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480" r:id="rId2"/>
    <p:sldId id="462" r:id="rId3"/>
    <p:sldId id="425" r:id="rId4"/>
    <p:sldId id="499" r:id="rId5"/>
    <p:sldId id="488" r:id="rId6"/>
    <p:sldId id="428" r:id="rId7"/>
    <p:sldId id="429" r:id="rId8"/>
    <p:sldId id="498" r:id="rId9"/>
    <p:sldId id="494" r:id="rId10"/>
    <p:sldId id="548" r:id="rId11"/>
    <p:sldId id="472" r:id="rId12"/>
    <p:sldId id="550" r:id="rId13"/>
    <p:sldId id="540" r:id="rId14"/>
    <p:sldId id="539" r:id="rId15"/>
    <p:sldId id="430" r:id="rId16"/>
    <p:sldId id="479" r:id="rId17"/>
    <p:sldId id="458" r:id="rId18"/>
    <p:sldId id="551" r:id="rId19"/>
    <p:sldId id="455" r:id="rId20"/>
    <p:sldId id="532" r:id="rId21"/>
    <p:sldId id="536" r:id="rId22"/>
    <p:sldId id="537" r:id="rId23"/>
    <p:sldId id="538" r:id="rId24"/>
    <p:sldId id="513" r:id="rId25"/>
    <p:sldId id="505" r:id="rId26"/>
    <p:sldId id="503" r:id="rId27"/>
    <p:sldId id="450" r:id="rId28"/>
    <p:sldId id="506" r:id="rId29"/>
    <p:sldId id="520" r:id="rId30"/>
    <p:sldId id="549" r:id="rId31"/>
    <p:sldId id="515" r:id="rId32"/>
    <p:sldId id="481" r:id="rId33"/>
    <p:sldId id="510" r:id="rId34"/>
    <p:sldId id="446" r:id="rId35"/>
    <p:sldId id="493" r:id="rId36"/>
    <p:sldId id="546" r:id="rId37"/>
    <p:sldId id="547" r:id="rId38"/>
  </p:sldIdLst>
  <p:sldSz cx="13004800" cy="9753600"/>
  <p:notesSz cx="7099300" cy="10234613"/>
  <p:defaultTextStyle>
    <a:defPPr>
      <a:defRPr lang="de-DE"/>
    </a:defPPr>
    <a:lvl1pPr algn="ctr" rtl="0" fontAlgn="base">
      <a:spcBef>
        <a:spcPct val="0"/>
      </a:spcBef>
      <a:spcAft>
        <a:spcPct val="0"/>
      </a:spcAft>
      <a:defRPr sz="2600" kern="1200">
        <a:solidFill>
          <a:schemeClr val="tx1"/>
        </a:solidFill>
        <a:latin typeface="Arial" charset="0"/>
        <a:ea typeface="+mn-ea"/>
        <a:cs typeface="Arial" charset="0"/>
      </a:defRPr>
    </a:lvl1pPr>
    <a:lvl2pPr marL="457200" algn="ctr" rtl="0" fontAlgn="base">
      <a:spcBef>
        <a:spcPct val="0"/>
      </a:spcBef>
      <a:spcAft>
        <a:spcPct val="0"/>
      </a:spcAft>
      <a:defRPr sz="2600" kern="1200">
        <a:solidFill>
          <a:schemeClr val="tx1"/>
        </a:solidFill>
        <a:latin typeface="Arial" charset="0"/>
        <a:ea typeface="+mn-ea"/>
        <a:cs typeface="Arial" charset="0"/>
      </a:defRPr>
    </a:lvl2pPr>
    <a:lvl3pPr marL="914400" algn="ctr" rtl="0" fontAlgn="base">
      <a:spcBef>
        <a:spcPct val="0"/>
      </a:spcBef>
      <a:spcAft>
        <a:spcPct val="0"/>
      </a:spcAft>
      <a:defRPr sz="2600" kern="1200">
        <a:solidFill>
          <a:schemeClr val="tx1"/>
        </a:solidFill>
        <a:latin typeface="Arial" charset="0"/>
        <a:ea typeface="+mn-ea"/>
        <a:cs typeface="Arial" charset="0"/>
      </a:defRPr>
    </a:lvl3pPr>
    <a:lvl4pPr marL="1371600" algn="ctr" rtl="0" fontAlgn="base">
      <a:spcBef>
        <a:spcPct val="0"/>
      </a:spcBef>
      <a:spcAft>
        <a:spcPct val="0"/>
      </a:spcAft>
      <a:defRPr sz="2600" kern="1200">
        <a:solidFill>
          <a:schemeClr val="tx1"/>
        </a:solidFill>
        <a:latin typeface="Arial" charset="0"/>
        <a:ea typeface="+mn-ea"/>
        <a:cs typeface="Arial" charset="0"/>
      </a:defRPr>
    </a:lvl4pPr>
    <a:lvl5pPr marL="1828800" algn="ctr" rtl="0" fontAlgn="base">
      <a:spcBef>
        <a:spcPct val="0"/>
      </a:spcBef>
      <a:spcAft>
        <a:spcPct val="0"/>
      </a:spcAft>
      <a:defRPr sz="2600" kern="1200">
        <a:solidFill>
          <a:schemeClr val="tx1"/>
        </a:solidFill>
        <a:latin typeface="Arial" charset="0"/>
        <a:ea typeface="+mn-ea"/>
        <a:cs typeface="Arial" charset="0"/>
      </a:defRPr>
    </a:lvl5pPr>
    <a:lvl6pPr marL="2286000" algn="l" defTabSz="914400" rtl="0" eaLnBrk="1" latinLnBrk="0" hangingPunct="1">
      <a:defRPr sz="2600" kern="1200">
        <a:solidFill>
          <a:schemeClr val="tx1"/>
        </a:solidFill>
        <a:latin typeface="Arial" charset="0"/>
        <a:ea typeface="+mn-ea"/>
        <a:cs typeface="Arial" charset="0"/>
      </a:defRPr>
    </a:lvl6pPr>
    <a:lvl7pPr marL="2743200" algn="l" defTabSz="914400" rtl="0" eaLnBrk="1" latinLnBrk="0" hangingPunct="1">
      <a:defRPr sz="2600" kern="1200">
        <a:solidFill>
          <a:schemeClr val="tx1"/>
        </a:solidFill>
        <a:latin typeface="Arial" charset="0"/>
        <a:ea typeface="+mn-ea"/>
        <a:cs typeface="Arial" charset="0"/>
      </a:defRPr>
    </a:lvl7pPr>
    <a:lvl8pPr marL="3200400" algn="l" defTabSz="914400" rtl="0" eaLnBrk="1" latinLnBrk="0" hangingPunct="1">
      <a:defRPr sz="2600" kern="1200">
        <a:solidFill>
          <a:schemeClr val="tx1"/>
        </a:solidFill>
        <a:latin typeface="Arial" charset="0"/>
        <a:ea typeface="+mn-ea"/>
        <a:cs typeface="Arial" charset="0"/>
      </a:defRPr>
    </a:lvl8pPr>
    <a:lvl9pPr marL="3657600" algn="l" defTabSz="914400" rtl="0" eaLnBrk="1" latinLnBrk="0" hangingPunct="1">
      <a:defRPr sz="26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8F8F8"/>
    <a:srgbClr val="FF3300"/>
    <a:srgbClr val="0066CC"/>
    <a:srgbClr val="EEEEEE"/>
    <a:srgbClr val="003399"/>
    <a:srgbClr val="CC3300"/>
    <a:srgbClr val="969696"/>
    <a:srgbClr val="4D4D4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76693" autoAdjust="0"/>
  </p:normalViewPr>
  <p:slideViewPr>
    <p:cSldViewPr snapToGrid="0">
      <p:cViewPr>
        <p:scale>
          <a:sx n="40" d="100"/>
          <a:sy n="40" d="100"/>
        </p:scale>
        <p:origin x="-1572" y="-168"/>
      </p:cViewPr>
      <p:guideLst>
        <p:guide orient="horz" pos="1605"/>
        <p:guide orient="horz" pos="5279"/>
        <p:guide pos="7616"/>
      </p:guideLst>
    </p:cSldViewPr>
  </p:slideViewPr>
  <p:notesTextViewPr>
    <p:cViewPr>
      <p:scale>
        <a:sx n="100" d="100"/>
        <a:sy n="100" d="100"/>
      </p:scale>
      <p:origin x="0" y="0"/>
    </p:cViewPr>
  </p:notesTextViewPr>
  <p:sorterViewPr>
    <p:cViewPr>
      <p:scale>
        <a:sx n="66" d="100"/>
        <a:sy n="66" d="100"/>
      </p:scale>
      <p:origin x="0" y="320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de-DE"/>
          </a:p>
        </p:txBody>
      </p:sp>
      <p:sp>
        <p:nvSpPr>
          <p:cNvPr id="41369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p>
        </p:txBody>
      </p:sp>
      <p:sp>
        <p:nvSpPr>
          <p:cNvPr id="41370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de-DE"/>
          </a:p>
        </p:txBody>
      </p:sp>
      <p:sp>
        <p:nvSpPr>
          <p:cNvPr id="41370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8F20B4D-5CF2-4363-82D8-EFA3BE10EA23}"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de-DE"/>
          </a:p>
        </p:txBody>
      </p:sp>
      <p:sp>
        <p:nvSpPr>
          <p:cNvPr id="3277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de-DE"/>
          </a:p>
        </p:txBody>
      </p:sp>
      <p:sp>
        <p:nvSpPr>
          <p:cNvPr id="64516" name="Rectangle 4"/>
          <p:cNvSpPr>
            <a:spLocks noRo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277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de-DE"/>
          </a:p>
        </p:txBody>
      </p:sp>
      <p:sp>
        <p:nvSpPr>
          <p:cNvPr id="3277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B804B018-3A28-4957-92DC-BA980F2CB02B}"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1A619D5-5DA1-4681-9267-5273C2F21F9B}" type="slidenum">
              <a:rPr lang="de-DE" smtClean="0"/>
              <a:pPr/>
              <a:t>1</a:t>
            </a:fld>
            <a:endParaRPr lang="de-DE"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de-DE" smtClean="0"/>
              <a:t>Vortrag dann Diskussion an den Exponaten..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EF752D0A-70FF-4200-B310-43155C8BDE83}" type="slidenum">
              <a:rPr lang="de-DE" sz="1300"/>
              <a:pPr algn="r" defTabSz="990600"/>
              <a:t>10</a:t>
            </a:fld>
            <a:endParaRPr lang="de-DE" sz="1300"/>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r>
              <a:rPr lang="de-DE" smtClean="0"/>
              <a:t>Wir haben neben der gerade erwähnten Verbrauchsreduzierung auch das Low end Torque weiter steigern können.</a:t>
            </a:r>
          </a:p>
          <a:p>
            <a:pPr eaLnBrk="1" hangingPunct="1"/>
            <a:r>
              <a:rPr lang="de-DE" smtClean="0"/>
              <a:t>400Nm bei gerade einmal 1200 1/min ist sicher ein sensationeller Wert!</a:t>
            </a:r>
          </a:p>
          <a:p>
            <a:pPr eaLnBrk="1" hangingPunct="1"/>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D49659E-AD27-487A-9A44-0674C2E377EE}" type="slidenum">
              <a:rPr lang="de-DE" smtClean="0"/>
              <a:pPr/>
              <a:t>11</a:t>
            </a:fld>
            <a:endParaRPr lang="de-DE"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de-DE" smtClean="0"/>
              <a:t>Und zu guter letzt ein weiter verbessertes Ansprechverhalten des Motors.</a:t>
            </a:r>
          </a:p>
          <a:p>
            <a:pPr eaLnBrk="1" hangingPunct="1"/>
            <a:endParaRPr lang="de-DE" smtClean="0"/>
          </a:p>
          <a:p>
            <a:pPr eaLnBrk="1" hangingPunct="1"/>
            <a:r>
              <a:rPr lang="de-DE" smtClean="0"/>
              <a:t>Der Effekt ist an sich sehr einfach zu erklären: Die Steuerung der Luftmasse erfolgt nicht durch Drosselung vor dem Motor mit entsprechenden Totvolumina ,die bei einem Lastsprung erst befüllt werden müssen, sondern direkt im Zylinderkopf. </a:t>
            </a:r>
          </a:p>
          <a:p>
            <a:pPr eaLnBrk="1" hangingPunct="1"/>
            <a:r>
              <a:rPr lang="de-DE" smtClean="0"/>
              <a:t>Die Wirkweise erinnert ein wenig an die Einzeldrosselklappen oder Flachschieberanlagen der früheren Rennsportfahrzeuge – auch hier war das Ziel ein geringes Totvolumen und bei voller Öffnung  keine Bauteil, das die Strömung behindern kann.</a:t>
            </a:r>
          </a:p>
          <a:p>
            <a:pPr eaLnBrk="1" hangingPunct="1"/>
            <a:endParaRPr lang="de-DE" smtClean="0"/>
          </a:p>
          <a:p>
            <a:pPr eaLnBrk="1" hangingPunct="1"/>
            <a:r>
              <a:rPr lang="de-DE" smtClean="0"/>
              <a:t>Und auch der neue Turbolader trägt seinen Teil dazu bei.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89379329-9C99-4138-9505-9DC1A4337E53}" type="slidenum">
              <a:rPr lang="de-DE" sz="1300"/>
              <a:pPr algn="r" defTabSz="990600"/>
              <a:t>12</a:t>
            </a:fld>
            <a:endParaRPr lang="de-DE" sz="130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r>
              <a:rPr lang="de-DE" smtClean="0"/>
              <a:t>Wir bezeichnen diese Technologie als TwinPower Turbo – sozusagen 2 Turbolader in einem Gehäuse vereint.</a:t>
            </a:r>
          </a:p>
          <a:p>
            <a:pPr eaLnBrk="1" hangingPunct="1"/>
            <a:endParaRPr lang="de-DE" smtClean="0"/>
          </a:p>
          <a:p>
            <a:pPr eaLnBrk="1" hangingPunct="1"/>
            <a:r>
              <a:rPr lang="de-DE" smtClean="0"/>
              <a:t>Die beiden Abgasstränge der Zylindergruppen 1-3 und 3-6 laufen bei diesem Prinzip in getrennten Spiralen auf eine Turbine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24F40612-14EF-48F1-967F-9230B733EF9B}" type="slidenum">
              <a:rPr lang="de-DE" sz="1300"/>
              <a:pPr algn="r" defTabSz="990600"/>
              <a:t>13</a:t>
            </a:fld>
            <a:endParaRPr lang="de-DE" sz="130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de-DE" smtClean="0"/>
              <a:t>Im Zylinderkopf selbst finden wir wieder den zentralen Injector, der mit Einspritzdrücken von 50 …. 200 bar</a:t>
            </a:r>
          </a:p>
          <a:p>
            <a:pPr eaLnBrk="1" hangingPunct="1"/>
            <a:endParaRPr lang="de-DE" smtClean="0"/>
          </a:p>
          <a:p>
            <a:pPr eaLnBrk="1" hangingPunct="1"/>
            <a:r>
              <a:rPr lang="de-DE" smtClean="0"/>
              <a:t>Die Zündkerze sitzt sehr eng seitlich daneben.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E0D3F80C-655E-48DE-AD72-ED4F02662090}" type="slidenum">
              <a:rPr lang="de-DE" sz="1300"/>
              <a:pPr algn="r" defTabSz="990600"/>
              <a:t>14</a:t>
            </a:fld>
            <a:endParaRPr lang="de-DE" sz="130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de-DE" smtClean="0"/>
              <a:t>Die Valvetronic konnte inklusive Stelleinheit in den Zylinderkopf mit integriert werden und ist bezüglich Stellgeschwindigkeit und Dynamik nochmals verbessert.</a:t>
            </a:r>
          </a:p>
          <a:p>
            <a:pPr eaLnBrk="1" hangingPunct="1"/>
            <a:endParaRPr lang="de-DE" smtClean="0"/>
          </a:p>
          <a:p>
            <a:pPr eaLnBrk="1" hangingPunct="1"/>
            <a:r>
              <a:rPr lang="de-DE" smtClean="0"/>
              <a:t>Mit intelligentem Leichtbau ein Meisterstück des Maschinenbaus…</a:t>
            </a:r>
          </a:p>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E541F9CE-E251-4647-B366-90D4F8DDCAD9}" type="slidenum">
              <a:rPr lang="de-DE" smtClean="0"/>
              <a:pPr/>
              <a:t>15</a:t>
            </a:fld>
            <a:endParaRPr lang="de-DE"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de-DE" smtClean="0"/>
              <a:t/>
            </a:r>
            <a:br>
              <a:rPr lang="de-DE" smtClean="0"/>
            </a:br>
            <a:r>
              <a:rPr lang="de-DE" smtClean="0"/>
              <a:t>Dabei bemerken: BMW ist erfolgreichster engine of the year Gewinner überhaupt..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4D08A01-92F9-4E8F-87DA-478D626DAA48}" type="slidenum">
              <a:rPr lang="de-DE" smtClean="0"/>
              <a:pPr/>
              <a:t>16</a:t>
            </a:fld>
            <a:endParaRPr lang="de-DE"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de-DE" smtClean="0"/>
              <a:t> Die neue 8 Gang Automatik</a:t>
            </a:r>
          </a:p>
          <a:p>
            <a:pPr eaLnBrk="1" hangingPunct="1"/>
            <a:r>
              <a:rPr lang="de-DE" smtClean="0"/>
              <a:t>8 Gänge - Mehr Komfort – Verbesserter Kraftstoffverbrauch – bessere Fahrleistung…. Und das bei gleichem Gewicht und Bauraum? </a:t>
            </a:r>
          </a:p>
          <a:p>
            <a:pPr eaLnBrk="1" hangingPunct="1"/>
            <a:endParaRPr lang="de-DE" smtClean="0"/>
          </a:p>
          <a:p>
            <a:pPr eaLnBrk="1" hangingPunct="1"/>
            <a:r>
              <a:rPr lang="de-DE" smtClean="0"/>
              <a:t>Dieses Getriebe ist das Ergebnis einer engen Zusammenarbeit zwischen ZF und BMW …und von Softwaresimulationen, die Zigtausende von möglichen Radsatz und Kupplungsanordnungen durchgerechnet und bewertet haben – bis dieses mittlerweile  patentierte 8-Gang Variante ausgewählt werden konnte.</a:t>
            </a:r>
          </a:p>
          <a:p>
            <a:pPr eaLnBrk="1" hangingPunct="1"/>
            <a:endParaRPr lang="de-DE" smtClean="0"/>
          </a:p>
          <a:p>
            <a:pPr eaLnBrk="1" hangingPunct="1"/>
            <a:endParaRPr lang="de-DE" smtClean="0"/>
          </a:p>
          <a:p>
            <a:pPr eaLnBrk="1" hangingPunct="1"/>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2C5C645-6594-4350-B59C-3E7EB5C2003F}" type="slidenum">
              <a:rPr lang="de-DE" smtClean="0"/>
              <a:pPr/>
              <a:t>17</a:t>
            </a:fld>
            <a:endParaRPr lang="de-DE" smtClean="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de-DE" smtClean="0"/>
              <a:t>Dieses Getriebe wird auch die zukünftige Basis für einen Hybridantrieb, Motor Start Stop und ein Allradsystem nach dem bekannten BMW X Drive System sein.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a:noFill/>
          <a:ln/>
        </p:spPr>
        <p:txBody>
          <a:bodyPr/>
          <a:lstStyle/>
          <a:p>
            <a:r>
              <a:rPr lang="de-DE" smtClean="0"/>
              <a:t>Im Detail kann ihnen im Anschluss an den Vortrag H. Kretschmer dieses Getriebe näher erläutern..</a:t>
            </a:r>
          </a:p>
          <a:p>
            <a:endParaRPr lang="de-DE" smtClean="0"/>
          </a:p>
          <a:p>
            <a:r>
              <a:rPr lang="de-DE" smtClean="0"/>
              <a:t>Soviel schon jetzt, mit dieser Anordnung der Radsätze und Kupplungen können die Schleppverluste weiter reduziert werden-   und die Schaltdynamik weiter erhöht.</a:t>
            </a:r>
          </a:p>
          <a:p>
            <a:endParaRPr lang="de-DE" smtClean="0"/>
          </a:p>
          <a:p>
            <a:r>
              <a:rPr lang="de-DE" smtClean="0"/>
              <a:t>Durch die Tatsache, dass pro Schaltvorgang jeweils nur eine Kupplung geöffnet und eine 2. Kupplung geschlossen werden muss, ist der Schaltvorgang identisch mit einem Doppelkupplnggetriebe- die ideale Synthese aus Automatikgetriebe und moderner Doppelkupplungstechnologie – und das mit weiter verbesserter Effizienz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AAA166A-2DA4-4F40-96DA-66EF319D3F68}" type="slidenum">
              <a:rPr lang="de-DE" smtClean="0"/>
              <a:pPr/>
              <a:t>19</a:t>
            </a:fld>
            <a:endParaRPr lang="de-DE"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de-DE" smtClean="0"/>
              <a:t>Der Kraftstoffverbrauch konnte gegenüber der 2. Generation der 6Gang Automaten nochmals um 6% verbessert werden…</a:t>
            </a:r>
          </a:p>
          <a:p>
            <a:pPr eaLnBrk="1" hangingPunct="1"/>
            <a:endParaRPr lang="de-DE" smtClean="0"/>
          </a:p>
          <a:p>
            <a:pPr eaLnBrk="1" hangingPunct="1"/>
            <a:r>
              <a:rPr lang="de-DE" smtClean="0"/>
              <a:t>Seit Einführung der 6- Gang Automaten eine Verbesserung von 14%, der allein auf die Getriebetechnik zurückzuführen ist.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F0CD285-EF21-430B-B949-93B193538E8A}" type="slidenum">
              <a:rPr lang="de-DE" smtClean="0"/>
              <a:pPr/>
              <a:t>2</a:t>
            </a:fld>
            <a:endParaRPr lang="de-DE" smtClean="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de-DE" smtClean="0"/>
              <a:t>Meine sehr geehrten …</a:t>
            </a:r>
          </a:p>
          <a:p>
            <a:pPr eaLnBrk="1" hangingPunct="1"/>
            <a:endParaRPr lang="de-DE" smtClean="0"/>
          </a:p>
          <a:p>
            <a:pPr eaLnBrk="1" hangingPunct="1"/>
            <a:r>
              <a:rPr lang="de-DE" smtClean="0"/>
              <a:t>Mein Name ist</a:t>
            </a:r>
          </a:p>
          <a:p>
            <a:pPr eaLnBrk="1" hangingPunct="1"/>
            <a:r>
              <a:rPr lang="de-DE" smtClean="0"/>
              <a:t>Ich arbeite in der BMW Antriebsentwicklung</a:t>
            </a:r>
          </a:p>
          <a:p>
            <a:pPr eaLnBrk="1" hangingPunct="1"/>
            <a:r>
              <a:rPr lang="de-DE" smtClean="0"/>
              <a:t>         und möchte sie gerne gemeinsam mit meinen Kollegen durch diesen WS führen..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A5C95363-F3BE-4687-9D19-30A577C9934E}" type="slidenum">
              <a:rPr lang="de-DE" sz="1300"/>
              <a:pPr algn="r" defTabSz="990600"/>
              <a:t>20</a:t>
            </a:fld>
            <a:endParaRPr lang="de-DE" sz="13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de-DE" smtClean="0"/>
              <a:t>Das Zusammenwirken von Motor </a:t>
            </a:r>
            <a:r>
              <a:rPr lang="de-DE" b="1" smtClean="0"/>
              <a:t>und</a:t>
            </a:r>
            <a:r>
              <a:rPr lang="de-DE" smtClean="0"/>
              <a:t> Getriebe ist in den folgenden 3 Bildern dargestellt.</a:t>
            </a:r>
          </a:p>
          <a:p>
            <a:pPr eaLnBrk="1" hangingPunct="1"/>
            <a:endParaRPr lang="de-DE" smtClean="0"/>
          </a:p>
          <a:p>
            <a:pPr eaLnBrk="1" hangingPunct="1"/>
            <a:r>
              <a:rPr lang="de-DE" smtClean="0"/>
              <a:t>Beginnen wir wieder mit einem virtuellen BMW 5er Grad Tourisme mit einem 4l- V8 Saugmotor mit Valvetronic und Doppelvanos und 6-Gang Automatik… durchaus ein sehr moderner Triebstrang</a:t>
            </a:r>
          </a:p>
          <a:p>
            <a:pPr eaLnBrk="1" hangingPunct="1"/>
            <a:r>
              <a:rPr lang="de-DE" smtClean="0"/>
              <a:t>Fährt das Fahrzeug mit constant 80 km/h im 6. Gang, bleibt in diesem Gang eine Drehmomentenreserve von 210Nm zum Beschleunigen, ohne dass eine Rückschaltung notwendig wird. Diese Reserve wird im folgende zu 100 % gesetzt.</a:t>
            </a:r>
          </a:p>
          <a:p>
            <a:pPr eaLnBrk="1" hangingPunct="1"/>
            <a:r>
              <a:rPr lang="de-DE" smtClean="0"/>
              <a:t>im EU Zyklus würde sich ein KV von  11.6  ergeben</a:t>
            </a:r>
          </a:p>
          <a:p>
            <a:pPr eaLnBrk="1" hangingPunct="1"/>
            <a:endParaRPr lang="de-DE" smtClean="0"/>
          </a:p>
          <a:p>
            <a:pPr eaLnBrk="1" hangingPunct="1"/>
            <a:endParaRPr lang="de-DE" smtClean="0"/>
          </a:p>
          <a:p>
            <a:pPr eaLnBrk="1" hangingPunct="1"/>
            <a:endParaRPr 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45D9C677-B4F9-40A9-BFE0-526873FF40EB}" type="slidenum">
              <a:rPr lang="de-DE" sz="1300"/>
              <a:pPr algn="r" defTabSz="990600"/>
              <a:t>21</a:t>
            </a:fld>
            <a:endParaRPr lang="de-DE" sz="13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de-DE" smtClean="0"/>
              <a:t>Würde ich in dieses Fahrzeug einen 6 Zyl. Saugmotor einbauen, sinkt rechnerisch der Verbrauch um 9%.</a:t>
            </a:r>
          </a:p>
          <a:p>
            <a:pPr eaLnBrk="1" hangingPunct="1"/>
            <a:endParaRPr lang="de-DE" smtClean="0"/>
          </a:p>
          <a:p>
            <a:pPr eaLnBrk="1" hangingPunct="1"/>
            <a:r>
              <a:rPr lang="de-DE" smtClean="0"/>
              <a:t>Allerdings reduziert sich auch der Momentenüberschuss bei Konstantfahrt, das Fahrzeug ist weniger souverän.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41675AA0-219A-4779-8C11-2185016FB747}" type="slidenum">
              <a:rPr lang="de-DE" sz="1300"/>
              <a:pPr algn="r" defTabSz="990600"/>
              <a:t>22</a:t>
            </a:fld>
            <a:endParaRPr lang="de-DE" sz="13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de-DE" smtClean="0"/>
              <a:t>Wir könnten in dieses Fahrzeug den bekannten 6 Zyl. Twin Turbo Motor einsetzen, wie er aus den heutigen BMW Modellen bekannt ist.</a:t>
            </a:r>
          </a:p>
          <a:p>
            <a:pPr eaLnBrk="1" hangingPunct="1"/>
            <a:endParaRPr lang="de-DE" smtClean="0"/>
          </a:p>
          <a:p>
            <a:pPr eaLnBrk="1" hangingPunct="1"/>
            <a:r>
              <a:rPr lang="de-DE" smtClean="0"/>
              <a:t>Keine schlechte Lösung-   die Verbrauchseinsparung ist auf 11% gestiegen und auch die Zugkraftreserve ist größer als bei der Ausgangsbasis des V8 Saugmotor.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4DA62702-CB26-4A81-9538-7FADDAC6EA57}" type="slidenum">
              <a:rPr lang="de-DE" sz="1300"/>
              <a:pPr algn="r" defTabSz="990600"/>
              <a:t>23</a:t>
            </a:fld>
            <a:endParaRPr lang="de-DE" sz="130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de-DE" smtClean="0"/>
              <a:t>Doch damit haben wir uns nicht zufriedengegeben. Der neue BMW TwinPower Turbo in Verbindung mit dem neuen 8 Gang Getriebe reduziert den Verbrauch um sagenhafte 23%.</a:t>
            </a:r>
          </a:p>
          <a:p>
            <a:pPr eaLnBrk="1" hangingPunct="1"/>
            <a:r>
              <a:rPr lang="de-DE" smtClean="0"/>
              <a:t>Die Dynamik bleibt erhalten -   das schnelle Ansprechen des Motors und die bei Bedarf hohe Rückschaltperformance des 8 Gang Automaten leisten ihren Beitrag hierzu.</a:t>
            </a:r>
          </a:p>
          <a:p>
            <a:pPr eaLnBrk="1" hangingPunct="1"/>
            <a:endParaRPr lang="de-DE" smtClean="0"/>
          </a:p>
          <a:p>
            <a:pPr eaLnBrk="1" hangingPunct="1"/>
            <a:endParaRPr lang="de-DE" smtClean="0"/>
          </a:p>
          <a:p>
            <a:pPr eaLnBrk="1" hangingPunct="1"/>
            <a:r>
              <a:rPr lang="de-DE" smtClean="0"/>
              <a:t>Das führt in Summe zu einem Fahrerlebnis, das optimal zum neuen BMW Gran Tursimo passt:</a:t>
            </a:r>
          </a:p>
          <a:p>
            <a:pPr eaLnBrk="1" hangingPunct="1"/>
            <a:r>
              <a:rPr lang="de-DE" smtClean="0"/>
              <a:t>Großartiges Reisen nämlich:</a:t>
            </a:r>
          </a:p>
          <a:p>
            <a:pPr eaLnBrk="1" hangingPunct="1"/>
            <a:r>
              <a:rPr lang="de-DE" smtClean="0"/>
              <a:t>Souveränität durch niedriges Drehzahlniveau mit hohem low end torque.</a:t>
            </a:r>
          </a:p>
          <a:p>
            <a:pPr eaLnBrk="1" hangingPunct="1"/>
            <a:endParaRPr lang="de-DE" smtClean="0"/>
          </a:p>
          <a:p>
            <a:pPr eaLnBrk="1" hangingPunct="1"/>
            <a:endParaRPr 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1CFF4FD0-F3FF-4204-A0F6-E71E337451E5}" type="slidenum">
              <a:rPr lang="de-DE" sz="1300"/>
              <a:pPr algn="r" defTabSz="990600"/>
              <a:t>24</a:t>
            </a:fld>
            <a:endParaRPr lang="de-DE" sz="130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de-DE" smtClean="0"/>
              <a:t>Aber auch bei den Dieselmotoren steht BMW für modernste Technologie.</a:t>
            </a:r>
          </a:p>
          <a:p>
            <a:pPr eaLnBrk="1" hangingPunct="1"/>
            <a:r>
              <a:rPr lang="de-DE" smtClean="0"/>
              <a:t>Zum Beispiel als Erfinder und immer noch Marktführer bei der zweistufigen Aufladung</a:t>
            </a:r>
          </a:p>
          <a:p>
            <a:pPr eaLnBrk="1" hangingPunct="1"/>
            <a:r>
              <a:rPr lang="de-DE" smtClean="0"/>
              <a:t>Fragen Sie mal bei anderen Herstellern, wie viele Systeme die schon verkauft haben. Ich bin sicher, es waren 2 Zehnerpotenzen weniger..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E84AEA58-72E1-4E98-BDEE-3193021FEC2E}" type="slidenum">
              <a:rPr lang="de-DE" sz="1300"/>
              <a:pPr algn="r" defTabSz="990600"/>
              <a:t>25</a:t>
            </a:fld>
            <a:endParaRPr lang="de-DE" sz="130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de-DE" smtClean="0"/>
              <a:t>Und wir führen die Erfolgsstory weiter fort. Schauen wir uns die technischen Highlights des neuen Motors an..  </a:t>
            </a:r>
          </a:p>
          <a:p>
            <a:pPr eaLnBrk="1" hangingPunct="1"/>
            <a:endParaRPr lang="de-D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34D3AC3D-2C20-45D3-BEDD-CD27A5C0BA01}" type="slidenum">
              <a:rPr lang="de-DE" sz="1300"/>
              <a:pPr algn="r" defTabSz="990600"/>
              <a:t>26</a:t>
            </a:fld>
            <a:endParaRPr lang="de-DE" sz="130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de-DE" smtClean="0"/>
              <a:t>Wir verwenden ein Piezo Einspritzsystem der 4. Generation mit 2000 bar Einspritzdruck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8D9A0F6-31AC-48D6-ABCF-C334F69C7FDD}" type="slidenum">
              <a:rPr lang="de-DE" smtClean="0"/>
              <a:pPr/>
              <a:t>27</a:t>
            </a:fld>
            <a:endParaRPr lang="de-DE"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de-DE" smtClean="0"/>
              <a:t>Es ist der 1. Dieselmotor mit 2 stufiger Aufladung und einer variablen Verstelleinheit der Hochdruck- Ladereinheit.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2FAE1799-1831-40A7-988C-1421D231D4BB}" type="slidenum">
              <a:rPr lang="de-DE" sz="1300"/>
              <a:pPr algn="r" defTabSz="990600"/>
              <a:t>28</a:t>
            </a:fld>
            <a:endParaRPr lang="de-DE" sz="130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de-DE" smtClean="0"/>
              <a:t>Die Steuerung der Variabilität übernimmt ein elektrischer Aktuator, der vollelektronisch angesteuert wird.</a:t>
            </a:r>
          </a:p>
          <a:p>
            <a:pPr eaLnBrk="1" hangingPunct="1"/>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1F315B71-8C74-43E7-8E92-D6771D3622BE}" type="slidenum">
              <a:rPr lang="de-DE" smtClean="0"/>
              <a:pPr/>
              <a:t>29</a:t>
            </a:fld>
            <a:endParaRPr lang="de-DE" smtClean="0"/>
          </a:p>
        </p:txBody>
      </p:sp>
      <p:sp>
        <p:nvSpPr>
          <p:cNvPr id="117763" name="Rectangle 2"/>
          <p:cNvSpPr>
            <a:spLocks noRot="1" noChangeArrowheads="1" noTextEdit="1"/>
          </p:cNvSpPr>
          <p:nvPr>
            <p:ph type="sldImg"/>
          </p:nvPr>
        </p:nvSpPr>
        <p:spPr>
          <a:xfrm>
            <a:off x="992188" y="768350"/>
            <a:ext cx="5116512" cy="3836988"/>
          </a:xfrm>
          <a:ln/>
        </p:spPr>
      </p:sp>
      <p:sp>
        <p:nvSpPr>
          <p:cNvPr id="117764" name="Rectangle 3"/>
          <p:cNvSpPr>
            <a:spLocks noGrp="1" noChangeArrowheads="1"/>
          </p:cNvSpPr>
          <p:nvPr>
            <p:ph type="body" idx="1"/>
          </p:nvPr>
        </p:nvSpPr>
        <p:spPr>
          <a:xfrm>
            <a:off x="946150" y="4860925"/>
            <a:ext cx="5207000" cy="4605338"/>
          </a:xfrm>
          <a:noFill/>
          <a:ln/>
        </p:spPr>
        <p:txBody>
          <a:bodyPr/>
          <a:lstStyle/>
          <a:p>
            <a:r>
              <a:rPr lang="de-DE" smtClean="0"/>
              <a:t>In Summe arbeiten die beiden Lader in Verbindung mit mehreren Klappen in den Abgassträngen wie ein perfektes Team zusammen.</a:t>
            </a:r>
          </a:p>
          <a:p>
            <a:endParaRPr lang="de-DE" smtClean="0"/>
          </a:p>
          <a:p>
            <a:r>
              <a:rPr lang="de-DE" smtClean="0"/>
              <a:t>Ob im Niederdrehzahlbereich, im Bereich des max. Motormomentes oder bei VL – hier weiß jeder, was er zu tun hat….</a:t>
            </a:r>
          </a:p>
          <a:p>
            <a:r>
              <a:rPr lang="de-DE" smtClean="0"/>
              <a:t>So hätten wir uns das beim FC Bayern in dieser Saison öfters gewünscht …</a:t>
            </a:r>
          </a:p>
          <a:p>
            <a:endParaRPr lang="de-DE" smtClean="0"/>
          </a:p>
          <a:p>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33EDD73-2846-40E5-8BE5-D993CF353AA7}" type="slidenum">
              <a:rPr lang="de-DE" smtClean="0"/>
              <a:pPr/>
              <a:t>3</a:t>
            </a:fld>
            <a:endParaRPr lang="de-DE"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buFont typeface="Wingdings" pitchFamily="2" charset="2"/>
              <a:buNone/>
            </a:pPr>
            <a:r>
              <a:rPr lang="de-DE" smtClean="0"/>
              <a:t>Neben den vielen weiteren Themenfeldern, die alle gemeinsam die Säulen der Strategie Eff D bilden-   </a:t>
            </a:r>
          </a:p>
          <a:p>
            <a:pPr eaLnBrk="1" hangingPunct="1">
              <a:buFont typeface="Wingdings" pitchFamily="2" charset="2"/>
              <a:buNone/>
            </a:pPr>
            <a:r>
              <a:rPr lang="de-DE" smtClean="0"/>
              <a:t>Möchte ich heute über  jüngsten Entwicklungen auf dem Antriebssektor berichten.</a:t>
            </a:r>
          </a:p>
          <a:p>
            <a:pPr eaLnBrk="1" hangingPunct="1">
              <a:buFont typeface="Wingdings" pitchFamily="2" charset="2"/>
              <a:buNone/>
            </a:pPr>
            <a:endParaRPr lang="de-DE"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Ro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r>
              <a:rPr lang="de-DE" smtClean="0"/>
              <a:t>Das Ergebnis…  mehr Md … mehr Pe..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FE71FB-36DB-4FF2-9ACB-58B949F4DA99}" type="slidenum">
              <a:rPr lang="de-DE" smtClean="0"/>
              <a:pPr/>
              <a:t>31</a:t>
            </a:fld>
            <a:endParaRPr lang="de-DE" smtClean="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r>
              <a:rPr lang="de-DE" smtClean="0"/>
              <a:t>Und nicht nur mehr Leistung und Drehmoment, sondern auch nochmals bessere Response. </a:t>
            </a:r>
          </a:p>
          <a:p>
            <a:pPr eaLnBrk="1" hangingPunct="1"/>
            <a:endParaRPr 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CCFEC0C-401E-4E2B-B4F2-4243A4579886}" type="slidenum">
              <a:rPr lang="de-DE" smtClean="0"/>
              <a:pPr/>
              <a:t>32</a:t>
            </a:fld>
            <a:endParaRPr lang="de-DE"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de-DE" smtClean="0"/>
              <a:t>Erstmals wird der neue Dieselmotor im 740d verfügbar sein.</a:t>
            </a:r>
          </a:p>
          <a:p>
            <a:pPr eaLnBrk="1" hangingPunct="1"/>
            <a:endParaRPr lang="de-DE" smtClean="0"/>
          </a:p>
          <a:p>
            <a:pPr eaLnBrk="1" hangingPunct="1"/>
            <a:r>
              <a:rPr lang="de-DE" smtClean="0"/>
              <a:t>Für das Gesamtfahrzeug ergibt sich eine Verbrauchsverbesserung von sage uns schreibe 23%.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Ro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r>
              <a:rPr lang="de-DE" smtClean="0"/>
              <a:t>Und das bei gleichzeitig verbesserter Fahrleistung – ganz im Sinne von Eff 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D4AA4B6F-2A72-4AB8-A62C-40A37EFA3E7B}" type="slidenum">
              <a:rPr lang="de-DE" smtClean="0"/>
              <a:pPr/>
              <a:t>34</a:t>
            </a:fld>
            <a:endParaRPr lang="de-DE"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de-DE" smtClean="0"/>
              <a:t>Lassen Sie mich zusammenfassen…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6737EFF-FE5A-4E95-AB2B-17BA811C286A}" type="slidenum">
              <a:rPr lang="de-DE" smtClean="0"/>
              <a:pPr/>
              <a:t>35</a:t>
            </a:fld>
            <a:endParaRPr lang="de-DE"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6EFA4EF8-9BB0-41CE-851F-868E96A7854D}" type="slidenum">
              <a:rPr lang="de-DE" sz="1300"/>
              <a:pPr algn="r" defTabSz="990600"/>
              <a:t>36</a:t>
            </a:fld>
            <a:endParaRPr lang="de-DE" sz="130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DC9BA63B-500B-450E-8998-B11F2705066B}" type="slidenum">
              <a:rPr lang="de-DE" sz="1300"/>
              <a:pPr algn="r" defTabSz="990600"/>
              <a:t>37</a:t>
            </a:fld>
            <a:endParaRPr lang="de-DE" sz="1300"/>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9AAA56C6-7200-45C1-B170-134545B45CE2}" type="slidenum">
              <a:rPr lang="de-DE" sz="1300"/>
              <a:pPr algn="r" defTabSz="990600"/>
              <a:t>4</a:t>
            </a:fld>
            <a:endParaRPr lang="de-DE" sz="130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de-DE" smtClean="0"/>
              <a:t>2 von ihnen kommen erstmals im BMW 5er Gran Tursimso zum Einsatz, neben all den bereits bekannten EfficientDynamics Maßnahmen, die bereits seit 2007 serienmäßig in unseren Autos verbaut werden.</a:t>
            </a:r>
          </a:p>
          <a:p>
            <a:pPr eaLnBrk="1" hangingPunct="1"/>
            <a:r>
              <a:rPr lang="de-DE" smtClean="0"/>
              <a:t>Sie zeugen einmal mehr davon, dass ein großes, dynamisches Automobil sehr wohl Vorreiter bei weiteren Effizienzsteigerungen sein kann.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6822064-ECC5-4FDD-9F7B-40C1B0C1152D}" type="slidenum">
              <a:rPr lang="de-DE" smtClean="0"/>
              <a:pPr/>
              <a:t>5</a:t>
            </a:fld>
            <a:endParaRPr lang="de-DE"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de-DE" smtClean="0"/>
              <a:t>Im Jahre 2001 kam bei BMW erstmalige eine vollvariable Ventilsteuerung unter dem Begriff Valvetronic zum Einsatz. BMW ist damit der einzige Hersteller, der eine vollvariable Ventilsteuerung zur Serienreife entwickelt hat- auch wenn der eine oder andere Hersteller in Europa dies in gewissen Zeitabständen immer wieder ankündigt.</a:t>
            </a:r>
          </a:p>
          <a:p>
            <a:pPr eaLnBrk="1" hangingPunct="1"/>
            <a:endParaRPr lang="de-DE" smtClean="0"/>
          </a:p>
          <a:p>
            <a:pPr eaLnBrk="1" hangingPunct="1"/>
            <a:r>
              <a:rPr lang="de-DE" smtClean="0"/>
              <a:t>Mit diesem System in Verbindung mit VANOS ist es möglich, , Ventilhub, Steuerzeit und Phasenlage des Öffnens und Schließens vollkommen frei zu programmieren.</a:t>
            </a:r>
          </a:p>
          <a:p>
            <a:pPr eaLnBrk="1" hangingPunct="1"/>
            <a:r>
              <a:rPr lang="de-DE" smtClean="0"/>
              <a:t>Die konventionelle Drosselklappe kann entfallen und damit auch  – Nomen est Omen-   die Drosselverluste.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78AD59E-D22D-40E8-B4E8-20D3E4AFF00A}" type="slidenum">
              <a:rPr lang="de-DE" smtClean="0"/>
              <a:pPr/>
              <a:t>6</a:t>
            </a:fld>
            <a:endParaRPr lang="de-DE"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de-DE" smtClean="0"/>
              <a:t>2006 folgte die Einführung der High Precision Injection.</a:t>
            </a:r>
          </a:p>
          <a:p>
            <a:pPr eaLnBrk="1" hangingPunct="1"/>
            <a:r>
              <a:rPr lang="de-DE" smtClean="0"/>
              <a:t>Mit bis zu 200 bar Einspritzdruck kann der Kraftstoff für eine effiziente Verbrennung bestmöglichst zerstäubt werden.</a:t>
            </a:r>
          </a:p>
          <a:p>
            <a:pPr eaLnBrk="1" hangingPunct="1"/>
            <a:r>
              <a:rPr lang="de-DE" smtClean="0"/>
              <a:t>Und die Kühlung des Brennraums durch die zentrale Lage erlaubt ein hohes Verdichtungsverhältnis- ebenfalls ein Baustein zur Effizienzsteigerung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7734F9D-0F0B-4843-8586-C002C46A1814}" type="slidenum">
              <a:rPr lang="de-DE" smtClean="0"/>
              <a:pPr/>
              <a:t>7</a:t>
            </a:fld>
            <a:endParaRPr lang="de-DE"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lnSpc>
                <a:spcPct val="95000"/>
              </a:lnSpc>
            </a:pPr>
            <a:r>
              <a:rPr lang="de-DE" smtClean="0"/>
              <a:t>Ebenfalls in 2006 kam erstmalig auch die Kombination von HPI und Turboaufladung zum Einsatz.</a:t>
            </a:r>
          </a:p>
          <a:p>
            <a:pPr>
              <a:lnSpc>
                <a:spcPct val="95000"/>
              </a:lnSpc>
            </a:pPr>
            <a:r>
              <a:rPr lang="de-DE" smtClean="0"/>
              <a:t>Mit einer Verdichtung über 10:1 durch die Direkteinspritzung und dem Twin Turbo Konzept waren die technischen Voraussetzungen gegeben, um in Verbrauch und Ansprechverhalten eine neue Ära von Turbomotoren einzuleiten. 3x  in Folge wurde der Motor mit dem engine award of the year prämiert.</a:t>
            </a:r>
            <a:br>
              <a:rPr lang="de-DE" smtClean="0"/>
            </a:br>
            <a:r>
              <a:rPr lang="en-US" smtClean="0">
                <a:latin typeface="BMWTypeRegular" pitchFamily="34" charset="0"/>
              </a:rPr>
              <a:t> </a:t>
            </a:r>
            <a:br>
              <a:rPr lang="en-US" smtClean="0">
                <a:latin typeface="BMWTypeRegular" pitchFamily="34" charset="0"/>
              </a:rPr>
            </a:br>
            <a:r>
              <a:rPr lang="en-US" smtClean="0">
                <a:latin typeface="BMWTypeRegular" pitchFamily="34" charset="0"/>
              </a:rPr>
              <a:t>- 2nd generation direct Injection</a:t>
            </a:r>
            <a:br>
              <a:rPr lang="en-US" smtClean="0">
                <a:latin typeface="BMWTypeRegular" pitchFamily="34" charset="0"/>
              </a:rPr>
            </a:br>
            <a:r>
              <a:rPr lang="en-US" smtClean="0">
                <a:latin typeface="BMWTypeRegular" pitchFamily="34" charset="0"/>
              </a:rPr>
              <a:t>- 2 small turbo chargers, </a:t>
            </a:r>
            <a:br>
              <a:rPr lang="en-US" smtClean="0">
                <a:latin typeface="BMWTypeRegular" pitchFamily="34" charset="0"/>
              </a:rPr>
            </a:br>
            <a:r>
              <a:rPr lang="en-US" smtClean="0">
                <a:latin typeface="BMWTypeRegular" pitchFamily="34" charset="0"/>
              </a:rPr>
              <a:t>- high compression ratio</a:t>
            </a:r>
            <a:br>
              <a:rPr lang="en-US" smtClean="0">
                <a:latin typeface="BMWTypeRegular" pitchFamily="34" charset="0"/>
              </a:rPr>
            </a:br>
            <a:r>
              <a:rPr lang="en-US" smtClean="0">
                <a:latin typeface="BMWTypeRegular" pitchFamily="34" charset="0"/>
              </a:rPr>
              <a:t>- heat resistant materials from air space travel </a:t>
            </a:r>
            <a:endParaRPr lang="de-DE" smtClean="0">
              <a:latin typeface="BMWTypeRegular"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2FB54430-F57B-48C2-87E5-720A7ED39EE1}" type="slidenum">
              <a:rPr lang="de-DE" sz="1300"/>
              <a:pPr algn="r" defTabSz="990600"/>
              <a:t>8</a:t>
            </a:fld>
            <a:endParaRPr lang="de-DE" sz="130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de-DE" smtClean="0"/>
              <a:t>Auf Basis dieses Turbo Sechszylinders machen wir jetzt einen weiteren großen Sprung.. Erstmali die Verbindung von 1,2,3…</a:t>
            </a:r>
          </a:p>
          <a:p>
            <a:pPr eaLnBrk="1" hangingPunct="1"/>
            <a:r>
              <a:rPr lang="de-DE" smtClean="0"/>
              <a:t>Geeignet für alle Kraftstoffqualitäten und weltweiten Einsatz..</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FADD03FA-2592-41CE-A0ED-03D5E89C5FE3}" type="slidenum">
              <a:rPr lang="de-DE" sz="1300"/>
              <a:pPr algn="r" defTabSz="990600"/>
              <a:t>9</a:t>
            </a:fld>
            <a:endParaRPr lang="de-DE" sz="130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spcBef>
                <a:spcPct val="0"/>
              </a:spcBef>
            </a:pPr>
            <a:r>
              <a:rPr lang="de-DE" smtClean="0"/>
              <a:t>Um das riesige Verbrauchspotenzial dieser neuen Technologie zu erläutern, bedarf es eines kleinen Exkurses.</a:t>
            </a:r>
          </a:p>
          <a:p>
            <a:pPr eaLnBrk="1" hangingPunct="1">
              <a:spcBef>
                <a:spcPct val="0"/>
              </a:spcBef>
            </a:pPr>
            <a:r>
              <a:rPr lang="de-DE" smtClean="0"/>
              <a:t>An einem BMW 5er GT haben wir vituell verschiedene Motoren und deren  Verbräuche im Fahrzeug durchgerechnet.</a:t>
            </a:r>
            <a:br>
              <a:rPr lang="de-DE" smtClean="0"/>
            </a:br>
            <a:endParaRPr lang="de-DE" smtClean="0"/>
          </a:p>
          <a:p>
            <a:pPr eaLnBrk="1" hangingPunct="1">
              <a:spcBef>
                <a:spcPct val="0"/>
              </a:spcBef>
            </a:pPr>
            <a:r>
              <a:rPr lang="de-DE" smtClean="0"/>
              <a:t>Beginnen wir bei einem 8 Zylinder Saugmotor modernster Bauart mit 4 Ventil Kopf und Doppelvanos!</a:t>
            </a:r>
          </a:p>
          <a:p>
            <a:pPr eaLnBrk="1" hangingPunct="1">
              <a:spcBef>
                <a:spcPct val="0"/>
              </a:spcBef>
              <a:buFontTx/>
              <a:buChar char="-"/>
            </a:pPr>
            <a:r>
              <a:rPr lang="de-DE" smtClean="0"/>
              <a:t>Valvetronic</a:t>
            </a:r>
          </a:p>
          <a:p>
            <a:pPr eaLnBrk="1" hangingPunct="1">
              <a:spcBef>
                <a:spcPct val="0"/>
              </a:spcBef>
              <a:buFontTx/>
              <a:buChar char="-"/>
            </a:pPr>
            <a:r>
              <a:rPr lang="de-DE" smtClean="0"/>
              <a:t>Magerbrennverfahren</a:t>
            </a:r>
          </a:p>
          <a:p>
            <a:pPr eaLnBrk="1" hangingPunct="1">
              <a:spcBef>
                <a:spcPct val="0"/>
              </a:spcBef>
              <a:buFontTx/>
              <a:buChar char="-"/>
            </a:pPr>
            <a:r>
              <a:rPr lang="de-DE" smtClean="0"/>
              <a:t>Bekannten 6 Zylinder Twin Turbo</a:t>
            </a:r>
          </a:p>
          <a:p>
            <a:pPr eaLnBrk="1" hangingPunct="1">
              <a:spcBef>
                <a:spcPct val="0"/>
              </a:spcBef>
            </a:pPr>
            <a:r>
              <a:rPr lang="de-DE" smtClean="0"/>
              <a:t>Oder aber den Motor, mit dem das Fahrzeug wirklich in Serie gehen wird. Dem neuen 6 Zylinder Twin Power Turbo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74725" y="3030538"/>
            <a:ext cx="11055350" cy="2090737"/>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50875" y="2276475"/>
            <a:ext cx="11703050" cy="64357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428163" y="390525"/>
            <a:ext cx="2925762" cy="832167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50875" y="390525"/>
            <a:ext cx="8624888" cy="832167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650875" y="2276475"/>
            <a:ext cx="11703050" cy="643572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50875" y="390525"/>
            <a:ext cx="11703050" cy="1625600"/>
          </a:xfrm>
          <a:prstGeom prst="rect">
            <a:avLst/>
          </a:prstGeom>
        </p:spPr>
        <p:txBody>
          <a:bodyPr/>
          <a:lstStyle/>
          <a:p>
            <a:r>
              <a:rPr lang="de-DE" smtClean="0"/>
              <a:t>Titelmasterformat durch Klicken bearbeiten</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50875" y="388938"/>
            <a:ext cx="4278313" cy="1652587"/>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549525" y="6827838"/>
            <a:ext cx="7802563" cy="8064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Text Box 8"/>
          <p:cNvSpPr txBox="1">
            <a:spLocks noChangeArrowheads="1"/>
          </p:cNvSpPr>
          <p:nvPr userDrawn="1"/>
        </p:nvSpPr>
        <p:spPr bwMode="auto">
          <a:xfrm>
            <a:off x="155575" y="431800"/>
            <a:ext cx="1292225" cy="198438"/>
          </a:xfrm>
          <a:prstGeom prst="rect">
            <a:avLst/>
          </a:prstGeom>
          <a:noFill/>
          <a:ln w="9525">
            <a:noFill/>
            <a:miter lim="800000"/>
            <a:headEnd/>
            <a:tailEnd/>
          </a:ln>
        </p:spPr>
        <p:txBody>
          <a:bodyPr lIns="91415" tIns="0" rIns="91415" bIns="45708">
            <a:spAutoFit/>
          </a:bodyPr>
          <a:lstStyle/>
          <a:p>
            <a:pPr algn="l" defTabSz="1300163"/>
            <a:endParaRPr lang="de-DE" sz="1000">
              <a:solidFill>
                <a:srgbClr val="969696"/>
              </a:solidFill>
              <a:latin typeface="BMWTypeRegular" pitchFamily="34" charset="0"/>
            </a:endParaRP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1300163" rtl="0" eaLnBrk="0" fontAlgn="base" hangingPunct="0">
        <a:spcBef>
          <a:spcPct val="0"/>
        </a:spcBef>
        <a:spcAft>
          <a:spcPct val="0"/>
        </a:spcAft>
        <a:defRPr sz="6300">
          <a:solidFill>
            <a:schemeClr val="tx2"/>
          </a:solidFill>
          <a:latin typeface="+mj-lt"/>
          <a:ea typeface="+mj-ea"/>
          <a:cs typeface="+mj-cs"/>
        </a:defRPr>
      </a:lvl1pPr>
      <a:lvl2pPr algn="ctr" defTabSz="1300163" rtl="0" eaLnBrk="0" fontAlgn="base" hangingPunct="0">
        <a:spcBef>
          <a:spcPct val="0"/>
        </a:spcBef>
        <a:spcAft>
          <a:spcPct val="0"/>
        </a:spcAft>
        <a:defRPr sz="6300">
          <a:solidFill>
            <a:schemeClr val="tx2"/>
          </a:solidFill>
          <a:latin typeface="Arial" charset="0"/>
          <a:cs typeface="Arial" charset="0"/>
        </a:defRPr>
      </a:lvl2pPr>
      <a:lvl3pPr algn="ctr" defTabSz="1300163" rtl="0" eaLnBrk="0" fontAlgn="base" hangingPunct="0">
        <a:spcBef>
          <a:spcPct val="0"/>
        </a:spcBef>
        <a:spcAft>
          <a:spcPct val="0"/>
        </a:spcAft>
        <a:defRPr sz="6300">
          <a:solidFill>
            <a:schemeClr val="tx2"/>
          </a:solidFill>
          <a:latin typeface="Arial" charset="0"/>
          <a:cs typeface="Arial" charset="0"/>
        </a:defRPr>
      </a:lvl3pPr>
      <a:lvl4pPr algn="ctr" defTabSz="1300163" rtl="0" eaLnBrk="0" fontAlgn="base" hangingPunct="0">
        <a:spcBef>
          <a:spcPct val="0"/>
        </a:spcBef>
        <a:spcAft>
          <a:spcPct val="0"/>
        </a:spcAft>
        <a:defRPr sz="6300">
          <a:solidFill>
            <a:schemeClr val="tx2"/>
          </a:solidFill>
          <a:latin typeface="Arial" charset="0"/>
          <a:cs typeface="Arial" charset="0"/>
        </a:defRPr>
      </a:lvl4pPr>
      <a:lvl5pPr algn="ctr" defTabSz="1300163" rtl="0" eaLnBrk="0" fontAlgn="base" hangingPunct="0">
        <a:spcBef>
          <a:spcPct val="0"/>
        </a:spcBef>
        <a:spcAft>
          <a:spcPct val="0"/>
        </a:spcAft>
        <a:defRPr sz="6300">
          <a:solidFill>
            <a:schemeClr val="tx2"/>
          </a:solidFill>
          <a:latin typeface="Arial" charset="0"/>
          <a:cs typeface="Arial" charset="0"/>
        </a:defRPr>
      </a:lvl5pPr>
      <a:lvl6pPr marL="457200" algn="ctr" defTabSz="1300163" rtl="0" fontAlgn="base">
        <a:spcBef>
          <a:spcPct val="0"/>
        </a:spcBef>
        <a:spcAft>
          <a:spcPct val="0"/>
        </a:spcAft>
        <a:defRPr sz="6300">
          <a:solidFill>
            <a:schemeClr val="tx2"/>
          </a:solidFill>
          <a:latin typeface="Arial" charset="0"/>
          <a:cs typeface="Arial" charset="0"/>
        </a:defRPr>
      </a:lvl6pPr>
      <a:lvl7pPr marL="914400" algn="ctr" defTabSz="1300163" rtl="0" fontAlgn="base">
        <a:spcBef>
          <a:spcPct val="0"/>
        </a:spcBef>
        <a:spcAft>
          <a:spcPct val="0"/>
        </a:spcAft>
        <a:defRPr sz="6300">
          <a:solidFill>
            <a:schemeClr val="tx2"/>
          </a:solidFill>
          <a:latin typeface="Arial" charset="0"/>
          <a:cs typeface="Arial" charset="0"/>
        </a:defRPr>
      </a:lvl7pPr>
      <a:lvl8pPr marL="1371600" algn="ctr" defTabSz="1300163" rtl="0" fontAlgn="base">
        <a:spcBef>
          <a:spcPct val="0"/>
        </a:spcBef>
        <a:spcAft>
          <a:spcPct val="0"/>
        </a:spcAft>
        <a:defRPr sz="6300">
          <a:solidFill>
            <a:schemeClr val="tx2"/>
          </a:solidFill>
          <a:latin typeface="Arial" charset="0"/>
          <a:cs typeface="Arial" charset="0"/>
        </a:defRPr>
      </a:lvl8pPr>
      <a:lvl9pPr marL="1828800" algn="ctr" defTabSz="1300163" rtl="0" fontAlgn="base">
        <a:spcBef>
          <a:spcPct val="0"/>
        </a:spcBef>
        <a:spcAft>
          <a:spcPct val="0"/>
        </a:spcAft>
        <a:defRPr sz="6300">
          <a:solidFill>
            <a:schemeClr val="tx2"/>
          </a:solidFill>
          <a:latin typeface="Arial" charset="0"/>
          <a:cs typeface="Arial" charset="0"/>
        </a:defRPr>
      </a:lvl9pPr>
    </p:titleStyle>
    <p:bodyStyle>
      <a:lvl1pPr marL="487363" indent="-487363" algn="l" defTabSz="1300163" rtl="0" eaLnBrk="0" fontAlgn="base" hangingPunct="0">
        <a:spcBef>
          <a:spcPct val="20000"/>
        </a:spcBef>
        <a:spcAft>
          <a:spcPct val="0"/>
        </a:spcAft>
        <a:buChar char="•"/>
        <a:defRPr sz="4600">
          <a:solidFill>
            <a:schemeClr val="tx1"/>
          </a:solidFill>
          <a:latin typeface="+mn-lt"/>
          <a:ea typeface="+mn-ea"/>
          <a:cs typeface="+mn-cs"/>
        </a:defRPr>
      </a:lvl1pPr>
      <a:lvl2pPr marL="1058863" indent="-407988" algn="l" defTabSz="1300163" rtl="0" eaLnBrk="0" fontAlgn="base" hangingPunct="0">
        <a:spcBef>
          <a:spcPct val="20000"/>
        </a:spcBef>
        <a:spcAft>
          <a:spcPct val="0"/>
        </a:spcAft>
        <a:buChar char="–"/>
        <a:defRPr sz="3800">
          <a:solidFill>
            <a:schemeClr val="tx1"/>
          </a:solidFill>
          <a:latin typeface="+mn-lt"/>
          <a:cs typeface="+mn-cs"/>
        </a:defRPr>
      </a:lvl2pPr>
      <a:lvl3pPr marL="1625600" indent="-325438" algn="l" defTabSz="1300163" rtl="0" eaLnBrk="0" fontAlgn="base" hangingPunct="0">
        <a:spcBef>
          <a:spcPct val="20000"/>
        </a:spcBef>
        <a:spcAft>
          <a:spcPct val="0"/>
        </a:spcAft>
        <a:buChar char="•"/>
        <a:defRPr sz="3400">
          <a:solidFill>
            <a:schemeClr val="tx1"/>
          </a:solidFill>
          <a:latin typeface="+mn-lt"/>
          <a:cs typeface="+mn-cs"/>
        </a:defRPr>
      </a:lvl3pPr>
      <a:lvl4pPr marL="2276475" indent="-325438" algn="l" defTabSz="1300163" rtl="0" eaLnBrk="0" fontAlgn="base" hangingPunct="0">
        <a:spcBef>
          <a:spcPct val="20000"/>
        </a:spcBef>
        <a:spcAft>
          <a:spcPct val="0"/>
        </a:spcAft>
        <a:buChar char="–"/>
        <a:defRPr sz="2800">
          <a:solidFill>
            <a:schemeClr val="tx1"/>
          </a:solidFill>
          <a:latin typeface="+mn-lt"/>
          <a:cs typeface="+mn-cs"/>
        </a:defRPr>
      </a:lvl4pPr>
      <a:lvl5pPr marL="2925763" indent="-325438" algn="l" defTabSz="1300163" rtl="0" eaLnBrk="0" fontAlgn="base" hangingPunct="0">
        <a:spcBef>
          <a:spcPct val="20000"/>
        </a:spcBef>
        <a:spcAft>
          <a:spcPct val="0"/>
        </a:spcAft>
        <a:buChar char="»"/>
        <a:defRPr sz="2800">
          <a:solidFill>
            <a:schemeClr val="tx1"/>
          </a:solidFill>
          <a:latin typeface="+mn-lt"/>
          <a:cs typeface="+mn-cs"/>
        </a:defRPr>
      </a:lvl5pPr>
      <a:lvl6pPr marL="3382963" indent="-325438" algn="l" defTabSz="1300163" rtl="0" fontAlgn="base">
        <a:spcBef>
          <a:spcPct val="20000"/>
        </a:spcBef>
        <a:spcAft>
          <a:spcPct val="0"/>
        </a:spcAft>
        <a:buChar char="»"/>
        <a:defRPr sz="2800">
          <a:solidFill>
            <a:schemeClr val="tx1"/>
          </a:solidFill>
          <a:latin typeface="+mn-lt"/>
          <a:cs typeface="+mn-cs"/>
        </a:defRPr>
      </a:lvl6pPr>
      <a:lvl7pPr marL="3840163" indent="-325438" algn="l" defTabSz="1300163" rtl="0" fontAlgn="base">
        <a:spcBef>
          <a:spcPct val="20000"/>
        </a:spcBef>
        <a:spcAft>
          <a:spcPct val="0"/>
        </a:spcAft>
        <a:buChar char="»"/>
        <a:defRPr sz="2800">
          <a:solidFill>
            <a:schemeClr val="tx1"/>
          </a:solidFill>
          <a:latin typeface="+mn-lt"/>
          <a:cs typeface="+mn-cs"/>
        </a:defRPr>
      </a:lvl7pPr>
      <a:lvl8pPr marL="4297363" indent="-325438" algn="l" defTabSz="1300163" rtl="0" fontAlgn="base">
        <a:spcBef>
          <a:spcPct val="20000"/>
        </a:spcBef>
        <a:spcAft>
          <a:spcPct val="0"/>
        </a:spcAft>
        <a:buChar char="»"/>
        <a:defRPr sz="2800">
          <a:solidFill>
            <a:schemeClr val="tx1"/>
          </a:solidFill>
          <a:latin typeface="+mn-lt"/>
          <a:cs typeface="+mn-cs"/>
        </a:defRPr>
      </a:lvl8pPr>
      <a:lvl9pPr marL="4754563" indent="-325438" algn="l" defTabSz="1300163" rtl="0" fontAlgn="base">
        <a:spcBef>
          <a:spcPct val="20000"/>
        </a:spcBef>
        <a:spcAft>
          <a:spcPct val="0"/>
        </a:spcAft>
        <a:buChar char="»"/>
        <a:defRPr sz="28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file:///C:\Users\HAL2000\Desktop\Valve.avi"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immel"/>
          <p:cNvPicPr>
            <a:picLocks noChangeAspect="1" noChangeArrowheads="1"/>
          </p:cNvPicPr>
          <p:nvPr/>
        </p:nvPicPr>
        <p:blipFill>
          <a:blip r:embed="rId3"/>
          <a:srcRect/>
          <a:stretch>
            <a:fillRect/>
          </a:stretch>
        </p:blipFill>
        <p:spPr bwMode="auto">
          <a:xfrm>
            <a:off x="0" y="1989138"/>
            <a:ext cx="13004800" cy="5140325"/>
          </a:xfrm>
          <a:prstGeom prst="rect">
            <a:avLst/>
          </a:prstGeom>
          <a:noFill/>
          <a:ln w="9525">
            <a:noFill/>
            <a:miter lim="800000"/>
            <a:headEnd/>
            <a:tailEnd/>
          </a:ln>
        </p:spPr>
      </p:pic>
      <p:sp>
        <p:nvSpPr>
          <p:cNvPr id="2051" name="Rectangle 3"/>
          <p:cNvSpPr>
            <a:spLocks noChangeArrowheads="1"/>
          </p:cNvSpPr>
          <p:nvPr/>
        </p:nvSpPr>
        <p:spPr bwMode="auto">
          <a:xfrm>
            <a:off x="0" y="6372225"/>
            <a:ext cx="13004800" cy="3381375"/>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052"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15" tIns="45708" rIns="91415" bIns="45708" anchor="ctr"/>
          <a:lstStyle/>
          <a:p>
            <a:pPr defTabSz="1300163"/>
            <a:endParaRPr lang="de-DE"/>
          </a:p>
        </p:txBody>
      </p:sp>
      <p:sp>
        <p:nvSpPr>
          <p:cNvPr id="2053" name="Rectangle 5"/>
          <p:cNvSpPr>
            <a:spLocks noChangeArrowheads="1"/>
          </p:cNvSpPr>
          <p:nvPr/>
        </p:nvSpPr>
        <p:spPr bwMode="auto">
          <a:xfrm>
            <a:off x="1800225" y="3360738"/>
            <a:ext cx="8716963" cy="769937"/>
          </a:xfrm>
          <a:prstGeom prst="rect">
            <a:avLst/>
          </a:prstGeom>
          <a:noFill/>
          <a:ln w="12700">
            <a:noFill/>
            <a:miter lim="800000"/>
            <a:headEnd/>
            <a:tailEnd/>
          </a:ln>
        </p:spPr>
        <p:txBody>
          <a:bodyPr lIns="0" tIns="0" rIns="0" bIns="0">
            <a:spAutoFit/>
          </a:bodyPr>
          <a:lstStyle/>
          <a:p>
            <a:pPr algn="l">
              <a:lnSpc>
                <a:spcPct val="95000"/>
              </a:lnSpc>
            </a:pPr>
            <a:r>
              <a:rPr lang="de-DE" sz="5300" b="1">
                <a:solidFill>
                  <a:schemeClr val="bg1"/>
                </a:solidFill>
                <a:latin typeface="BMWTypeRegular" pitchFamily="34" charset="0"/>
              </a:rPr>
              <a:t>BMW EfficientDynamics. </a:t>
            </a:r>
            <a:endParaRPr lang="en-US" sz="5300" b="1">
              <a:solidFill>
                <a:schemeClr val="bg1"/>
              </a:solidFill>
              <a:latin typeface="BMWTypeRegular" pitchFamily="34" charset="0"/>
            </a:endParaRPr>
          </a:p>
        </p:txBody>
      </p:sp>
      <p:pic>
        <p:nvPicPr>
          <p:cNvPr id="2054" name="Picture 6" descr="Unbenannt-1"/>
          <p:cNvPicPr>
            <a:picLocks noChangeAspect="1" noChangeArrowheads="1"/>
          </p:cNvPicPr>
          <p:nvPr/>
        </p:nvPicPr>
        <p:blipFill>
          <a:blip r:embed="rId4"/>
          <a:srcRect/>
          <a:stretch>
            <a:fillRect/>
          </a:stretch>
        </p:blipFill>
        <p:spPr bwMode="auto">
          <a:xfrm>
            <a:off x="1770063" y="8235950"/>
            <a:ext cx="2698750" cy="730250"/>
          </a:xfrm>
          <a:prstGeom prst="rect">
            <a:avLst/>
          </a:prstGeom>
          <a:noFill/>
          <a:ln w="9525">
            <a:noFill/>
            <a:miter lim="800000"/>
            <a:headEnd/>
            <a:tailEnd/>
          </a:ln>
        </p:spPr>
      </p:pic>
      <p:sp>
        <p:nvSpPr>
          <p:cNvPr id="2055" name="Text Box 8"/>
          <p:cNvSpPr txBox="1">
            <a:spLocks noChangeArrowheads="1"/>
          </p:cNvSpPr>
          <p:nvPr/>
        </p:nvSpPr>
        <p:spPr bwMode="auto">
          <a:xfrm>
            <a:off x="1814513" y="4157663"/>
            <a:ext cx="11204575" cy="539750"/>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3400" b="1">
                <a:solidFill>
                  <a:schemeClr val="bg1"/>
                </a:solidFill>
                <a:latin typeface="BMWTypeRegular" pitchFamily="34" charset="0"/>
              </a:rPr>
              <a:t>Less CO</a:t>
            </a:r>
            <a:r>
              <a:rPr lang="de-DE" sz="3400" b="1" baseline="-15000">
                <a:solidFill>
                  <a:schemeClr val="bg1"/>
                </a:solidFill>
                <a:latin typeface="BMWTypeRegular" pitchFamily="34" charset="0"/>
              </a:rPr>
              <a:t>2</a:t>
            </a:r>
            <a:r>
              <a:rPr lang="de-DE" sz="3400" b="1">
                <a:solidFill>
                  <a:schemeClr val="bg1"/>
                </a:solidFill>
                <a:latin typeface="BMWTypeRegular" pitchFamily="34" charset="0"/>
              </a:rPr>
              <a:t>  More driving pleasure  Simultaneously.</a:t>
            </a:r>
          </a:p>
        </p:txBody>
      </p:sp>
      <p:pic>
        <p:nvPicPr>
          <p:cNvPr id="2056" name="Picture 10" descr="logo"/>
          <p:cNvPicPr>
            <a:picLocks noChangeAspect="1" noChangeArrowheads="1"/>
          </p:cNvPicPr>
          <p:nvPr/>
        </p:nvPicPr>
        <p:blipFill>
          <a:blip r:embed="rId5"/>
          <a:srcRect/>
          <a:stretch>
            <a:fillRect/>
          </a:stretch>
        </p:blipFill>
        <p:spPr bwMode="auto">
          <a:xfrm>
            <a:off x="10083800" y="2165350"/>
            <a:ext cx="2749550" cy="1893888"/>
          </a:xfrm>
          <a:prstGeom prst="rect">
            <a:avLst/>
          </a:prstGeom>
          <a:noFill/>
          <a:ln w="9525">
            <a:noFill/>
            <a:miter lim="800000"/>
            <a:headEnd/>
            <a:tailEnd/>
          </a:ln>
        </p:spPr>
      </p:pic>
      <p:sp>
        <p:nvSpPr>
          <p:cNvPr id="2057" name="Rectangle 11"/>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Technology Days 2009.</a:t>
            </a:r>
            <a:r>
              <a:rPr lang="en-US" sz="3400" b="1">
                <a:solidFill>
                  <a:srgbClr val="FF0000"/>
                </a:solidFill>
                <a:latin typeface="BMWTypeRegular" pitchFamily="34" charset="0"/>
              </a:rPr>
              <a:t> </a:t>
            </a:r>
          </a:p>
          <a:p>
            <a:pPr algn="l">
              <a:lnSpc>
                <a:spcPct val="95000"/>
              </a:lnSpc>
            </a:pPr>
            <a:r>
              <a:rPr lang="de-DE" sz="3400" b="1">
                <a:solidFill>
                  <a:srgbClr val="969696"/>
                </a:solidFill>
                <a:latin typeface="BMWTypeRegular" pitchFamily="34" charset="0"/>
              </a:rPr>
              <a:t>BMW EfficientDynamics. </a:t>
            </a:r>
            <a:endParaRPr lang="en-US" sz="3400" b="1">
              <a:solidFill>
                <a:srgbClr val="969696"/>
              </a:solidFill>
              <a:latin typeface="BMWTypeRegular" pitchFamily="34" charset="0"/>
            </a:endParaRPr>
          </a:p>
        </p:txBody>
      </p:sp>
      <p:sp>
        <p:nvSpPr>
          <p:cNvPr id="2058" name="Text Box 12"/>
          <p:cNvSpPr txBox="1">
            <a:spLocks noChangeArrowheads="1"/>
          </p:cNvSpPr>
          <p:nvPr/>
        </p:nvSpPr>
        <p:spPr bwMode="auto">
          <a:xfrm>
            <a:off x="1800225" y="6719888"/>
            <a:ext cx="11204575"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Munich, June 22</a:t>
            </a:r>
            <a:r>
              <a:rPr lang="de-DE" sz="2800" baseline="30000">
                <a:latin typeface="BMWTypeRegular" pitchFamily="34" charset="0"/>
              </a:rPr>
              <a:t>nd</a:t>
            </a:r>
            <a:r>
              <a:rPr lang="de-DE" sz="2800">
                <a:latin typeface="BMWTypeRegular" pitchFamily="34" charset="0"/>
              </a:rPr>
              <a:t> - 24</a:t>
            </a:r>
            <a:r>
              <a:rPr lang="de-DE" sz="2800" baseline="30000">
                <a:latin typeface="BMWTypeRegular" pitchFamily="34" charset="0"/>
              </a:rPr>
              <a:t>th</a:t>
            </a:r>
            <a:r>
              <a:rPr lang="de-DE" sz="2800">
                <a:latin typeface="BMWTypeRegular" pitchFamily="34" charset="0"/>
              </a:rPr>
              <a:t>, 2009.</a:t>
            </a:r>
          </a:p>
        </p:txBody>
      </p:sp>
      <p:sp>
        <p:nvSpPr>
          <p:cNvPr id="2059" name="Line 14"/>
          <p:cNvSpPr>
            <a:spLocks noChangeShapeType="1"/>
          </p:cNvSpPr>
          <p:nvPr/>
        </p:nvSpPr>
        <p:spPr bwMode="auto">
          <a:xfrm>
            <a:off x="8672513" y="4181475"/>
            <a:ext cx="0" cy="476250"/>
          </a:xfrm>
          <a:prstGeom prst="line">
            <a:avLst/>
          </a:prstGeom>
          <a:noFill/>
          <a:ln w="28575">
            <a:solidFill>
              <a:schemeClr val="bg1"/>
            </a:solidFill>
            <a:round/>
            <a:headEnd/>
            <a:tailEnd/>
          </a:ln>
        </p:spPr>
        <p:txBody>
          <a:bodyPr/>
          <a:lstStyle/>
          <a:p>
            <a:endParaRPr lang="de-DE"/>
          </a:p>
        </p:txBody>
      </p:sp>
      <p:sp>
        <p:nvSpPr>
          <p:cNvPr id="2060" name="Line 15"/>
          <p:cNvSpPr>
            <a:spLocks noChangeShapeType="1"/>
          </p:cNvSpPr>
          <p:nvPr/>
        </p:nvSpPr>
        <p:spPr bwMode="auto">
          <a:xfrm>
            <a:off x="3862388" y="4181475"/>
            <a:ext cx="0" cy="476250"/>
          </a:xfrm>
          <a:prstGeom prst="line">
            <a:avLst/>
          </a:prstGeom>
          <a:noFill/>
          <a:ln w="28575">
            <a:solidFill>
              <a:schemeClr val="bg1"/>
            </a:solidFill>
            <a:round/>
            <a:headEnd/>
            <a:tailEnd/>
          </a:ln>
        </p:spPr>
        <p:txBody>
          <a:bodyPr/>
          <a:lstStyle/>
          <a:p>
            <a:endParaRPr lang="de-DE"/>
          </a:p>
        </p:txBody>
      </p:sp>
      <p:pic>
        <p:nvPicPr>
          <p:cNvPr id="2061" name="Picture 36" descr="BMW_Logo"/>
          <p:cNvPicPr>
            <a:picLocks noChangeAspect="1" noChangeArrowheads="1"/>
          </p:cNvPicPr>
          <p:nvPr/>
        </p:nvPicPr>
        <p:blipFill>
          <a:blip r:embed="rId6"/>
          <a:srcRect/>
          <a:stretch>
            <a:fillRect/>
          </a:stretch>
        </p:blipFill>
        <p:spPr bwMode="auto">
          <a:xfrm>
            <a:off x="9982200" y="8243888"/>
            <a:ext cx="703263" cy="701675"/>
          </a:xfrm>
          <a:prstGeom prst="rect">
            <a:avLst/>
          </a:prstGeom>
          <a:noFill/>
          <a:ln w="9525">
            <a:noFill/>
            <a:miter lim="800000"/>
            <a:headEnd/>
            <a:tailEnd/>
          </a:ln>
        </p:spPr>
      </p:pic>
      <p:pic>
        <p:nvPicPr>
          <p:cNvPr id="2062" name="Picture 22" descr="Logo"/>
          <p:cNvPicPr>
            <a:picLocks noChangeAspect="1" noChangeArrowheads="1"/>
          </p:cNvPicPr>
          <p:nvPr/>
        </p:nvPicPr>
        <p:blipFill>
          <a:blip r:embed="rId7"/>
          <a:srcRect/>
          <a:stretch>
            <a:fillRect/>
          </a:stretch>
        </p:blipFill>
        <p:spPr bwMode="auto">
          <a:xfrm>
            <a:off x="10945813" y="8347075"/>
            <a:ext cx="1063625" cy="474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0" y="1582738"/>
            <a:ext cx="13004800" cy="8170862"/>
          </a:xfrm>
          <a:prstGeom prst="rect">
            <a:avLst/>
          </a:prstGeom>
          <a:solidFill>
            <a:srgbClr val="C0C0C0"/>
          </a:solidFill>
          <a:ln w="9525">
            <a:noFill/>
            <a:miter lim="800000"/>
            <a:headEnd/>
            <a:tailEnd/>
          </a:ln>
          <a:effectLst/>
        </p:spPr>
        <p:txBody>
          <a:bodyPr wrap="none" anchor="ctr"/>
          <a:lstStyle/>
          <a:p>
            <a:endParaRPr lang="de-DE"/>
          </a:p>
        </p:txBody>
      </p:sp>
      <p:sp>
        <p:nvSpPr>
          <p:cNvPr id="197635" name="Rectangle 3"/>
          <p:cNvSpPr>
            <a:spLocks noChangeArrowheads="1"/>
          </p:cNvSpPr>
          <p:nvPr/>
        </p:nvSpPr>
        <p:spPr bwMode="auto">
          <a:xfrm>
            <a:off x="1838325" y="2554288"/>
            <a:ext cx="9478963" cy="5819775"/>
          </a:xfrm>
          <a:prstGeom prst="rect">
            <a:avLst/>
          </a:prstGeom>
          <a:solidFill>
            <a:srgbClr val="EEEEEE"/>
          </a:solidFill>
          <a:ln w="9525">
            <a:noFill/>
            <a:miter lim="800000"/>
            <a:headEnd/>
            <a:tailEnd/>
          </a:ln>
          <a:effectLst/>
        </p:spPr>
        <p:txBody>
          <a:bodyPr lIns="0" tIns="0" rIns="0" bIns="0" anchor="ctr">
            <a:spAutoFit/>
          </a:bodyPr>
          <a:lstStyle/>
          <a:p>
            <a:endParaRPr lang="de-DE"/>
          </a:p>
        </p:txBody>
      </p:sp>
      <p:sp>
        <p:nvSpPr>
          <p:cNvPr id="197636" name="Line 16"/>
          <p:cNvSpPr>
            <a:spLocks noChangeShapeType="1"/>
          </p:cNvSpPr>
          <p:nvPr/>
        </p:nvSpPr>
        <p:spPr bwMode="auto">
          <a:xfrm>
            <a:off x="1803400" y="4498975"/>
            <a:ext cx="9377363" cy="0"/>
          </a:xfrm>
          <a:prstGeom prst="line">
            <a:avLst/>
          </a:prstGeom>
          <a:noFill/>
          <a:ln w="9525">
            <a:solidFill>
              <a:srgbClr val="969696"/>
            </a:solidFill>
            <a:round/>
            <a:headEnd/>
            <a:tailEnd/>
          </a:ln>
        </p:spPr>
        <p:txBody>
          <a:bodyPr lIns="0" tIns="0" rIns="0" bIns="0">
            <a:spAutoFit/>
          </a:bodyPr>
          <a:lstStyle/>
          <a:p>
            <a:endParaRPr lang="de-DE"/>
          </a:p>
        </p:txBody>
      </p:sp>
      <p:sp>
        <p:nvSpPr>
          <p:cNvPr id="197637"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197638" name="Rectangle 66"/>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a:t>
            </a:r>
            <a:br>
              <a:rPr lang="en-US" sz="3400" b="1">
                <a:solidFill>
                  <a:srgbClr val="000000"/>
                </a:solidFill>
                <a:latin typeface="BMWTypeRegular" pitchFamily="34" charset="0"/>
              </a:rPr>
            </a:br>
            <a:r>
              <a:rPr lang="en-US" sz="3400" b="1">
                <a:solidFill>
                  <a:srgbClr val="969696"/>
                </a:solidFill>
                <a:latin typeface="BMWTypeRegular" pitchFamily="34" charset="0"/>
              </a:rPr>
              <a:t>Same performance at even lower rpm.</a:t>
            </a:r>
          </a:p>
        </p:txBody>
      </p:sp>
      <p:sp>
        <p:nvSpPr>
          <p:cNvPr id="197639" name="Line 76"/>
          <p:cNvSpPr>
            <a:spLocks noChangeShapeType="1"/>
          </p:cNvSpPr>
          <p:nvPr/>
        </p:nvSpPr>
        <p:spPr bwMode="auto">
          <a:xfrm flipV="1">
            <a:off x="5399088" y="2554288"/>
            <a:ext cx="0" cy="5734050"/>
          </a:xfrm>
          <a:prstGeom prst="line">
            <a:avLst/>
          </a:prstGeom>
          <a:noFill/>
          <a:ln w="9525">
            <a:solidFill>
              <a:srgbClr val="969696"/>
            </a:solidFill>
            <a:round/>
            <a:headEnd/>
            <a:tailEnd/>
          </a:ln>
        </p:spPr>
        <p:txBody>
          <a:bodyPr/>
          <a:lstStyle/>
          <a:p>
            <a:endParaRPr lang="de-DE"/>
          </a:p>
        </p:txBody>
      </p:sp>
      <p:sp>
        <p:nvSpPr>
          <p:cNvPr id="197640" name="Line 12"/>
          <p:cNvSpPr>
            <a:spLocks noChangeShapeType="1"/>
          </p:cNvSpPr>
          <p:nvPr/>
        </p:nvSpPr>
        <p:spPr bwMode="auto">
          <a:xfrm>
            <a:off x="1803400" y="3529013"/>
            <a:ext cx="9377363" cy="0"/>
          </a:xfrm>
          <a:prstGeom prst="line">
            <a:avLst/>
          </a:prstGeom>
          <a:noFill/>
          <a:ln w="9525">
            <a:solidFill>
              <a:srgbClr val="969696"/>
            </a:solidFill>
            <a:round/>
            <a:headEnd/>
            <a:tailEnd/>
          </a:ln>
        </p:spPr>
        <p:txBody>
          <a:bodyPr lIns="0" tIns="0" rIns="0" bIns="0">
            <a:spAutoFit/>
          </a:bodyPr>
          <a:lstStyle/>
          <a:p>
            <a:endParaRPr lang="de-DE"/>
          </a:p>
        </p:txBody>
      </p:sp>
      <p:sp>
        <p:nvSpPr>
          <p:cNvPr id="197641" name="Line 13"/>
          <p:cNvSpPr>
            <a:spLocks noChangeShapeType="1"/>
          </p:cNvSpPr>
          <p:nvPr/>
        </p:nvSpPr>
        <p:spPr bwMode="auto">
          <a:xfrm>
            <a:off x="1668463" y="3529013"/>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197642" name="Line 14"/>
          <p:cNvSpPr>
            <a:spLocks noChangeShapeType="1"/>
          </p:cNvSpPr>
          <p:nvPr/>
        </p:nvSpPr>
        <p:spPr bwMode="auto">
          <a:xfrm>
            <a:off x="11149013" y="3529013"/>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197643" name="Line 17"/>
          <p:cNvSpPr>
            <a:spLocks noChangeShapeType="1"/>
          </p:cNvSpPr>
          <p:nvPr/>
        </p:nvSpPr>
        <p:spPr bwMode="auto">
          <a:xfrm>
            <a:off x="1668463" y="4498975"/>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197644" name="Line 18"/>
          <p:cNvSpPr>
            <a:spLocks noChangeShapeType="1"/>
          </p:cNvSpPr>
          <p:nvPr/>
        </p:nvSpPr>
        <p:spPr bwMode="auto">
          <a:xfrm>
            <a:off x="11149013" y="4498975"/>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197645" name="Line 20"/>
          <p:cNvSpPr>
            <a:spLocks noChangeShapeType="1"/>
          </p:cNvSpPr>
          <p:nvPr/>
        </p:nvSpPr>
        <p:spPr bwMode="auto">
          <a:xfrm>
            <a:off x="1803400" y="5459413"/>
            <a:ext cx="9377363" cy="0"/>
          </a:xfrm>
          <a:prstGeom prst="line">
            <a:avLst/>
          </a:prstGeom>
          <a:noFill/>
          <a:ln w="9525">
            <a:solidFill>
              <a:srgbClr val="969696"/>
            </a:solidFill>
            <a:round/>
            <a:headEnd/>
            <a:tailEnd/>
          </a:ln>
        </p:spPr>
        <p:txBody>
          <a:bodyPr lIns="0" tIns="0" rIns="0" bIns="0">
            <a:spAutoFit/>
          </a:bodyPr>
          <a:lstStyle/>
          <a:p>
            <a:endParaRPr lang="de-DE"/>
          </a:p>
        </p:txBody>
      </p:sp>
      <p:sp>
        <p:nvSpPr>
          <p:cNvPr id="197646" name="Line 21"/>
          <p:cNvSpPr>
            <a:spLocks noChangeShapeType="1"/>
          </p:cNvSpPr>
          <p:nvPr/>
        </p:nvSpPr>
        <p:spPr bwMode="auto">
          <a:xfrm>
            <a:off x="1668463" y="5459413"/>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197647" name="Line 22"/>
          <p:cNvSpPr>
            <a:spLocks noChangeShapeType="1"/>
          </p:cNvSpPr>
          <p:nvPr/>
        </p:nvSpPr>
        <p:spPr bwMode="auto">
          <a:xfrm>
            <a:off x="11149013" y="5459413"/>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197648" name="Line 24"/>
          <p:cNvSpPr>
            <a:spLocks noChangeShapeType="1"/>
          </p:cNvSpPr>
          <p:nvPr/>
        </p:nvSpPr>
        <p:spPr bwMode="auto">
          <a:xfrm>
            <a:off x="3022600" y="6421438"/>
            <a:ext cx="8158163" cy="0"/>
          </a:xfrm>
          <a:prstGeom prst="line">
            <a:avLst/>
          </a:prstGeom>
          <a:noFill/>
          <a:ln w="9525">
            <a:solidFill>
              <a:srgbClr val="969696"/>
            </a:solidFill>
            <a:round/>
            <a:headEnd/>
            <a:tailEnd/>
          </a:ln>
        </p:spPr>
        <p:txBody>
          <a:bodyPr lIns="0" tIns="0" rIns="0" bIns="0">
            <a:spAutoFit/>
          </a:bodyPr>
          <a:lstStyle/>
          <a:p>
            <a:endParaRPr lang="de-DE"/>
          </a:p>
        </p:txBody>
      </p:sp>
      <p:sp>
        <p:nvSpPr>
          <p:cNvPr id="197649" name="Line 26"/>
          <p:cNvSpPr>
            <a:spLocks noChangeShapeType="1"/>
          </p:cNvSpPr>
          <p:nvPr/>
        </p:nvSpPr>
        <p:spPr bwMode="auto">
          <a:xfrm>
            <a:off x="11149013" y="6421438"/>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197651" name="Line 35"/>
          <p:cNvSpPr>
            <a:spLocks noChangeShapeType="1"/>
          </p:cNvSpPr>
          <p:nvPr/>
        </p:nvSpPr>
        <p:spPr bwMode="auto">
          <a:xfrm flipV="1">
            <a:off x="4213225" y="2554288"/>
            <a:ext cx="0" cy="5746750"/>
          </a:xfrm>
          <a:prstGeom prst="line">
            <a:avLst/>
          </a:prstGeom>
          <a:noFill/>
          <a:ln w="9525">
            <a:solidFill>
              <a:srgbClr val="969696"/>
            </a:solidFill>
            <a:round/>
            <a:headEnd/>
            <a:tailEnd/>
          </a:ln>
        </p:spPr>
        <p:txBody>
          <a:bodyPr/>
          <a:lstStyle/>
          <a:p>
            <a:endParaRPr lang="de-DE"/>
          </a:p>
        </p:txBody>
      </p:sp>
      <p:sp>
        <p:nvSpPr>
          <p:cNvPr id="197653" name="Line 42"/>
          <p:cNvSpPr>
            <a:spLocks noChangeShapeType="1"/>
          </p:cNvSpPr>
          <p:nvPr/>
        </p:nvSpPr>
        <p:spPr bwMode="auto">
          <a:xfrm flipV="1">
            <a:off x="6564313" y="2554288"/>
            <a:ext cx="0" cy="5807075"/>
          </a:xfrm>
          <a:prstGeom prst="line">
            <a:avLst/>
          </a:prstGeom>
          <a:noFill/>
          <a:ln w="9525">
            <a:solidFill>
              <a:srgbClr val="969696"/>
            </a:solidFill>
            <a:round/>
            <a:headEnd/>
            <a:tailEnd/>
          </a:ln>
        </p:spPr>
        <p:txBody>
          <a:bodyPr/>
          <a:lstStyle/>
          <a:p>
            <a:endParaRPr lang="de-DE"/>
          </a:p>
        </p:txBody>
      </p:sp>
      <p:sp>
        <p:nvSpPr>
          <p:cNvPr id="197655" name="Line 45"/>
          <p:cNvSpPr>
            <a:spLocks noChangeShapeType="1"/>
          </p:cNvSpPr>
          <p:nvPr/>
        </p:nvSpPr>
        <p:spPr bwMode="auto">
          <a:xfrm flipV="1">
            <a:off x="7743825" y="2554288"/>
            <a:ext cx="0" cy="5807075"/>
          </a:xfrm>
          <a:prstGeom prst="line">
            <a:avLst/>
          </a:prstGeom>
          <a:noFill/>
          <a:ln w="9525">
            <a:solidFill>
              <a:srgbClr val="969696"/>
            </a:solidFill>
            <a:round/>
            <a:headEnd/>
            <a:tailEnd/>
          </a:ln>
        </p:spPr>
        <p:txBody>
          <a:bodyPr/>
          <a:lstStyle/>
          <a:p>
            <a:endParaRPr lang="de-DE"/>
          </a:p>
        </p:txBody>
      </p:sp>
      <p:sp>
        <p:nvSpPr>
          <p:cNvPr id="197657" name="Line 47"/>
          <p:cNvSpPr>
            <a:spLocks noChangeShapeType="1"/>
          </p:cNvSpPr>
          <p:nvPr/>
        </p:nvSpPr>
        <p:spPr bwMode="auto">
          <a:xfrm flipV="1">
            <a:off x="8939213" y="2554288"/>
            <a:ext cx="0" cy="5840412"/>
          </a:xfrm>
          <a:prstGeom prst="line">
            <a:avLst/>
          </a:prstGeom>
          <a:noFill/>
          <a:ln w="9525">
            <a:solidFill>
              <a:srgbClr val="969696"/>
            </a:solidFill>
            <a:round/>
            <a:headEnd/>
            <a:tailEnd/>
          </a:ln>
        </p:spPr>
        <p:txBody>
          <a:bodyPr/>
          <a:lstStyle/>
          <a:p>
            <a:endParaRPr lang="de-DE"/>
          </a:p>
        </p:txBody>
      </p:sp>
      <p:sp>
        <p:nvSpPr>
          <p:cNvPr id="197661" name="Line 55"/>
          <p:cNvSpPr>
            <a:spLocks noChangeShapeType="1"/>
          </p:cNvSpPr>
          <p:nvPr/>
        </p:nvSpPr>
        <p:spPr bwMode="auto">
          <a:xfrm>
            <a:off x="1668463" y="2554288"/>
            <a:ext cx="346075" cy="0"/>
          </a:xfrm>
          <a:prstGeom prst="line">
            <a:avLst/>
          </a:prstGeom>
          <a:noFill/>
          <a:ln w="9525">
            <a:solidFill>
              <a:srgbClr val="000000"/>
            </a:solidFill>
            <a:round/>
            <a:headEnd/>
            <a:tailEnd/>
          </a:ln>
        </p:spPr>
        <p:txBody>
          <a:bodyPr/>
          <a:lstStyle/>
          <a:p>
            <a:endParaRPr lang="de-DE"/>
          </a:p>
        </p:txBody>
      </p:sp>
      <p:sp>
        <p:nvSpPr>
          <p:cNvPr id="197668" name="Line 86"/>
          <p:cNvSpPr>
            <a:spLocks noChangeShapeType="1"/>
          </p:cNvSpPr>
          <p:nvPr/>
        </p:nvSpPr>
        <p:spPr bwMode="auto">
          <a:xfrm>
            <a:off x="11150600" y="2554288"/>
            <a:ext cx="344488" cy="0"/>
          </a:xfrm>
          <a:prstGeom prst="line">
            <a:avLst/>
          </a:prstGeom>
          <a:noFill/>
          <a:ln w="9525">
            <a:solidFill>
              <a:srgbClr val="000000"/>
            </a:solidFill>
            <a:round/>
            <a:headEnd/>
            <a:tailEnd/>
          </a:ln>
        </p:spPr>
        <p:txBody>
          <a:bodyPr/>
          <a:lstStyle/>
          <a:p>
            <a:endParaRPr lang="de-DE"/>
          </a:p>
        </p:txBody>
      </p:sp>
      <p:sp>
        <p:nvSpPr>
          <p:cNvPr id="197670" name="Line 89"/>
          <p:cNvSpPr>
            <a:spLocks noChangeShapeType="1"/>
          </p:cNvSpPr>
          <p:nvPr/>
        </p:nvSpPr>
        <p:spPr bwMode="auto">
          <a:xfrm>
            <a:off x="3016250" y="7394575"/>
            <a:ext cx="7102475" cy="0"/>
          </a:xfrm>
          <a:prstGeom prst="line">
            <a:avLst/>
          </a:prstGeom>
          <a:noFill/>
          <a:ln w="9525">
            <a:solidFill>
              <a:srgbClr val="969696"/>
            </a:solidFill>
            <a:round/>
            <a:headEnd/>
            <a:tailEnd/>
          </a:ln>
        </p:spPr>
        <p:txBody>
          <a:bodyPr lIns="0" tIns="0" rIns="0" bIns="0">
            <a:spAutoFit/>
          </a:bodyPr>
          <a:lstStyle/>
          <a:p>
            <a:endParaRPr lang="de-DE"/>
          </a:p>
        </p:txBody>
      </p:sp>
      <p:sp>
        <p:nvSpPr>
          <p:cNvPr id="197671" name="Text Box 6"/>
          <p:cNvSpPr txBox="1">
            <a:spLocks noChangeArrowheads="1"/>
          </p:cNvSpPr>
          <p:nvPr/>
        </p:nvSpPr>
        <p:spPr bwMode="auto">
          <a:xfrm rot="-5400000">
            <a:off x="9527381" y="5312569"/>
            <a:ext cx="5818188"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solidFill>
                  <a:srgbClr val="000000"/>
                </a:solidFill>
                <a:latin typeface="BMWTypeRegular" pitchFamily="34" charset="0"/>
              </a:rPr>
              <a:t>Output [kW]</a:t>
            </a:r>
          </a:p>
        </p:txBody>
      </p:sp>
      <p:sp>
        <p:nvSpPr>
          <p:cNvPr id="197673" name="Text Box 52"/>
          <p:cNvSpPr txBox="1">
            <a:spLocks noChangeArrowheads="1"/>
          </p:cNvSpPr>
          <p:nvPr/>
        </p:nvSpPr>
        <p:spPr bwMode="auto">
          <a:xfrm rot="-5400000">
            <a:off x="-2201862" y="5313363"/>
            <a:ext cx="5816600"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Torque [Nm]</a:t>
            </a:r>
          </a:p>
        </p:txBody>
      </p:sp>
      <p:sp>
        <p:nvSpPr>
          <p:cNvPr id="197674" name="Text Box 32"/>
          <p:cNvSpPr txBox="1">
            <a:spLocks noChangeArrowheads="1"/>
          </p:cNvSpPr>
          <p:nvPr/>
        </p:nvSpPr>
        <p:spPr bwMode="auto">
          <a:xfrm>
            <a:off x="1843088" y="9126538"/>
            <a:ext cx="94773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speed [1/min]</a:t>
            </a:r>
          </a:p>
        </p:txBody>
      </p:sp>
      <p:sp>
        <p:nvSpPr>
          <p:cNvPr id="197675" name="Text Box 64"/>
          <p:cNvSpPr txBox="1">
            <a:spLocks noChangeArrowheads="1"/>
          </p:cNvSpPr>
          <p:nvPr/>
        </p:nvSpPr>
        <p:spPr bwMode="auto">
          <a:xfrm>
            <a:off x="887413" y="2392363"/>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480</a:t>
            </a:r>
          </a:p>
        </p:txBody>
      </p:sp>
      <p:sp>
        <p:nvSpPr>
          <p:cNvPr id="197677" name="Text Box 64"/>
          <p:cNvSpPr txBox="1">
            <a:spLocks noChangeArrowheads="1"/>
          </p:cNvSpPr>
          <p:nvPr/>
        </p:nvSpPr>
        <p:spPr bwMode="auto">
          <a:xfrm>
            <a:off x="887413" y="5276850"/>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360</a:t>
            </a:r>
          </a:p>
        </p:txBody>
      </p:sp>
      <p:sp>
        <p:nvSpPr>
          <p:cNvPr id="197678" name="Text Box 64"/>
          <p:cNvSpPr txBox="1">
            <a:spLocks noChangeArrowheads="1"/>
          </p:cNvSpPr>
          <p:nvPr/>
        </p:nvSpPr>
        <p:spPr bwMode="auto">
          <a:xfrm>
            <a:off x="887413" y="7226300"/>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280</a:t>
            </a:r>
          </a:p>
        </p:txBody>
      </p:sp>
      <p:sp>
        <p:nvSpPr>
          <p:cNvPr id="197679" name="Text Box 64"/>
          <p:cNvSpPr txBox="1">
            <a:spLocks noChangeArrowheads="1"/>
          </p:cNvSpPr>
          <p:nvPr/>
        </p:nvSpPr>
        <p:spPr bwMode="auto">
          <a:xfrm>
            <a:off x="887413" y="4332288"/>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400</a:t>
            </a:r>
          </a:p>
        </p:txBody>
      </p:sp>
      <p:sp>
        <p:nvSpPr>
          <p:cNvPr id="197680" name="Text Box 64"/>
          <p:cNvSpPr txBox="1">
            <a:spLocks noChangeArrowheads="1"/>
          </p:cNvSpPr>
          <p:nvPr/>
        </p:nvSpPr>
        <p:spPr bwMode="auto">
          <a:xfrm>
            <a:off x="887413" y="3343275"/>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440</a:t>
            </a:r>
          </a:p>
        </p:txBody>
      </p:sp>
      <p:sp>
        <p:nvSpPr>
          <p:cNvPr id="197681" name="Text Box 64"/>
          <p:cNvSpPr txBox="1">
            <a:spLocks noChangeArrowheads="1"/>
          </p:cNvSpPr>
          <p:nvPr/>
        </p:nvSpPr>
        <p:spPr bwMode="auto">
          <a:xfrm>
            <a:off x="11606213" y="2392363"/>
            <a:ext cx="663575" cy="334962"/>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240</a:t>
            </a:r>
          </a:p>
        </p:txBody>
      </p:sp>
      <p:sp>
        <p:nvSpPr>
          <p:cNvPr id="197683" name="Text Box 64"/>
          <p:cNvSpPr txBox="1">
            <a:spLocks noChangeArrowheads="1"/>
          </p:cNvSpPr>
          <p:nvPr/>
        </p:nvSpPr>
        <p:spPr bwMode="auto">
          <a:xfrm>
            <a:off x="11606213" y="5276850"/>
            <a:ext cx="663575" cy="334963"/>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120</a:t>
            </a:r>
          </a:p>
        </p:txBody>
      </p:sp>
      <p:sp>
        <p:nvSpPr>
          <p:cNvPr id="197684" name="Text Box 64"/>
          <p:cNvSpPr txBox="1">
            <a:spLocks noChangeArrowheads="1"/>
          </p:cNvSpPr>
          <p:nvPr/>
        </p:nvSpPr>
        <p:spPr bwMode="auto">
          <a:xfrm>
            <a:off x="11606213" y="6249988"/>
            <a:ext cx="663575" cy="334962"/>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80</a:t>
            </a:r>
          </a:p>
        </p:txBody>
      </p:sp>
      <p:sp>
        <p:nvSpPr>
          <p:cNvPr id="197685" name="Text Box 64"/>
          <p:cNvSpPr txBox="1">
            <a:spLocks noChangeArrowheads="1"/>
          </p:cNvSpPr>
          <p:nvPr/>
        </p:nvSpPr>
        <p:spPr bwMode="auto">
          <a:xfrm>
            <a:off x="11606213" y="4332288"/>
            <a:ext cx="663575" cy="334962"/>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160</a:t>
            </a:r>
          </a:p>
        </p:txBody>
      </p:sp>
      <p:sp>
        <p:nvSpPr>
          <p:cNvPr id="197686" name="Text Box 64"/>
          <p:cNvSpPr txBox="1">
            <a:spLocks noChangeArrowheads="1"/>
          </p:cNvSpPr>
          <p:nvPr/>
        </p:nvSpPr>
        <p:spPr bwMode="auto">
          <a:xfrm>
            <a:off x="11606213" y="3343275"/>
            <a:ext cx="663575" cy="334963"/>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200</a:t>
            </a:r>
          </a:p>
        </p:txBody>
      </p:sp>
      <p:sp>
        <p:nvSpPr>
          <p:cNvPr id="197687" name="Line 55"/>
          <p:cNvSpPr>
            <a:spLocks noChangeShapeType="1"/>
          </p:cNvSpPr>
          <p:nvPr/>
        </p:nvSpPr>
        <p:spPr bwMode="auto">
          <a:xfrm flipV="1">
            <a:off x="2965450" y="4451350"/>
            <a:ext cx="434975" cy="2281238"/>
          </a:xfrm>
          <a:prstGeom prst="line">
            <a:avLst/>
          </a:prstGeom>
          <a:noFill/>
          <a:ln w="57150">
            <a:solidFill>
              <a:schemeClr val="bg2"/>
            </a:solidFill>
            <a:round/>
            <a:headEnd/>
            <a:tailEnd/>
          </a:ln>
          <a:effectLst/>
        </p:spPr>
        <p:txBody>
          <a:bodyPr/>
          <a:lstStyle/>
          <a:p>
            <a:endParaRPr lang="de-DE"/>
          </a:p>
        </p:txBody>
      </p:sp>
      <p:sp>
        <p:nvSpPr>
          <p:cNvPr id="197688" name="Rectangle 56"/>
          <p:cNvSpPr>
            <a:spLocks noChangeArrowheads="1"/>
          </p:cNvSpPr>
          <p:nvPr/>
        </p:nvSpPr>
        <p:spPr bwMode="auto">
          <a:xfrm>
            <a:off x="5448300" y="6473825"/>
            <a:ext cx="3441700" cy="1638300"/>
          </a:xfrm>
          <a:prstGeom prst="rect">
            <a:avLst/>
          </a:prstGeom>
          <a:solidFill>
            <a:srgbClr val="EEEEEE"/>
          </a:solidFill>
          <a:ln w="57150" algn="ctr">
            <a:noFill/>
            <a:miter lim="800000"/>
            <a:headEnd/>
            <a:tailEnd/>
          </a:ln>
          <a:effectLst/>
        </p:spPr>
        <p:txBody>
          <a:bodyPr wrap="none" anchor="ctr"/>
          <a:lstStyle/>
          <a:p>
            <a:endParaRPr lang="de-DE"/>
          </a:p>
        </p:txBody>
      </p:sp>
      <p:sp>
        <p:nvSpPr>
          <p:cNvPr id="197689" name="Line 82"/>
          <p:cNvSpPr>
            <a:spLocks noChangeShapeType="1"/>
          </p:cNvSpPr>
          <p:nvPr/>
        </p:nvSpPr>
        <p:spPr bwMode="auto">
          <a:xfrm rot="5400000">
            <a:off x="5265737" y="7613651"/>
            <a:ext cx="536575" cy="0"/>
          </a:xfrm>
          <a:prstGeom prst="line">
            <a:avLst/>
          </a:prstGeom>
          <a:noFill/>
          <a:ln w="76200">
            <a:solidFill>
              <a:schemeClr val="bg2"/>
            </a:solidFill>
            <a:round/>
            <a:headEnd/>
            <a:tailEnd/>
          </a:ln>
        </p:spPr>
        <p:txBody>
          <a:bodyPr/>
          <a:lstStyle/>
          <a:p>
            <a:endParaRPr lang="de-DE"/>
          </a:p>
        </p:txBody>
      </p:sp>
      <p:sp>
        <p:nvSpPr>
          <p:cNvPr id="197690" name="Line 82"/>
          <p:cNvSpPr>
            <a:spLocks noChangeShapeType="1"/>
          </p:cNvSpPr>
          <p:nvPr/>
        </p:nvSpPr>
        <p:spPr bwMode="auto">
          <a:xfrm rot="5400000">
            <a:off x="5266531" y="6827044"/>
            <a:ext cx="534988" cy="0"/>
          </a:xfrm>
          <a:prstGeom prst="line">
            <a:avLst/>
          </a:prstGeom>
          <a:noFill/>
          <a:ln w="76200">
            <a:solidFill>
              <a:srgbClr val="003399"/>
            </a:solidFill>
            <a:round/>
            <a:headEnd/>
            <a:tailEnd/>
          </a:ln>
        </p:spPr>
        <p:txBody>
          <a:bodyPr/>
          <a:lstStyle/>
          <a:p>
            <a:endParaRPr lang="de-DE"/>
          </a:p>
        </p:txBody>
      </p:sp>
      <p:sp>
        <p:nvSpPr>
          <p:cNvPr id="197691" name="Text Box 83"/>
          <p:cNvSpPr txBox="1">
            <a:spLocks noChangeArrowheads="1"/>
          </p:cNvSpPr>
          <p:nvPr/>
        </p:nvSpPr>
        <p:spPr bwMode="auto">
          <a:xfrm>
            <a:off x="5635625" y="6513513"/>
            <a:ext cx="3286125" cy="1414462"/>
          </a:xfrm>
          <a:prstGeom prst="rect">
            <a:avLst/>
          </a:prstGeom>
          <a:noFill/>
          <a:ln w="9525">
            <a:noFill/>
            <a:miter lim="800000"/>
            <a:headEnd/>
            <a:tailEnd/>
          </a:ln>
        </p:spPr>
        <p:txBody>
          <a:bodyPr lIns="0" tIns="0" rIns="0" bIns="0">
            <a:spAutoFit/>
          </a:bodyPr>
          <a:lstStyle/>
          <a:p>
            <a:pPr algn="l">
              <a:lnSpc>
                <a:spcPct val="95000"/>
              </a:lnSpc>
            </a:pPr>
            <a:r>
              <a:rPr lang="de-DE" sz="2200">
                <a:solidFill>
                  <a:srgbClr val="003399"/>
                </a:solidFill>
                <a:latin typeface="BMWTypeRegular" pitchFamily="34" charset="0"/>
              </a:rPr>
              <a:t>TwinPower Turbo engine </a:t>
            </a:r>
          </a:p>
          <a:p>
            <a:pPr algn="l">
              <a:lnSpc>
                <a:spcPct val="95000"/>
              </a:lnSpc>
            </a:pPr>
            <a:r>
              <a:rPr lang="de-DE" sz="2200">
                <a:solidFill>
                  <a:srgbClr val="003399"/>
                </a:solidFill>
                <a:latin typeface="BMWTypeRegular" pitchFamily="34" charset="0"/>
              </a:rPr>
              <a:t>with VALVETRONIC</a:t>
            </a:r>
            <a:br>
              <a:rPr lang="de-DE" sz="2200">
                <a:solidFill>
                  <a:srgbClr val="003399"/>
                </a:solidFill>
                <a:latin typeface="BMWTypeRegular" pitchFamily="34" charset="0"/>
              </a:rPr>
            </a:br>
            <a:endParaRPr lang="de-DE" sz="1000">
              <a:solidFill>
                <a:srgbClr val="003399"/>
              </a:solidFill>
              <a:latin typeface="BMWTypeRegular" pitchFamily="34" charset="0"/>
            </a:endParaRPr>
          </a:p>
          <a:p>
            <a:pPr algn="l">
              <a:lnSpc>
                <a:spcPct val="95000"/>
              </a:lnSpc>
            </a:pPr>
            <a:r>
              <a:rPr lang="de-DE" sz="2200">
                <a:solidFill>
                  <a:srgbClr val="4D4D4D"/>
                </a:solidFill>
                <a:latin typeface="BMWTypeRegular" pitchFamily="34" charset="0"/>
              </a:rPr>
              <a:t>TwinTurbo engine </a:t>
            </a:r>
          </a:p>
          <a:p>
            <a:pPr algn="l">
              <a:lnSpc>
                <a:spcPct val="95000"/>
              </a:lnSpc>
            </a:pPr>
            <a:r>
              <a:rPr lang="de-DE" sz="2200">
                <a:solidFill>
                  <a:srgbClr val="4D4D4D"/>
                </a:solidFill>
                <a:latin typeface="BMWTypeRegular" pitchFamily="34" charset="0"/>
              </a:rPr>
              <a:t>without VALVETRONIC</a:t>
            </a:r>
          </a:p>
        </p:txBody>
      </p:sp>
      <p:sp>
        <p:nvSpPr>
          <p:cNvPr id="197692" name="Text Box 63"/>
          <p:cNvSpPr txBox="1">
            <a:spLocks noChangeArrowheads="1"/>
          </p:cNvSpPr>
          <p:nvPr/>
        </p:nvSpPr>
        <p:spPr bwMode="auto">
          <a:xfrm>
            <a:off x="4787900" y="2760663"/>
            <a:ext cx="3603625" cy="317500"/>
          </a:xfrm>
          <a:prstGeom prst="rect">
            <a:avLst/>
          </a:prstGeom>
          <a:solidFill>
            <a:srgbClr val="EEEEEE"/>
          </a:solidFill>
          <a:ln w="9525">
            <a:noFill/>
            <a:miter lim="800000"/>
            <a:headEnd/>
            <a:tailEnd/>
          </a:ln>
        </p:spPr>
        <p:txBody>
          <a:bodyPr lIns="0" tIns="0" rIns="0" bIns="0">
            <a:spAutoFit/>
          </a:bodyPr>
          <a:lstStyle/>
          <a:p>
            <a:pPr algn="l">
              <a:lnSpc>
                <a:spcPct val="95000"/>
              </a:lnSpc>
            </a:pPr>
            <a:r>
              <a:rPr lang="de-DE" sz="2200">
                <a:solidFill>
                  <a:srgbClr val="003399"/>
                </a:solidFill>
                <a:latin typeface="BMWTypeRegular" pitchFamily="34" charset="0"/>
              </a:rPr>
              <a:t>225 kW @ 5800-6400 min</a:t>
            </a:r>
            <a:r>
              <a:rPr lang="de-DE" sz="2200" baseline="25000">
                <a:solidFill>
                  <a:srgbClr val="003399"/>
                </a:solidFill>
                <a:latin typeface="BMWTypeRegular" pitchFamily="34" charset="0"/>
              </a:rPr>
              <a:t>-1</a:t>
            </a:r>
            <a:endParaRPr lang="de-DE" sz="2200">
              <a:solidFill>
                <a:srgbClr val="003399"/>
              </a:solidFill>
              <a:latin typeface="BMWTypeRegular" pitchFamily="34" charset="0"/>
            </a:endParaRPr>
          </a:p>
        </p:txBody>
      </p:sp>
      <p:sp>
        <p:nvSpPr>
          <p:cNvPr id="197693" name="Freeform 61"/>
          <p:cNvSpPr>
            <a:spLocks/>
          </p:cNvSpPr>
          <p:nvPr/>
        </p:nvSpPr>
        <p:spPr bwMode="auto">
          <a:xfrm>
            <a:off x="2857500" y="2957513"/>
            <a:ext cx="7340600" cy="4675187"/>
          </a:xfrm>
          <a:custGeom>
            <a:avLst/>
            <a:gdLst/>
            <a:ahLst/>
            <a:cxnLst>
              <a:cxn ang="0">
                <a:pos x="0" y="2945"/>
              </a:cxn>
              <a:cxn ang="0">
                <a:pos x="342" y="2549"/>
              </a:cxn>
              <a:cxn ang="0">
                <a:pos x="892" y="2081"/>
              </a:cxn>
              <a:cxn ang="0">
                <a:pos x="1704" y="1409"/>
              </a:cxn>
              <a:cxn ang="0">
                <a:pos x="2436" y="793"/>
              </a:cxn>
              <a:cxn ang="0">
                <a:pos x="2949" y="357"/>
              </a:cxn>
              <a:cxn ang="0">
                <a:pos x="3270" y="132"/>
              </a:cxn>
              <a:cxn ang="0">
                <a:pos x="3692" y="1"/>
              </a:cxn>
              <a:cxn ang="0">
                <a:pos x="4116" y="0"/>
              </a:cxn>
              <a:cxn ang="0">
                <a:pos x="4412" y="149"/>
              </a:cxn>
              <a:cxn ang="0">
                <a:pos x="4624" y="333"/>
              </a:cxn>
            </a:cxnLst>
            <a:rect l="0" t="0" r="r" b="b"/>
            <a:pathLst>
              <a:path w="4624" h="2945">
                <a:moveTo>
                  <a:pt x="0" y="2945"/>
                </a:moveTo>
                <a:cubicBezTo>
                  <a:pt x="57" y="2880"/>
                  <a:pt x="193" y="2693"/>
                  <a:pt x="342" y="2549"/>
                </a:cubicBezTo>
                <a:cubicBezTo>
                  <a:pt x="342" y="2549"/>
                  <a:pt x="892" y="2081"/>
                  <a:pt x="892" y="2081"/>
                </a:cubicBezTo>
                <a:cubicBezTo>
                  <a:pt x="1119" y="1891"/>
                  <a:pt x="1447" y="1624"/>
                  <a:pt x="1704" y="1409"/>
                </a:cubicBezTo>
                <a:cubicBezTo>
                  <a:pt x="1961" y="1193"/>
                  <a:pt x="2228" y="968"/>
                  <a:pt x="2436" y="793"/>
                </a:cubicBezTo>
                <a:cubicBezTo>
                  <a:pt x="2643" y="617"/>
                  <a:pt x="2810" y="468"/>
                  <a:pt x="2949" y="357"/>
                </a:cubicBezTo>
                <a:cubicBezTo>
                  <a:pt x="3087" y="249"/>
                  <a:pt x="3198" y="168"/>
                  <a:pt x="3270" y="132"/>
                </a:cubicBezTo>
                <a:cubicBezTo>
                  <a:pt x="3340" y="100"/>
                  <a:pt x="3498" y="17"/>
                  <a:pt x="3692" y="1"/>
                </a:cubicBezTo>
                <a:cubicBezTo>
                  <a:pt x="3905" y="1"/>
                  <a:pt x="4116" y="0"/>
                  <a:pt x="4116" y="0"/>
                </a:cubicBezTo>
                <a:cubicBezTo>
                  <a:pt x="4235" y="26"/>
                  <a:pt x="4327" y="93"/>
                  <a:pt x="4412" y="149"/>
                </a:cubicBezTo>
                <a:cubicBezTo>
                  <a:pt x="4497" y="205"/>
                  <a:pt x="4580" y="295"/>
                  <a:pt x="4624" y="333"/>
                </a:cubicBezTo>
              </a:path>
            </a:pathLst>
          </a:custGeom>
          <a:noFill/>
          <a:ln w="57150" cap="flat" cmpd="sng">
            <a:solidFill>
              <a:schemeClr val="bg2"/>
            </a:solidFill>
            <a:prstDash val="solid"/>
            <a:round/>
            <a:headEnd/>
            <a:tailEnd/>
          </a:ln>
          <a:effectLst/>
        </p:spPr>
        <p:txBody>
          <a:bodyPr wrap="none" anchor="ctr"/>
          <a:lstStyle/>
          <a:p>
            <a:endParaRPr lang="de-DE"/>
          </a:p>
        </p:txBody>
      </p:sp>
      <p:sp>
        <p:nvSpPr>
          <p:cNvPr id="197694" name="Line 62"/>
          <p:cNvSpPr>
            <a:spLocks noChangeShapeType="1"/>
          </p:cNvSpPr>
          <p:nvPr/>
        </p:nvSpPr>
        <p:spPr bwMode="auto">
          <a:xfrm flipV="1">
            <a:off x="2951163" y="4513263"/>
            <a:ext cx="309562" cy="1552575"/>
          </a:xfrm>
          <a:prstGeom prst="line">
            <a:avLst/>
          </a:prstGeom>
          <a:noFill/>
          <a:ln w="57150">
            <a:solidFill>
              <a:srgbClr val="003399"/>
            </a:solidFill>
            <a:round/>
            <a:headEnd/>
            <a:tailEnd/>
          </a:ln>
          <a:effectLst/>
        </p:spPr>
        <p:txBody>
          <a:bodyPr/>
          <a:lstStyle/>
          <a:p>
            <a:endParaRPr lang="de-DE"/>
          </a:p>
        </p:txBody>
      </p:sp>
      <p:sp>
        <p:nvSpPr>
          <p:cNvPr id="197695" name="Line 16"/>
          <p:cNvSpPr>
            <a:spLocks noChangeShapeType="1"/>
          </p:cNvSpPr>
          <p:nvPr/>
        </p:nvSpPr>
        <p:spPr bwMode="auto">
          <a:xfrm>
            <a:off x="3260725" y="4498975"/>
            <a:ext cx="4479925" cy="1588"/>
          </a:xfrm>
          <a:custGeom>
            <a:avLst/>
            <a:gdLst/>
            <a:ahLst/>
            <a:cxnLst>
              <a:cxn ang="0">
                <a:pos x="0" y="0"/>
              </a:cxn>
              <a:cxn ang="0">
                <a:pos x="2822" y="0"/>
              </a:cxn>
            </a:cxnLst>
            <a:rect l="0" t="0" r="r" b="b"/>
            <a:pathLst>
              <a:path w="2822" h="1">
                <a:moveTo>
                  <a:pt x="0" y="0"/>
                </a:moveTo>
                <a:lnTo>
                  <a:pt x="2822" y="0"/>
                </a:lnTo>
              </a:path>
            </a:pathLst>
          </a:custGeom>
          <a:noFill/>
          <a:ln w="57150">
            <a:solidFill>
              <a:srgbClr val="003399"/>
            </a:solidFill>
            <a:round/>
            <a:headEnd/>
            <a:tailEnd/>
          </a:ln>
        </p:spPr>
        <p:txBody>
          <a:bodyPr lIns="0" tIns="0" rIns="0" bIns="0">
            <a:spAutoFit/>
          </a:bodyPr>
          <a:lstStyle/>
          <a:p>
            <a:endParaRPr lang="de-DE"/>
          </a:p>
        </p:txBody>
      </p:sp>
      <p:sp>
        <p:nvSpPr>
          <p:cNvPr id="197696" name="Oval 64"/>
          <p:cNvSpPr>
            <a:spLocks noChangeArrowheads="1"/>
          </p:cNvSpPr>
          <p:nvPr/>
        </p:nvSpPr>
        <p:spPr bwMode="auto">
          <a:xfrm>
            <a:off x="3302000" y="4402138"/>
            <a:ext cx="179388" cy="179387"/>
          </a:xfrm>
          <a:prstGeom prst="ellipse">
            <a:avLst/>
          </a:prstGeom>
          <a:solidFill>
            <a:srgbClr val="FFFFFF"/>
          </a:solidFill>
          <a:ln w="38100">
            <a:solidFill>
              <a:schemeClr val="bg2"/>
            </a:solidFill>
            <a:round/>
            <a:headEnd/>
            <a:tailEnd/>
          </a:ln>
          <a:effectLst/>
        </p:spPr>
        <p:txBody>
          <a:bodyPr wrap="none" anchor="ctr"/>
          <a:lstStyle/>
          <a:p>
            <a:endParaRPr lang="de-DE" sz="1800">
              <a:latin typeface="BMWTypeRegular" pitchFamily="34" charset="0"/>
            </a:endParaRPr>
          </a:p>
        </p:txBody>
      </p:sp>
      <p:sp>
        <p:nvSpPr>
          <p:cNvPr id="197697" name="Oval 65"/>
          <p:cNvSpPr>
            <a:spLocks noChangeArrowheads="1"/>
          </p:cNvSpPr>
          <p:nvPr/>
        </p:nvSpPr>
        <p:spPr bwMode="auto">
          <a:xfrm>
            <a:off x="3163888" y="4402138"/>
            <a:ext cx="179387" cy="179387"/>
          </a:xfrm>
          <a:prstGeom prst="ellipse">
            <a:avLst/>
          </a:prstGeom>
          <a:solidFill>
            <a:srgbClr val="FFFFFF"/>
          </a:solidFill>
          <a:ln w="38100">
            <a:solidFill>
              <a:srgbClr val="003399"/>
            </a:solidFill>
            <a:round/>
            <a:headEnd/>
            <a:tailEnd/>
          </a:ln>
          <a:effectLst/>
        </p:spPr>
        <p:txBody>
          <a:bodyPr wrap="none" anchor="ctr"/>
          <a:lstStyle/>
          <a:p>
            <a:endParaRPr lang="de-DE" sz="1800">
              <a:latin typeface="BMWTypeRegular" pitchFamily="34" charset="0"/>
            </a:endParaRPr>
          </a:p>
        </p:txBody>
      </p:sp>
      <p:sp>
        <p:nvSpPr>
          <p:cNvPr id="197698" name="Text Box 64"/>
          <p:cNvSpPr txBox="1">
            <a:spLocks noChangeArrowheads="1"/>
          </p:cNvSpPr>
          <p:nvPr/>
        </p:nvSpPr>
        <p:spPr bwMode="auto">
          <a:xfrm>
            <a:off x="11606213" y="7226300"/>
            <a:ext cx="663575" cy="334963"/>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40</a:t>
            </a:r>
          </a:p>
        </p:txBody>
      </p:sp>
      <p:sp>
        <p:nvSpPr>
          <p:cNvPr id="197699" name="Rectangle 67"/>
          <p:cNvSpPr>
            <a:spLocks noChangeArrowheads="1"/>
          </p:cNvSpPr>
          <p:nvPr/>
        </p:nvSpPr>
        <p:spPr bwMode="auto">
          <a:xfrm flipH="1">
            <a:off x="2824163" y="5508625"/>
            <a:ext cx="195262" cy="1403350"/>
          </a:xfrm>
          <a:prstGeom prst="rect">
            <a:avLst/>
          </a:prstGeom>
          <a:solidFill>
            <a:srgbClr val="EEEEEE"/>
          </a:solidFill>
          <a:ln w="57150" algn="ctr">
            <a:noFill/>
            <a:miter lim="800000"/>
            <a:headEnd/>
            <a:tailEnd/>
          </a:ln>
          <a:effectLst/>
        </p:spPr>
        <p:txBody>
          <a:bodyPr wrap="none" anchor="ctr"/>
          <a:lstStyle/>
          <a:p>
            <a:endParaRPr lang="de-DE"/>
          </a:p>
        </p:txBody>
      </p:sp>
      <p:sp>
        <p:nvSpPr>
          <p:cNvPr id="197700" name="Line 24"/>
          <p:cNvSpPr>
            <a:spLocks noChangeShapeType="1"/>
          </p:cNvSpPr>
          <p:nvPr/>
        </p:nvSpPr>
        <p:spPr bwMode="auto">
          <a:xfrm>
            <a:off x="1803400" y="6421438"/>
            <a:ext cx="1216025" cy="0"/>
          </a:xfrm>
          <a:prstGeom prst="line">
            <a:avLst/>
          </a:prstGeom>
          <a:noFill/>
          <a:ln w="9525">
            <a:solidFill>
              <a:srgbClr val="969696"/>
            </a:solidFill>
            <a:round/>
            <a:headEnd/>
            <a:tailEnd/>
          </a:ln>
        </p:spPr>
        <p:txBody>
          <a:bodyPr lIns="0" tIns="0" rIns="0" bIns="0">
            <a:spAutoFit/>
          </a:bodyPr>
          <a:lstStyle/>
          <a:p>
            <a:endParaRPr lang="de-DE"/>
          </a:p>
        </p:txBody>
      </p:sp>
      <p:sp>
        <p:nvSpPr>
          <p:cNvPr id="197701" name="Line 25"/>
          <p:cNvSpPr>
            <a:spLocks noChangeShapeType="1"/>
          </p:cNvSpPr>
          <p:nvPr/>
        </p:nvSpPr>
        <p:spPr bwMode="auto">
          <a:xfrm>
            <a:off x="1668463" y="6421438"/>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197702" name="Text Box 64"/>
          <p:cNvSpPr txBox="1">
            <a:spLocks noChangeArrowheads="1"/>
          </p:cNvSpPr>
          <p:nvPr/>
        </p:nvSpPr>
        <p:spPr bwMode="auto">
          <a:xfrm>
            <a:off x="887413" y="6249988"/>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320</a:t>
            </a:r>
          </a:p>
        </p:txBody>
      </p:sp>
      <p:sp>
        <p:nvSpPr>
          <p:cNvPr id="197703" name="Freeform 71"/>
          <p:cNvSpPr>
            <a:spLocks/>
          </p:cNvSpPr>
          <p:nvPr/>
        </p:nvSpPr>
        <p:spPr bwMode="auto">
          <a:xfrm>
            <a:off x="2946400" y="2947988"/>
            <a:ext cx="7364413" cy="4748212"/>
          </a:xfrm>
          <a:custGeom>
            <a:avLst/>
            <a:gdLst/>
            <a:ahLst/>
            <a:cxnLst>
              <a:cxn ang="0">
                <a:pos x="0" y="2991"/>
              </a:cxn>
              <a:cxn ang="0">
                <a:pos x="272" y="2579"/>
              </a:cxn>
              <a:cxn ang="0">
                <a:pos x="564" y="2319"/>
              </a:cxn>
              <a:cxn ang="0">
                <a:pos x="1032" y="1927"/>
              </a:cxn>
              <a:cxn ang="0">
                <a:pos x="1932" y="1179"/>
              </a:cxn>
              <a:cxn ang="0">
                <a:pos x="2722" y="509"/>
              </a:cxn>
              <a:cxn ang="0">
                <a:pos x="3076" y="225"/>
              </a:cxn>
              <a:cxn ang="0">
                <a:pos x="3370" y="69"/>
              </a:cxn>
              <a:cxn ang="0">
                <a:pos x="3640" y="13"/>
              </a:cxn>
              <a:cxn ang="0">
                <a:pos x="3972" y="3"/>
              </a:cxn>
              <a:cxn ang="0">
                <a:pos x="4224" y="31"/>
              </a:cxn>
              <a:cxn ang="0">
                <a:pos x="4400" y="115"/>
              </a:cxn>
              <a:cxn ang="0">
                <a:pos x="4639" y="313"/>
              </a:cxn>
            </a:cxnLst>
            <a:rect l="0" t="0" r="r" b="b"/>
            <a:pathLst>
              <a:path w="4639" h="2991">
                <a:moveTo>
                  <a:pt x="0" y="2991"/>
                </a:moveTo>
                <a:cubicBezTo>
                  <a:pt x="45" y="2922"/>
                  <a:pt x="178" y="2691"/>
                  <a:pt x="272" y="2579"/>
                </a:cubicBezTo>
                <a:cubicBezTo>
                  <a:pt x="366" y="2467"/>
                  <a:pt x="437" y="2428"/>
                  <a:pt x="564" y="2319"/>
                </a:cubicBezTo>
                <a:cubicBezTo>
                  <a:pt x="691" y="2210"/>
                  <a:pt x="804" y="2117"/>
                  <a:pt x="1032" y="1927"/>
                </a:cubicBezTo>
                <a:cubicBezTo>
                  <a:pt x="1260" y="1737"/>
                  <a:pt x="1650" y="1415"/>
                  <a:pt x="1932" y="1179"/>
                </a:cubicBezTo>
                <a:cubicBezTo>
                  <a:pt x="2214" y="943"/>
                  <a:pt x="2531" y="668"/>
                  <a:pt x="2722" y="509"/>
                </a:cubicBezTo>
                <a:cubicBezTo>
                  <a:pt x="2913" y="350"/>
                  <a:pt x="2968" y="298"/>
                  <a:pt x="3076" y="225"/>
                </a:cubicBezTo>
                <a:cubicBezTo>
                  <a:pt x="3184" y="152"/>
                  <a:pt x="3276" y="104"/>
                  <a:pt x="3370" y="69"/>
                </a:cubicBezTo>
                <a:cubicBezTo>
                  <a:pt x="3464" y="34"/>
                  <a:pt x="3540" y="24"/>
                  <a:pt x="3640" y="13"/>
                </a:cubicBezTo>
                <a:cubicBezTo>
                  <a:pt x="3740" y="2"/>
                  <a:pt x="3875" y="0"/>
                  <a:pt x="3972" y="3"/>
                </a:cubicBezTo>
                <a:cubicBezTo>
                  <a:pt x="4069" y="6"/>
                  <a:pt x="4153" y="12"/>
                  <a:pt x="4224" y="31"/>
                </a:cubicBezTo>
                <a:cubicBezTo>
                  <a:pt x="4295" y="50"/>
                  <a:pt x="4331" y="68"/>
                  <a:pt x="4400" y="115"/>
                </a:cubicBezTo>
                <a:cubicBezTo>
                  <a:pt x="4469" y="162"/>
                  <a:pt x="4589" y="272"/>
                  <a:pt x="4639" y="313"/>
                </a:cubicBezTo>
              </a:path>
            </a:pathLst>
          </a:custGeom>
          <a:noFill/>
          <a:ln w="57150" cmpd="sng">
            <a:solidFill>
              <a:srgbClr val="003399"/>
            </a:solidFill>
            <a:round/>
            <a:headEnd/>
            <a:tailEnd/>
          </a:ln>
          <a:effectLst/>
        </p:spPr>
        <p:txBody>
          <a:bodyPr/>
          <a:lstStyle/>
          <a:p>
            <a:endParaRPr lang="de-DE"/>
          </a:p>
        </p:txBody>
      </p:sp>
      <p:sp>
        <p:nvSpPr>
          <p:cNvPr id="197704" name="Oval 72"/>
          <p:cNvSpPr>
            <a:spLocks noChangeArrowheads="1"/>
          </p:cNvSpPr>
          <p:nvPr/>
        </p:nvSpPr>
        <p:spPr bwMode="auto">
          <a:xfrm>
            <a:off x="8623300" y="2854325"/>
            <a:ext cx="179388" cy="179388"/>
          </a:xfrm>
          <a:prstGeom prst="ellipse">
            <a:avLst/>
          </a:prstGeom>
          <a:solidFill>
            <a:srgbClr val="FFFFFF"/>
          </a:solidFill>
          <a:ln w="38100">
            <a:solidFill>
              <a:srgbClr val="003399"/>
            </a:solidFill>
            <a:round/>
            <a:headEnd/>
            <a:tailEnd/>
          </a:ln>
          <a:effectLst/>
        </p:spPr>
        <p:txBody>
          <a:bodyPr wrap="none" anchor="ctr"/>
          <a:lstStyle/>
          <a:p>
            <a:endParaRPr lang="de-DE" sz="1800">
              <a:latin typeface="BMWTypeRegular" pitchFamily="34" charset="0"/>
            </a:endParaRPr>
          </a:p>
        </p:txBody>
      </p:sp>
      <p:sp>
        <p:nvSpPr>
          <p:cNvPr id="197705" name="Freeform 73"/>
          <p:cNvSpPr>
            <a:spLocks/>
          </p:cNvSpPr>
          <p:nvPr/>
        </p:nvSpPr>
        <p:spPr bwMode="auto">
          <a:xfrm>
            <a:off x="9385300" y="6051550"/>
            <a:ext cx="792163" cy="1425575"/>
          </a:xfrm>
          <a:custGeom>
            <a:avLst/>
            <a:gdLst/>
            <a:ahLst/>
            <a:cxnLst>
              <a:cxn ang="0">
                <a:pos x="0" y="0"/>
              </a:cxn>
              <a:cxn ang="0">
                <a:pos x="190" y="340"/>
              </a:cxn>
              <a:cxn ang="0">
                <a:pos x="499" y="898"/>
              </a:cxn>
            </a:cxnLst>
            <a:rect l="0" t="0" r="r" b="b"/>
            <a:pathLst>
              <a:path w="499" h="898">
                <a:moveTo>
                  <a:pt x="0" y="0"/>
                </a:moveTo>
                <a:cubicBezTo>
                  <a:pt x="31" y="57"/>
                  <a:pt x="104" y="186"/>
                  <a:pt x="190" y="340"/>
                </a:cubicBezTo>
                <a:cubicBezTo>
                  <a:pt x="280" y="498"/>
                  <a:pt x="435" y="782"/>
                  <a:pt x="499" y="898"/>
                </a:cubicBezTo>
              </a:path>
            </a:pathLst>
          </a:custGeom>
          <a:noFill/>
          <a:ln w="57150" cmpd="sng">
            <a:solidFill>
              <a:schemeClr val="bg2"/>
            </a:solidFill>
            <a:round/>
            <a:headEnd/>
            <a:tailEnd/>
          </a:ln>
          <a:effectLst/>
        </p:spPr>
        <p:txBody>
          <a:bodyPr/>
          <a:lstStyle/>
          <a:p>
            <a:endParaRPr lang="de-DE"/>
          </a:p>
        </p:txBody>
      </p:sp>
      <p:sp>
        <p:nvSpPr>
          <p:cNvPr id="197706" name="Freeform 74"/>
          <p:cNvSpPr>
            <a:spLocks/>
          </p:cNvSpPr>
          <p:nvPr/>
        </p:nvSpPr>
        <p:spPr bwMode="auto">
          <a:xfrm>
            <a:off x="7737475" y="4495800"/>
            <a:ext cx="2549525" cy="2986088"/>
          </a:xfrm>
          <a:custGeom>
            <a:avLst/>
            <a:gdLst/>
            <a:ahLst/>
            <a:cxnLst>
              <a:cxn ang="0">
                <a:pos x="0" y="2"/>
              </a:cxn>
              <a:cxn ang="0">
                <a:pos x="404" y="259"/>
              </a:cxn>
              <a:cxn ang="0">
                <a:pos x="877" y="768"/>
              </a:cxn>
              <a:cxn ang="0">
                <a:pos x="1267" y="1308"/>
              </a:cxn>
              <a:cxn ang="0">
                <a:pos x="1606" y="1881"/>
              </a:cxn>
            </a:cxnLst>
            <a:rect l="0" t="0" r="r" b="b"/>
            <a:pathLst>
              <a:path w="1606" h="1881">
                <a:moveTo>
                  <a:pt x="0" y="2"/>
                </a:moveTo>
                <a:cubicBezTo>
                  <a:pt x="144" y="0"/>
                  <a:pt x="304" y="168"/>
                  <a:pt x="404" y="259"/>
                </a:cubicBezTo>
                <a:cubicBezTo>
                  <a:pt x="560" y="402"/>
                  <a:pt x="733" y="593"/>
                  <a:pt x="877" y="768"/>
                </a:cubicBezTo>
                <a:cubicBezTo>
                  <a:pt x="1018" y="945"/>
                  <a:pt x="1150" y="1128"/>
                  <a:pt x="1267" y="1308"/>
                </a:cubicBezTo>
                <a:cubicBezTo>
                  <a:pt x="1384" y="1483"/>
                  <a:pt x="1536" y="1762"/>
                  <a:pt x="1606" y="1881"/>
                </a:cubicBezTo>
              </a:path>
            </a:pathLst>
          </a:custGeom>
          <a:noFill/>
          <a:ln w="57150" cmpd="sng">
            <a:solidFill>
              <a:srgbClr val="003399"/>
            </a:solidFill>
            <a:round/>
            <a:headEnd/>
            <a:tailEnd/>
          </a:ln>
          <a:effectLst/>
        </p:spPr>
        <p:txBody>
          <a:bodyPr/>
          <a:lstStyle/>
          <a:p>
            <a:endParaRPr lang="de-DE"/>
          </a:p>
        </p:txBody>
      </p:sp>
      <p:sp>
        <p:nvSpPr>
          <p:cNvPr id="197707" name="Rectangle 75"/>
          <p:cNvSpPr>
            <a:spLocks noChangeArrowheads="1"/>
          </p:cNvSpPr>
          <p:nvPr/>
        </p:nvSpPr>
        <p:spPr bwMode="auto">
          <a:xfrm>
            <a:off x="10123488" y="3149600"/>
            <a:ext cx="347662" cy="355600"/>
          </a:xfrm>
          <a:prstGeom prst="rect">
            <a:avLst/>
          </a:prstGeom>
          <a:solidFill>
            <a:srgbClr val="EEEEEE"/>
          </a:solidFill>
          <a:ln w="57150" algn="ctr">
            <a:noFill/>
            <a:miter lim="800000"/>
            <a:headEnd/>
            <a:tailEnd/>
          </a:ln>
          <a:effectLst/>
        </p:spPr>
        <p:txBody>
          <a:bodyPr wrap="none" anchor="ctr"/>
          <a:lstStyle/>
          <a:p>
            <a:endParaRPr lang="de-DE"/>
          </a:p>
        </p:txBody>
      </p:sp>
      <p:sp>
        <p:nvSpPr>
          <p:cNvPr id="197708" name="Rectangle 76"/>
          <p:cNvSpPr>
            <a:spLocks noChangeArrowheads="1"/>
          </p:cNvSpPr>
          <p:nvPr/>
        </p:nvSpPr>
        <p:spPr bwMode="auto">
          <a:xfrm>
            <a:off x="10123488" y="7112000"/>
            <a:ext cx="347662" cy="522288"/>
          </a:xfrm>
          <a:prstGeom prst="rect">
            <a:avLst/>
          </a:prstGeom>
          <a:solidFill>
            <a:srgbClr val="EEEEEE"/>
          </a:solidFill>
          <a:ln w="57150" algn="ctr">
            <a:noFill/>
            <a:miter lim="800000"/>
            <a:headEnd/>
            <a:tailEnd/>
          </a:ln>
          <a:effectLst/>
        </p:spPr>
        <p:txBody>
          <a:bodyPr wrap="none" anchor="ctr"/>
          <a:lstStyle/>
          <a:p>
            <a:endParaRPr lang="de-DE"/>
          </a:p>
        </p:txBody>
      </p:sp>
      <p:sp>
        <p:nvSpPr>
          <p:cNvPr id="197709" name="Line 89"/>
          <p:cNvSpPr>
            <a:spLocks noChangeShapeType="1"/>
          </p:cNvSpPr>
          <p:nvPr/>
        </p:nvSpPr>
        <p:spPr bwMode="auto">
          <a:xfrm>
            <a:off x="10128250" y="7394575"/>
            <a:ext cx="1047750" cy="0"/>
          </a:xfrm>
          <a:prstGeom prst="line">
            <a:avLst/>
          </a:prstGeom>
          <a:noFill/>
          <a:ln w="9525">
            <a:solidFill>
              <a:srgbClr val="969696"/>
            </a:solidFill>
            <a:round/>
            <a:headEnd/>
            <a:tailEnd/>
          </a:ln>
        </p:spPr>
        <p:txBody>
          <a:bodyPr lIns="0" tIns="0" rIns="0" bIns="0">
            <a:spAutoFit/>
          </a:bodyPr>
          <a:lstStyle/>
          <a:p>
            <a:endParaRPr lang="de-DE"/>
          </a:p>
        </p:txBody>
      </p:sp>
      <p:sp>
        <p:nvSpPr>
          <p:cNvPr id="197710" name="Line 30"/>
          <p:cNvSpPr>
            <a:spLocks noChangeShapeType="1"/>
          </p:cNvSpPr>
          <p:nvPr/>
        </p:nvSpPr>
        <p:spPr bwMode="auto">
          <a:xfrm>
            <a:off x="11149013" y="7394575"/>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197712" name="Line 51"/>
          <p:cNvSpPr>
            <a:spLocks noChangeShapeType="1"/>
          </p:cNvSpPr>
          <p:nvPr/>
        </p:nvSpPr>
        <p:spPr bwMode="auto">
          <a:xfrm flipV="1">
            <a:off x="10123488" y="2554288"/>
            <a:ext cx="0" cy="5789612"/>
          </a:xfrm>
          <a:prstGeom prst="line">
            <a:avLst/>
          </a:prstGeom>
          <a:noFill/>
          <a:ln w="9525">
            <a:solidFill>
              <a:srgbClr val="969696"/>
            </a:solidFill>
            <a:round/>
            <a:headEnd/>
            <a:tailEnd/>
          </a:ln>
        </p:spPr>
        <p:txBody>
          <a:bodyPr/>
          <a:lstStyle/>
          <a:p>
            <a:endParaRPr lang="de-DE"/>
          </a:p>
        </p:txBody>
      </p:sp>
      <p:sp>
        <p:nvSpPr>
          <p:cNvPr id="197714" name="Rectangle 82"/>
          <p:cNvSpPr>
            <a:spLocks noChangeArrowheads="1"/>
          </p:cNvSpPr>
          <p:nvPr/>
        </p:nvSpPr>
        <p:spPr bwMode="auto">
          <a:xfrm flipH="1">
            <a:off x="2824163" y="7404100"/>
            <a:ext cx="195262" cy="450850"/>
          </a:xfrm>
          <a:prstGeom prst="rect">
            <a:avLst/>
          </a:prstGeom>
          <a:solidFill>
            <a:srgbClr val="EEEEEE"/>
          </a:solidFill>
          <a:ln w="57150" algn="ctr">
            <a:noFill/>
            <a:miter lim="800000"/>
            <a:headEnd/>
            <a:tailEnd/>
          </a:ln>
          <a:effectLst/>
        </p:spPr>
        <p:txBody>
          <a:bodyPr wrap="none" anchor="ctr"/>
          <a:lstStyle/>
          <a:p>
            <a:endParaRPr lang="de-DE"/>
          </a:p>
        </p:txBody>
      </p:sp>
      <p:sp>
        <p:nvSpPr>
          <p:cNvPr id="197716" name="Line 32"/>
          <p:cNvSpPr>
            <a:spLocks noChangeShapeType="1"/>
          </p:cNvSpPr>
          <p:nvPr/>
        </p:nvSpPr>
        <p:spPr bwMode="auto">
          <a:xfrm flipV="1">
            <a:off x="3019425" y="2554288"/>
            <a:ext cx="0" cy="5759450"/>
          </a:xfrm>
          <a:prstGeom prst="line">
            <a:avLst/>
          </a:prstGeom>
          <a:noFill/>
          <a:ln w="9525">
            <a:solidFill>
              <a:srgbClr val="969696"/>
            </a:solidFill>
            <a:round/>
            <a:headEnd/>
            <a:tailEnd/>
          </a:ln>
        </p:spPr>
        <p:txBody>
          <a:bodyPr/>
          <a:lstStyle/>
          <a:p>
            <a:endParaRPr lang="de-DE"/>
          </a:p>
        </p:txBody>
      </p:sp>
      <p:sp>
        <p:nvSpPr>
          <p:cNvPr id="197718" name="AutoShape 82"/>
          <p:cNvSpPr>
            <a:spLocks noChangeArrowheads="1"/>
          </p:cNvSpPr>
          <p:nvPr/>
        </p:nvSpPr>
        <p:spPr bwMode="auto">
          <a:xfrm rot="-5400000">
            <a:off x="2643188" y="4254500"/>
            <a:ext cx="395287" cy="481013"/>
          </a:xfrm>
          <a:prstGeom prst="upArrow">
            <a:avLst>
              <a:gd name="adj1" fmla="val 42972"/>
              <a:gd name="adj2" fmla="val 68674"/>
            </a:avLst>
          </a:prstGeom>
          <a:solidFill>
            <a:srgbClr val="F8F8F8"/>
          </a:solidFill>
          <a:ln w="28575">
            <a:solidFill>
              <a:srgbClr val="003399"/>
            </a:solidFill>
            <a:miter lim="800000"/>
            <a:headEnd/>
            <a:tailEnd/>
          </a:ln>
        </p:spPr>
        <p:txBody>
          <a:bodyPr rot="10800000" wrap="none" lIns="91425" tIns="45712" rIns="91425" bIns="45712" anchor="ctr"/>
          <a:lstStyle/>
          <a:p>
            <a:pPr algn="l"/>
            <a:endParaRPr lang="de-DE"/>
          </a:p>
        </p:txBody>
      </p:sp>
      <p:sp>
        <p:nvSpPr>
          <p:cNvPr id="197719" name="AutoShape 82"/>
          <p:cNvSpPr>
            <a:spLocks noChangeArrowheads="1"/>
          </p:cNvSpPr>
          <p:nvPr/>
        </p:nvSpPr>
        <p:spPr bwMode="auto">
          <a:xfrm rot="-5400000">
            <a:off x="2470150" y="5472113"/>
            <a:ext cx="395288" cy="481012"/>
          </a:xfrm>
          <a:prstGeom prst="upArrow">
            <a:avLst>
              <a:gd name="adj1" fmla="val 42972"/>
              <a:gd name="adj2" fmla="val 68674"/>
            </a:avLst>
          </a:prstGeom>
          <a:solidFill>
            <a:srgbClr val="F8F8F8"/>
          </a:solidFill>
          <a:ln w="28575">
            <a:solidFill>
              <a:srgbClr val="003399"/>
            </a:solidFill>
            <a:miter lim="800000"/>
            <a:headEnd/>
            <a:tailEnd/>
          </a:ln>
        </p:spPr>
        <p:txBody>
          <a:bodyPr rot="10800000" wrap="none" lIns="91425" tIns="45712" rIns="91425" bIns="45712" anchor="ctr"/>
          <a:lstStyle/>
          <a:p>
            <a:pPr algn="l"/>
            <a:endParaRPr lang="de-DE"/>
          </a:p>
        </p:txBody>
      </p:sp>
      <p:sp>
        <p:nvSpPr>
          <p:cNvPr id="197720" name="Text Box 62"/>
          <p:cNvSpPr txBox="1">
            <a:spLocks noChangeArrowheads="1"/>
          </p:cNvSpPr>
          <p:nvPr/>
        </p:nvSpPr>
        <p:spPr bwMode="auto">
          <a:xfrm>
            <a:off x="2644775" y="3929063"/>
            <a:ext cx="3759200" cy="317500"/>
          </a:xfrm>
          <a:prstGeom prst="rect">
            <a:avLst/>
          </a:prstGeom>
          <a:solidFill>
            <a:srgbClr val="EEEEEE"/>
          </a:solidFill>
          <a:ln w="9525">
            <a:noFill/>
            <a:miter lim="800000"/>
            <a:headEnd/>
            <a:tailEnd/>
          </a:ln>
        </p:spPr>
        <p:txBody>
          <a:bodyPr lIns="0" tIns="0" rIns="0" bIns="0">
            <a:spAutoFit/>
          </a:bodyPr>
          <a:lstStyle/>
          <a:p>
            <a:pPr algn="l">
              <a:lnSpc>
                <a:spcPct val="95000"/>
              </a:lnSpc>
            </a:pPr>
            <a:r>
              <a:rPr lang="de-DE" sz="2200">
                <a:solidFill>
                  <a:srgbClr val="003399"/>
                </a:solidFill>
                <a:latin typeface="BMWTypeRegular" pitchFamily="34" charset="0"/>
              </a:rPr>
              <a:t>400 Nm @ 1200-5000 min</a:t>
            </a:r>
            <a:r>
              <a:rPr lang="de-DE" sz="2200" baseline="25000">
                <a:solidFill>
                  <a:srgbClr val="003399"/>
                </a:solidFill>
                <a:latin typeface="BMWTypeRegular" pitchFamily="34" charset="0"/>
              </a:rPr>
              <a:t>-1</a:t>
            </a:r>
            <a:endParaRPr lang="de-DE" sz="2200">
              <a:solidFill>
                <a:srgbClr val="003399"/>
              </a:solidFill>
              <a:latin typeface="BMWTypeRegular" pitchFamily="34" charset="0"/>
            </a:endParaRPr>
          </a:p>
        </p:txBody>
      </p:sp>
      <p:sp>
        <p:nvSpPr>
          <p:cNvPr id="197721" name="Line 89"/>
          <p:cNvSpPr>
            <a:spLocks noChangeShapeType="1"/>
          </p:cNvSpPr>
          <p:nvPr/>
        </p:nvSpPr>
        <p:spPr bwMode="auto">
          <a:xfrm>
            <a:off x="1835150" y="7394575"/>
            <a:ext cx="1177925" cy="0"/>
          </a:xfrm>
          <a:prstGeom prst="line">
            <a:avLst/>
          </a:prstGeom>
          <a:noFill/>
          <a:ln w="9525">
            <a:solidFill>
              <a:srgbClr val="969696"/>
            </a:solidFill>
            <a:round/>
            <a:headEnd/>
            <a:tailEnd/>
          </a:ln>
        </p:spPr>
        <p:txBody>
          <a:bodyPr lIns="0" tIns="0" rIns="0" bIns="0">
            <a:spAutoFit/>
          </a:bodyPr>
          <a:lstStyle/>
          <a:p>
            <a:endParaRPr lang="de-DE"/>
          </a:p>
        </p:txBody>
      </p:sp>
      <p:sp>
        <p:nvSpPr>
          <p:cNvPr id="197722" name="Line 29"/>
          <p:cNvSpPr>
            <a:spLocks noChangeShapeType="1"/>
          </p:cNvSpPr>
          <p:nvPr/>
        </p:nvSpPr>
        <p:spPr bwMode="auto">
          <a:xfrm>
            <a:off x="1668463" y="7394575"/>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197650" name="Line 34"/>
          <p:cNvSpPr>
            <a:spLocks noChangeShapeType="1"/>
          </p:cNvSpPr>
          <p:nvPr/>
        </p:nvSpPr>
        <p:spPr bwMode="auto">
          <a:xfrm>
            <a:off x="4213225" y="8231188"/>
            <a:ext cx="0" cy="288925"/>
          </a:xfrm>
          <a:prstGeom prst="line">
            <a:avLst/>
          </a:prstGeom>
          <a:noFill/>
          <a:ln w="9525">
            <a:solidFill>
              <a:srgbClr val="000000"/>
            </a:solidFill>
            <a:round/>
            <a:headEnd/>
            <a:tailEnd/>
          </a:ln>
        </p:spPr>
        <p:txBody>
          <a:bodyPr/>
          <a:lstStyle/>
          <a:p>
            <a:endParaRPr lang="de-DE"/>
          </a:p>
        </p:txBody>
      </p:sp>
      <p:sp>
        <p:nvSpPr>
          <p:cNvPr id="197652" name="Line 38"/>
          <p:cNvSpPr>
            <a:spLocks noChangeShapeType="1"/>
          </p:cNvSpPr>
          <p:nvPr/>
        </p:nvSpPr>
        <p:spPr bwMode="auto">
          <a:xfrm>
            <a:off x="5399088" y="8231188"/>
            <a:ext cx="0" cy="288925"/>
          </a:xfrm>
          <a:prstGeom prst="line">
            <a:avLst/>
          </a:prstGeom>
          <a:noFill/>
          <a:ln w="9525">
            <a:solidFill>
              <a:srgbClr val="000000"/>
            </a:solidFill>
            <a:round/>
            <a:headEnd/>
            <a:tailEnd/>
          </a:ln>
        </p:spPr>
        <p:txBody>
          <a:bodyPr/>
          <a:lstStyle/>
          <a:p>
            <a:endParaRPr lang="de-DE"/>
          </a:p>
        </p:txBody>
      </p:sp>
      <p:sp>
        <p:nvSpPr>
          <p:cNvPr id="197659" name="Line 53"/>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197660" name="Line 54"/>
          <p:cNvSpPr>
            <a:spLocks noChangeShapeType="1"/>
          </p:cNvSpPr>
          <p:nvPr/>
        </p:nvSpPr>
        <p:spPr bwMode="auto">
          <a:xfrm flipH="1">
            <a:off x="1668463" y="8372475"/>
            <a:ext cx="314325" cy="0"/>
          </a:xfrm>
          <a:prstGeom prst="line">
            <a:avLst/>
          </a:prstGeom>
          <a:noFill/>
          <a:ln w="9525">
            <a:solidFill>
              <a:srgbClr val="000000"/>
            </a:solidFill>
            <a:round/>
            <a:headEnd/>
            <a:tailEnd/>
          </a:ln>
        </p:spPr>
        <p:txBody>
          <a:bodyPr/>
          <a:lstStyle/>
          <a:p>
            <a:endParaRPr lang="de-DE"/>
          </a:p>
        </p:txBody>
      </p:sp>
      <p:sp>
        <p:nvSpPr>
          <p:cNvPr id="197662" name="Line 59"/>
          <p:cNvSpPr>
            <a:spLocks noChangeShapeType="1"/>
          </p:cNvSpPr>
          <p:nvPr/>
        </p:nvSpPr>
        <p:spPr bwMode="auto">
          <a:xfrm>
            <a:off x="8939213" y="8231188"/>
            <a:ext cx="0" cy="288925"/>
          </a:xfrm>
          <a:prstGeom prst="line">
            <a:avLst/>
          </a:prstGeom>
          <a:noFill/>
          <a:ln w="9525">
            <a:solidFill>
              <a:srgbClr val="000000"/>
            </a:solidFill>
            <a:round/>
            <a:headEnd/>
            <a:tailEnd/>
          </a:ln>
        </p:spPr>
        <p:txBody>
          <a:bodyPr/>
          <a:lstStyle/>
          <a:p>
            <a:endParaRPr lang="de-DE"/>
          </a:p>
        </p:txBody>
      </p:sp>
      <p:sp>
        <p:nvSpPr>
          <p:cNvPr id="197663" name="Line 60"/>
          <p:cNvSpPr>
            <a:spLocks noChangeShapeType="1"/>
          </p:cNvSpPr>
          <p:nvPr/>
        </p:nvSpPr>
        <p:spPr bwMode="auto">
          <a:xfrm>
            <a:off x="11320463" y="8231188"/>
            <a:ext cx="0" cy="288925"/>
          </a:xfrm>
          <a:prstGeom prst="line">
            <a:avLst/>
          </a:prstGeom>
          <a:noFill/>
          <a:ln w="9525">
            <a:solidFill>
              <a:srgbClr val="000000"/>
            </a:solidFill>
            <a:round/>
            <a:headEnd/>
            <a:tailEnd/>
          </a:ln>
        </p:spPr>
        <p:txBody>
          <a:bodyPr/>
          <a:lstStyle/>
          <a:p>
            <a:endParaRPr lang="de-DE"/>
          </a:p>
        </p:txBody>
      </p:sp>
      <p:sp>
        <p:nvSpPr>
          <p:cNvPr id="197664" name="Line 61"/>
          <p:cNvSpPr>
            <a:spLocks noChangeShapeType="1"/>
          </p:cNvSpPr>
          <p:nvPr/>
        </p:nvSpPr>
        <p:spPr bwMode="auto">
          <a:xfrm>
            <a:off x="11174413" y="8372475"/>
            <a:ext cx="307975" cy="0"/>
          </a:xfrm>
          <a:prstGeom prst="line">
            <a:avLst/>
          </a:prstGeom>
          <a:noFill/>
          <a:ln w="9525">
            <a:solidFill>
              <a:srgbClr val="000000"/>
            </a:solidFill>
            <a:round/>
            <a:headEnd/>
            <a:tailEnd/>
          </a:ln>
        </p:spPr>
        <p:txBody>
          <a:bodyPr/>
          <a:lstStyle/>
          <a:p>
            <a:endParaRPr lang="de-DE"/>
          </a:p>
        </p:txBody>
      </p:sp>
      <p:sp>
        <p:nvSpPr>
          <p:cNvPr id="197667" name="Line 41"/>
          <p:cNvSpPr>
            <a:spLocks noChangeShapeType="1"/>
          </p:cNvSpPr>
          <p:nvPr/>
        </p:nvSpPr>
        <p:spPr bwMode="auto">
          <a:xfrm>
            <a:off x="6564313" y="8231188"/>
            <a:ext cx="0" cy="288925"/>
          </a:xfrm>
          <a:prstGeom prst="line">
            <a:avLst/>
          </a:prstGeom>
          <a:noFill/>
          <a:ln w="9525">
            <a:solidFill>
              <a:srgbClr val="000000"/>
            </a:solidFill>
            <a:round/>
            <a:headEnd/>
            <a:tailEnd/>
          </a:ln>
        </p:spPr>
        <p:txBody>
          <a:bodyPr/>
          <a:lstStyle/>
          <a:p>
            <a:endParaRPr lang="de-DE"/>
          </a:p>
        </p:txBody>
      </p:sp>
      <p:sp>
        <p:nvSpPr>
          <p:cNvPr id="197669" name="Line 44"/>
          <p:cNvSpPr>
            <a:spLocks noChangeShapeType="1"/>
          </p:cNvSpPr>
          <p:nvPr/>
        </p:nvSpPr>
        <p:spPr bwMode="auto">
          <a:xfrm>
            <a:off x="7743825" y="8231188"/>
            <a:ext cx="0" cy="288925"/>
          </a:xfrm>
          <a:prstGeom prst="line">
            <a:avLst/>
          </a:prstGeom>
          <a:noFill/>
          <a:ln w="9525">
            <a:solidFill>
              <a:srgbClr val="000000"/>
            </a:solidFill>
            <a:round/>
            <a:headEnd/>
            <a:tailEnd/>
          </a:ln>
        </p:spPr>
        <p:txBody>
          <a:bodyPr/>
          <a:lstStyle/>
          <a:p>
            <a:endParaRPr lang="de-DE"/>
          </a:p>
        </p:txBody>
      </p:sp>
      <p:sp>
        <p:nvSpPr>
          <p:cNvPr id="197676" name="Text Box 64"/>
          <p:cNvSpPr txBox="1">
            <a:spLocks noChangeArrowheads="1"/>
          </p:cNvSpPr>
          <p:nvPr/>
        </p:nvSpPr>
        <p:spPr bwMode="auto">
          <a:xfrm>
            <a:off x="887413" y="8202613"/>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240</a:t>
            </a:r>
          </a:p>
        </p:txBody>
      </p:sp>
      <p:sp>
        <p:nvSpPr>
          <p:cNvPr id="197682" name="Text Box 64"/>
          <p:cNvSpPr txBox="1">
            <a:spLocks noChangeArrowheads="1"/>
          </p:cNvSpPr>
          <p:nvPr/>
        </p:nvSpPr>
        <p:spPr bwMode="auto">
          <a:xfrm>
            <a:off x="11606213" y="8202613"/>
            <a:ext cx="663575" cy="334962"/>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0</a:t>
            </a:r>
          </a:p>
        </p:txBody>
      </p:sp>
      <p:sp>
        <p:nvSpPr>
          <p:cNvPr id="197711" name="Line 50"/>
          <p:cNvSpPr>
            <a:spLocks noChangeShapeType="1"/>
          </p:cNvSpPr>
          <p:nvPr/>
        </p:nvSpPr>
        <p:spPr bwMode="auto">
          <a:xfrm>
            <a:off x="10123488" y="8231188"/>
            <a:ext cx="0" cy="288925"/>
          </a:xfrm>
          <a:prstGeom prst="line">
            <a:avLst/>
          </a:prstGeom>
          <a:noFill/>
          <a:ln w="9525">
            <a:solidFill>
              <a:srgbClr val="000000"/>
            </a:solidFill>
            <a:round/>
            <a:headEnd/>
            <a:tailEnd/>
          </a:ln>
        </p:spPr>
        <p:txBody>
          <a:bodyPr/>
          <a:lstStyle/>
          <a:p>
            <a:endParaRPr lang="de-DE"/>
          </a:p>
        </p:txBody>
      </p:sp>
      <p:sp>
        <p:nvSpPr>
          <p:cNvPr id="197715" name="Line 31"/>
          <p:cNvSpPr>
            <a:spLocks noChangeShapeType="1"/>
          </p:cNvSpPr>
          <p:nvPr/>
        </p:nvSpPr>
        <p:spPr bwMode="auto">
          <a:xfrm>
            <a:off x="3019425" y="8231188"/>
            <a:ext cx="0" cy="288925"/>
          </a:xfrm>
          <a:prstGeom prst="line">
            <a:avLst/>
          </a:prstGeom>
          <a:noFill/>
          <a:ln w="9525">
            <a:solidFill>
              <a:srgbClr val="000000"/>
            </a:solidFill>
            <a:round/>
            <a:headEnd/>
            <a:tailEnd/>
          </a:ln>
        </p:spPr>
        <p:txBody>
          <a:bodyPr/>
          <a:lstStyle/>
          <a:p>
            <a:endParaRPr lang="de-DE"/>
          </a:p>
        </p:txBody>
      </p:sp>
      <p:sp>
        <p:nvSpPr>
          <p:cNvPr id="197723" name="Rectangle 91"/>
          <p:cNvSpPr>
            <a:spLocks noChangeArrowheads="1"/>
          </p:cNvSpPr>
          <p:nvPr/>
        </p:nvSpPr>
        <p:spPr bwMode="auto">
          <a:xfrm>
            <a:off x="1838325" y="2554288"/>
            <a:ext cx="9478963" cy="5819775"/>
          </a:xfrm>
          <a:prstGeom prst="rect">
            <a:avLst/>
          </a:prstGeom>
          <a:noFill/>
          <a:ln w="9525">
            <a:solidFill>
              <a:schemeClr val="tx1"/>
            </a:solidFill>
            <a:miter lim="800000"/>
            <a:headEnd/>
            <a:tailEnd/>
          </a:ln>
          <a:effectLst/>
        </p:spPr>
        <p:txBody>
          <a:bodyPr lIns="0" tIns="0" rIns="0" bIns="0" anchor="ctr">
            <a:spAutoFit/>
          </a:bodyPr>
          <a:lstStyle/>
          <a:p>
            <a:endParaRPr lang="de-DE"/>
          </a:p>
        </p:txBody>
      </p:sp>
      <p:sp>
        <p:nvSpPr>
          <p:cNvPr id="197727" name="Text Box 7"/>
          <p:cNvSpPr txBox="1">
            <a:spLocks noChangeArrowheads="1"/>
          </p:cNvSpPr>
          <p:nvPr/>
        </p:nvSpPr>
        <p:spPr bwMode="auto">
          <a:xfrm>
            <a:off x="1751013" y="8682038"/>
            <a:ext cx="10696575" cy="317500"/>
          </a:xfrm>
          <a:prstGeom prst="rect">
            <a:avLst/>
          </a:prstGeom>
          <a:noFill/>
          <a:ln w="9525">
            <a:noFill/>
            <a:miter lim="800000"/>
            <a:headEnd/>
            <a:tailEnd/>
          </a:ln>
        </p:spPr>
        <p:txBody>
          <a:bodyPr lIns="0" tIns="0" rIns="0" bIns="0">
            <a:spAutoFit/>
          </a:bodyPr>
          <a:lstStyle/>
          <a:p>
            <a:pPr algn="l">
              <a:lnSpc>
                <a:spcPct val="95000"/>
              </a:lnSpc>
              <a:spcBef>
                <a:spcPct val="50000"/>
              </a:spcBef>
            </a:pPr>
            <a:r>
              <a:rPr lang="de-DE" sz="2200">
                <a:solidFill>
                  <a:srgbClr val="000000"/>
                </a:solidFill>
                <a:latin typeface="BMWTypeRegular" pitchFamily="34" charset="0"/>
              </a:rPr>
              <a:t>0           1000         2000       3000        4000        5000       6000        7000        8000</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2" name="Rectangle 122"/>
          <p:cNvSpPr>
            <a:spLocks noChangeArrowheads="1"/>
          </p:cNvSpPr>
          <p:nvPr/>
        </p:nvSpPr>
        <p:spPr bwMode="auto">
          <a:xfrm>
            <a:off x="0" y="1582738"/>
            <a:ext cx="13004800" cy="8170862"/>
          </a:xfrm>
          <a:prstGeom prst="rect">
            <a:avLst/>
          </a:prstGeom>
          <a:solidFill>
            <a:srgbClr val="C0C0C0"/>
          </a:solidFill>
          <a:ln w="9525">
            <a:noFill/>
            <a:miter lim="800000"/>
            <a:headEnd/>
            <a:tailEnd/>
          </a:ln>
          <a:effectLst/>
        </p:spPr>
        <p:txBody>
          <a:bodyPr wrap="none" anchor="ctr"/>
          <a:lstStyle/>
          <a:p>
            <a:endParaRPr lang="de-DE"/>
          </a:p>
        </p:txBody>
      </p:sp>
      <p:sp>
        <p:nvSpPr>
          <p:cNvPr id="30841" name="Rectangle 121"/>
          <p:cNvSpPr>
            <a:spLocks noChangeArrowheads="1"/>
          </p:cNvSpPr>
          <p:nvPr/>
        </p:nvSpPr>
        <p:spPr bwMode="auto">
          <a:xfrm>
            <a:off x="1838325" y="2554288"/>
            <a:ext cx="10239375" cy="5819775"/>
          </a:xfrm>
          <a:prstGeom prst="rect">
            <a:avLst/>
          </a:prstGeom>
          <a:solidFill>
            <a:srgbClr val="EEEEEE"/>
          </a:solidFill>
          <a:ln w="9525">
            <a:noFill/>
            <a:miter lim="800000"/>
            <a:headEnd/>
            <a:tailEnd/>
          </a:ln>
          <a:effectLst/>
        </p:spPr>
        <p:txBody>
          <a:bodyPr lIns="0" tIns="0" rIns="0" bIns="0" anchor="ctr">
            <a:spAutoFit/>
          </a:bodyPr>
          <a:lstStyle/>
          <a:p>
            <a:endParaRPr lang="de-DE"/>
          </a:p>
        </p:txBody>
      </p:sp>
      <p:sp>
        <p:nvSpPr>
          <p:cNvPr id="30724" name="Rectangle 4"/>
          <p:cNvSpPr>
            <a:spLocks noChangeArrowheads="1"/>
          </p:cNvSpPr>
          <p:nvPr/>
        </p:nvSpPr>
        <p:spPr bwMode="auto">
          <a:xfrm>
            <a:off x="9869488" y="2554288"/>
            <a:ext cx="1562100" cy="1296987"/>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30725" name="Freeform 116"/>
          <p:cNvSpPr>
            <a:spLocks/>
          </p:cNvSpPr>
          <p:nvPr/>
        </p:nvSpPr>
        <p:spPr bwMode="auto">
          <a:xfrm>
            <a:off x="2738438" y="3182938"/>
            <a:ext cx="8310562" cy="3046412"/>
          </a:xfrm>
          <a:custGeom>
            <a:avLst/>
            <a:gdLst>
              <a:gd name="T0" fmla="*/ 2147483647 w 5235"/>
              <a:gd name="T1" fmla="*/ 2147483647 h 1919"/>
              <a:gd name="T2" fmla="*/ 2147483647 w 5235"/>
              <a:gd name="T3" fmla="*/ 2147483647 h 1919"/>
              <a:gd name="T4" fmla="*/ 2147483647 w 5235"/>
              <a:gd name="T5" fmla="*/ 2147483647 h 1919"/>
              <a:gd name="T6" fmla="*/ 2147483647 w 5235"/>
              <a:gd name="T7" fmla="*/ 2147483647 h 1919"/>
              <a:gd name="T8" fmla="*/ 2147483647 w 5235"/>
              <a:gd name="T9" fmla="*/ 2147483647 h 1919"/>
              <a:gd name="T10" fmla="*/ 2147483647 w 5235"/>
              <a:gd name="T11" fmla="*/ 2147483647 h 1919"/>
              <a:gd name="T12" fmla="*/ 2147483647 w 5235"/>
              <a:gd name="T13" fmla="*/ 2147483647 h 1919"/>
              <a:gd name="T14" fmla="*/ 2147483647 w 5235"/>
              <a:gd name="T15" fmla="*/ 2147483647 h 1919"/>
              <a:gd name="T16" fmla="*/ 2147483647 w 5235"/>
              <a:gd name="T17" fmla="*/ 2147483647 h 1919"/>
              <a:gd name="T18" fmla="*/ 2147483647 w 5235"/>
              <a:gd name="T19" fmla="*/ 2147483647 h 1919"/>
              <a:gd name="T20" fmla="*/ 2147483647 w 5235"/>
              <a:gd name="T21" fmla="*/ 2147483647 h 1919"/>
              <a:gd name="T22" fmla="*/ 2147483647 w 5235"/>
              <a:gd name="T23" fmla="*/ 2147483647 h 1919"/>
              <a:gd name="T24" fmla="*/ 2147483647 w 5235"/>
              <a:gd name="T25" fmla="*/ 2147483647 h 1919"/>
              <a:gd name="T26" fmla="*/ 2147483647 w 5235"/>
              <a:gd name="T27" fmla="*/ 2147483647 h 1919"/>
              <a:gd name="T28" fmla="*/ 2147483647 w 5235"/>
              <a:gd name="T29" fmla="*/ 2147483647 h 1919"/>
              <a:gd name="T30" fmla="*/ 2147483647 w 5235"/>
              <a:gd name="T31" fmla="*/ 2147483647 h 1919"/>
              <a:gd name="T32" fmla="*/ 2147483647 w 5235"/>
              <a:gd name="T33" fmla="*/ 2147483647 h 1919"/>
              <a:gd name="T34" fmla="*/ 2147483647 w 5235"/>
              <a:gd name="T35" fmla="*/ 2147483647 h 1919"/>
              <a:gd name="T36" fmla="*/ 0 w 5235"/>
              <a:gd name="T37" fmla="*/ 2147483647 h 1919"/>
              <a:gd name="T38" fmla="*/ 2147483647 w 5235"/>
              <a:gd name="T39" fmla="*/ 2147483647 h 19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35"/>
              <a:gd name="T61" fmla="*/ 0 h 1919"/>
              <a:gd name="T62" fmla="*/ 5235 w 5235"/>
              <a:gd name="T63" fmla="*/ 1919 h 19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35" h="1919">
                <a:moveTo>
                  <a:pt x="15" y="1919"/>
                </a:moveTo>
                <a:cubicBezTo>
                  <a:pt x="15" y="1919"/>
                  <a:pt x="77" y="1601"/>
                  <a:pt x="147" y="1563"/>
                </a:cubicBezTo>
                <a:cubicBezTo>
                  <a:pt x="225" y="1547"/>
                  <a:pt x="258" y="1688"/>
                  <a:pt x="435" y="1691"/>
                </a:cubicBezTo>
                <a:cubicBezTo>
                  <a:pt x="612" y="1689"/>
                  <a:pt x="939" y="1621"/>
                  <a:pt x="1212" y="1550"/>
                </a:cubicBezTo>
                <a:cubicBezTo>
                  <a:pt x="1485" y="1479"/>
                  <a:pt x="1804" y="1367"/>
                  <a:pt x="2073" y="1268"/>
                </a:cubicBezTo>
                <a:lnTo>
                  <a:pt x="2814" y="962"/>
                </a:lnTo>
                <a:lnTo>
                  <a:pt x="3816" y="539"/>
                </a:lnTo>
                <a:lnTo>
                  <a:pt x="4359" y="314"/>
                </a:lnTo>
                <a:lnTo>
                  <a:pt x="4935" y="95"/>
                </a:lnTo>
                <a:lnTo>
                  <a:pt x="5235" y="26"/>
                </a:lnTo>
                <a:cubicBezTo>
                  <a:pt x="5234" y="16"/>
                  <a:pt x="5034" y="34"/>
                  <a:pt x="4926" y="32"/>
                </a:cubicBezTo>
                <a:cubicBezTo>
                  <a:pt x="4818" y="30"/>
                  <a:pt x="4717" y="0"/>
                  <a:pt x="4587" y="14"/>
                </a:cubicBezTo>
                <a:cubicBezTo>
                  <a:pt x="4425" y="11"/>
                  <a:pt x="4428" y="26"/>
                  <a:pt x="4147" y="115"/>
                </a:cubicBezTo>
                <a:cubicBezTo>
                  <a:pt x="3830" y="219"/>
                  <a:pt x="3220" y="549"/>
                  <a:pt x="2727" y="746"/>
                </a:cubicBezTo>
                <a:cubicBezTo>
                  <a:pt x="2163" y="968"/>
                  <a:pt x="1559" y="1172"/>
                  <a:pt x="1191" y="1298"/>
                </a:cubicBezTo>
                <a:cubicBezTo>
                  <a:pt x="823" y="1424"/>
                  <a:pt x="674" y="1474"/>
                  <a:pt x="519" y="1505"/>
                </a:cubicBezTo>
                <a:cubicBezTo>
                  <a:pt x="368" y="1535"/>
                  <a:pt x="330" y="1498"/>
                  <a:pt x="261" y="1484"/>
                </a:cubicBezTo>
                <a:cubicBezTo>
                  <a:pt x="192" y="1470"/>
                  <a:pt x="148" y="1364"/>
                  <a:pt x="105" y="1421"/>
                </a:cubicBezTo>
                <a:cubicBezTo>
                  <a:pt x="19" y="1479"/>
                  <a:pt x="13" y="1772"/>
                  <a:pt x="0" y="1826"/>
                </a:cubicBezTo>
                <a:lnTo>
                  <a:pt x="15" y="1919"/>
                </a:lnTo>
                <a:close/>
              </a:path>
            </a:pathLst>
          </a:custGeom>
          <a:solidFill>
            <a:srgbClr val="008000">
              <a:alpha val="34901"/>
            </a:srgbClr>
          </a:solidFill>
          <a:ln w="9525">
            <a:noFill/>
            <a:round/>
            <a:headEnd/>
            <a:tailEnd/>
          </a:ln>
        </p:spPr>
        <p:txBody>
          <a:bodyPr lIns="91425" tIns="45712" rIns="91425" bIns="45712"/>
          <a:lstStyle/>
          <a:p>
            <a:pPr algn="l"/>
            <a:endParaRPr lang="de-DE"/>
          </a:p>
        </p:txBody>
      </p:sp>
      <p:sp>
        <p:nvSpPr>
          <p:cNvPr id="30726" name="Line 5"/>
          <p:cNvSpPr>
            <a:spLocks noChangeShapeType="1"/>
          </p:cNvSpPr>
          <p:nvPr/>
        </p:nvSpPr>
        <p:spPr bwMode="auto">
          <a:xfrm>
            <a:off x="8837613" y="3203575"/>
            <a:ext cx="1119187" cy="0"/>
          </a:xfrm>
          <a:prstGeom prst="line">
            <a:avLst/>
          </a:prstGeom>
          <a:noFill/>
          <a:ln w="28575">
            <a:solidFill>
              <a:schemeClr val="tx1"/>
            </a:solidFill>
            <a:prstDash val="sysDot"/>
            <a:round/>
            <a:headEnd/>
            <a:tailEnd/>
          </a:ln>
        </p:spPr>
        <p:txBody>
          <a:bodyPr lIns="0" tIns="0" rIns="0" bIns="0">
            <a:spAutoFit/>
          </a:bodyPr>
          <a:lstStyle/>
          <a:p>
            <a:endParaRPr lang="de-DE"/>
          </a:p>
        </p:txBody>
      </p:sp>
      <p:sp>
        <p:nvSpPr>
          <p:cNvPr id="30727" name="Line 7"/>
          <p:cNvSpPr>
            <a:spLocks noChangeShapeType="1"/>
          </p:cNvSpPr>
          <p:nvPr/>
        </p:nvSpPr>
        <p:spPr bwMode="auto">
          <a:xfrm>
            <a:off x="1801813" y="4497388"/>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30728" name="Line 8"/>
          <p:cNvSpPr>
            <a:spLocks noChangeShapeType="1"/>
          </p:cNvSpPr>
          <p:nvPr/>
        </p:nvSpPr>
        <p:spPr bwMode="auto">
          <a:xfrm>
            <a:off x="1833563" y="5143500"/>
            <a:ext cx="10239375" cy="0"/>
          </a:xfrm>
          <a:prstGeom prst="line">
            <a:avLst/>
          </a:prstGeom>
          <a:noFill/>
          <a:ln w="9525">
            <a:solidFill>
              <a:srgbClr val="969696"/>
            </a:solidFill>
            <a:round/>
            <a:headEnd/>
            <a:tailEnd/>
          </a:ln>
        </p:spPr>
        <p:txBody>
          <a:bodyPr lIns="0" tIns="0" rIns="0" bIns="0">
            <a:spAutoFit/>
          </a:bodyPr>
          <a:lstStyle/>
          <a:p>
            <a:endParaRPr lang="de-DE"/>
          </a:p>
        </p:txBody>
      </p:sp>
      <p:sp>
        <p:nvSpPr>
          <p:cNvPr id="30729" name="Line 9"/>
          <p:cNvSpPr>
            <a:spLocks noChangeShapeType="1"/>
          </p:cNvSpPr>
          <p:nvPr/>
        </p:nvSpPr>
        <p:spPr bwMode="auto">
          <a:xfrm>
            <a:off x="1820863" y="5791200"/>
            <a:ext cx="10252075" cy="0"/>
          </a:xfrm>
          <a:prstGeom prst="line">
            <a:avLst/>
          </a:prstGeom>
          <a:noFill/>
          <a:ln w="9525">
            <a:solidFill>
              <a:srgbClr val="969696"/>
            </a:solidFill>
            <a:round/>
            <a:headEnd/>
            <a:tailEnd/>
          </a:ln>
        </p:spPr>
        <p:txBody>
          <a:bodyPr lIns="0" tIns="0" rIns="0" bIns="0">
            <a:spAutoFit/>
          </a:bodyPr>
          <a:lstStyle/>
          <a:p>
            <a:endParaRPr lang="de-DE"/>
          </a:p>
        </p:txBody>
      </p:sp>
      <p:sp>
        <p:nvSpPr>
          <p:cNvPr id="30730" name="Line 10"/>
          <p:cNvSpPr>
            <a:spLocks noChangeShapeType="1"/>
          </p:cNvSpPr>
          <p:nvPr/>
        </p:nvSpPr>
        <p:spPr bwMode="auto">
          <a:xfrm>
            <a:off x="1801813" y="6437313"/>
            <a:ext cx="10279062" cy="0"/>
          </a:xfrm>
          <a:prstGeom prst="line">
            <a:avLst/>
          </a:prstGeom>
          <a:noFill/>
          <a:ln w="9525">
            <a:solidFill>
              <a:srgbClr val="969696"/>
            </a:solidFill>
            <a:round/>
            <a:headEnd/>
            <a:tailEnd/>
          </a:ln>
        </p:spPr>
        <p:txBody>
          <a:bodyPr lIns="0" tIns="0" rIns="0" bIns="0">
            <a:spAutoFit/>
          </a:bodyPr>
          <a:lstStyle/>
          <a:p>
            <a:endParaRPr lang="de-DE"/>
          </a:p>
        </p:txBody>
      </p:sp>
      <p:sp>
        <p:nvSpPr>
          <p:cNvPr id="30731" name="Line 11"/>
          <p:cNvSpPr>
            <a:spLocks noChangeShapeType="1"/>
          </p:cNvSpPr>
          <p:nvPr/>
        </p:nvSpPr>
        <p:spPr bwMode="auto">
          <a:xfrm>
            <a:off x="1801813" y="7083425"/>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30732" name="Line 12"/>
          <p:cNvSpPr>
            <a:spLocks noChangeShapeType="1"/>
          </p:cNvSpPr>
          <p:nvPr/>
        </p:nvSpPr>
        <p:spPr bwMode="auto">
          <a:xfrm>
            <a:off x="1801813" y="7731125"/>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30738" name="Rectangle 18"/>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30739" name="Rectangle 19"/>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a:t>
            </a:r>
            <a:br>
              <a:rPr lang="en-US" sz="3400" b="1">
                <a:solidFill>
                  <a:srgbClr val="000000"/>
                </a:solidFill>
                <a:latin typeface="BMWTypeRegular" pitchFamily="34" charset="0"/>
              </a:rPr>
            </a:br>
            <a:r>
              <a:rPr lang="en-US" sz="3400" b="1">
                <a:solidFill>
                  <a:srgbClr val="969696"/>
                </a:solidFill>
                <a:latin typeface="BMWTypeRegular" pitchFamily="34" charset="0"/>
              </a:rPr>
              <a:t>And even better response.</a:t>
            </a:r>
          </a:p>
        </p:txBody>
      </p:sp>
      <p:sp>
        <p:nvSpPr>
          <p:cNvPr id="30742" name="Line 25"/>
          <p:cNvSpPr>
            <a:spLocks noChangeShapeType="1"/>
          </p:cNvSpPr>
          <p:nvPr/>
        </p:nvSpPr>
        <p:spPr bwMode="auto">
          <a:xfrm>
            <a:off x="12076113" y="8231188"/>
            <a:ext cx="0" cy="288925"/>
          </a:xfrm>
          <a:prstGeom prst="line">
            <a:avLst/>
          </a:prstGeom>
          <a:noFill/>
          <a:ln w="9525">
            <a:solidFill>
              <a:srgbClr val="000000"/>
            </a:solidFill>
            <a:round/>
            <a:headEnd/>
            <a:tailEnd/>
          </a:ln>
        </p:spPr>
        <p:txBody>
          <a:bodyPr/>
          <a:lstStyle/>
          <a:p>
            <a:endParaRPr lang="de-DE"/>
          </a:p>
        </p:txBody>
      </p:sp>
      <p:sp>
        <p:nvSpPr>
          <p:cNvPr id="30743" name="Line 26"/>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30744" name="Line 27"/>
          <p:cNvSpPr>
            <a:spLocks noChangeShapeType="1"/>
          </p:cNvSpPr>
          <p:nvPr/>
        </p:nvSpPr>
        <p:spPr bwMode="auto">
          <a:xfrm flipV="1">
            <a:off x="2620963" y="5140325"/>
            <a:ext cx="0" cy="3098800"/>
          </a:xfrm>
          <a:prstGeom prst="line">
            <a:avLst/>
          </a:prstGeom>
          <a:noFill/>
          <a:ln w="9525">
            <a:solidFill>
              <a:srgbClr val="969696"/>
            </a:solidFill>
            <a:round/>
            <a:headEnd/>
            <a:tailEnd/>
          </a:ln>
        </p:spPr>
        <p:txBody>
          <a:bodyPr/>
          <a:lstStyle/>
          <a:p>
            <a:endParaRPr lang="de-DE"/>
          </a:p>
        </p:txBody>
      </p:sp>
      <p:sp>
        <p:nvSpPr>
          <p:cNvPr id="30745" name="Line 28"/>
          <p:cNvSpPr>
            <a:spLocks noChangeShapeType="1"/>
          </p:cNvSpPr>
          <p:nvPr/>
        </p:nvSpPr>
        <p:spPr bwMode="auto">
          <a:xfrm flipV="1">
            <a:off x="3409950" y="5143500"/>
            <a:ext cx="0" cy="3095625"/>
          </a:xfrm>
          <a:prstGeom prst="line">
            <a:avLst/>
          </a:prstGeom>
          <a:noFill/>
          <a:ln w="9525">
            <a:solidFill>
              <a:srgbClr val="969696"/>
            </a:solidFill>
            <a:round/>
            <a:headEnd/>
            <a:tailEnd/>
          </a:ln>
        </p:spPr>
        <p:txBody>
          <a:bodyPr/>
          <a:lstStyle/>
          <a:p>
            <a:endParaRPr lang="de-DE"/>
          </a:p>
        </p:txBody>
      </p:sp>
      <p:sp>
        <p:nvSpPr>
          <p:cNvPr id="30746" name="Line 29"/>
          <p:cNvSpPr>
            <a:spLocks noChangeShapeType="1"/>
          </p:cNvSpPr>
          <p:nvPr/>
        </p:nvSpPr>
        <p:spPr bwMode="auto">
          <a:xfrm flipV="1">
            <a:off x="4198938" y="5146675"/>
            <a:ext cx="0" cy="3195638"/>
          </a:xfrm>
          <a:prstGeom prst="line">
            <a:avLst/>
          </a:prstGeom>
          <a:noFill/>
          <a:ln w="9525">
            <a:solidFill>
              <a:srgbClr val="969696"/>
            </a:solidFill>
            <a:round/>
            <a:headEnd/>
            <a:tailEnd/>
          </a:ln>
        </p:spPr>
        <p:txBody>
          <a:bodyPr/>
          <a:lstStyle/>
          <a:p>
            <a:endParaRPr lang="de-DE"/>
          </a:p>
        </p:txBody>
      </p:sp>
      <p:sp>
        <p:nvSpPr>
          <p:cNvPr id="30747" name="Line 30"/>
          <p:cNvSpPr>
            <a:spLocks noChangeShapeType="1"/>
          </p:cNvSpPr>
          <p:nvPr/>
        </p:nvSpPr>
        <p:spPr bwMode="auto">
          <a:xfrm flipV="1">
            <a:off x="4987925" y="2557463"/>
            <a:ext cx="0" cy="3876675"/>
          </a:xfrm>
          <a:prstGeom prst="line">
            <a:avLst/>
          </a:prstGeom>
          <a:noFill/>
          <a:ln w="9525">
            <a:solidFill>
              <a:srgbClr val="969696"/>
            </a:solidFill>
            <a:round/>
            <a:headEnd/>
            <a:tailEnd/>
          </a:ln>
        </p:spPr>
        <p:txBody>
          <a:bodyPr/>
          <a:lstStyle/>
          <a:p>
            <a:endParaRPr lang="de-DE"/>
          </a:p>
        </p:txBody>
      </p:sp>
      <p:sp>
        <p:nvSpPr>
          <p:cNvPr id="30748" name="Line 31"/>
          <p:cNvSpPr>
            <a:spLocks noChangeShapeType="1"/>
          </p:cNvSpPr>
          <p:nvPr/>
        </p:nvSpPr>
        <p:spPr bwMode="auto">
          <a:xfrm flipV="1">
            <a:off x="5775325" y="7078663"/>
            <a:ext cx="0" cy="1160462"/>
          </a:xfrm>
          <a:prstGeom prst="line">
            <a:avLst/>
          </a:prstGeom>
          <a:noFill/>
          <a:ln w="9525">
            <a:solidFill>
              <a:srgbClr val="969696"/>
            </a:solidFill>
            <a:round/>
            <a:headEnd/>
            <a:tailEnd/>
          </a:ln>
        </p:spPr>
        <p:txBody>
          <a:bodyPr/>
          <a:lstStyle/>
          <a:p>
            <a:endParaRPr lang="de-DE"/>
          </a:p>
        </p:txBody>
      </p:sp>
      <p:sp>
        <p:nvSpPr>
          <p:cNvPr id="30749" name="Line 32"/>
          <p:cNvSpPr>
            <a:spLocks noChangeShapeType="1"/>
          </p:cNvSpPr>
          <p:nvPr/>
        </p:nvSpPr>
        <p:spPr bwMode="auto">
          <a:xfrm flipV="1">
            <a:off x="6564313" y="2554288"/>
            <a:ext cx="0" cy="3879850"/>
          </a:xfrm>
          <a:prstGeom prst="line">
            <a:avLst/>
          </a:prstGeom>
          <a:noFill/>
          <a:ln w="9525">
            <a:solidFill>
              <a:srgbClr val="969696"/>
            </a:solidFill>
            <a:round/>
            <a:headEnd/>
            <a:tailEnd/>
          </a:ln>
        </p:spPr>
        <p:txBody>
          <a:bodyPr/>
          <a:lstStyle/>
          <a:p>
            <a:endParaRPr lang="de-DE"/>
          </a:p>
        </p:txBody>
      </p:sp>
      <p:sp>
        <p:nvSpPr>
          <p:cNvPr id="30750" name="Line 33"/>
          <p:cNvSpPr>
            <a:spLocks noChangeShapeType="1"/>
          </p:cNvSpPr>
          <p:nvPr/>
        </p:nvSpPr>
        <p:spPr bwMode="auto">
          <a:xfrm flipV="1">
            <a:off x="7351713" y="3400425"/>
            <a:ext cx="0" cy="4838700"/>
          </a:xfrm>
          <a:prstGeom prst="line">
            <a:avLst/>
          </a:prstGeom>
          <a:noFill/>
          <a:ln w="9525">
            <a:solidFill>
              <a:srgbClr val="969696"/>
            </a:solidFill>
            <a:round/>
            <a:headEnd/>
            <a:tailEnd/>
          </a:ln>
        </p:spPr>
        <p:txBody>
          <a:bodyPr/>
          <a:lstStyle/>
          <a:p>
            <a:endParaRPr lang="de-DE"/>
          </a:p>
        </p:txBody>
      </p:sp>
      <p:sp>
        <p:nvSpPr>
          <p:cNvPr id="30751" name="Line 34"/>
          <p:cNvSpPr>
            <a:spLocks noChangeShapeType="1"/>
          </p:cNvSpPr>
          <p:nvPr/>
        </p:nvSpPr>
        <p:spPr bwMode="auto">
          <a:xfrm flipV="1">
            <a:off x="8139113" y="3400425"/>
            <a:ext cx="0" cy="3025775"/>
          </a:xfrm>
          <a:prstGeom prst="line">
            <a:avLst/>
          </a:prstGeom>
          <a:noFill/>
          <a:ln w="9525">
            <a:solidFill>
              <a:srgbClr val="969696"/>
            </a:solidFill>
            <a:round/>
            <a:headEnd/>
            <a:tailEnd/>
          </a:ln>
        </p:spPr>
        <p:txBody>
          <a:bodyPr/>
          <a:lstStyle/>
          <a:p>
            <a:endParaRPr lang="de-DE"/>
          </a:p>
        </p:txBody>
      </p:sp>
      <p:sp>
        <p:nvSpPr>
          <p:cNvPr id="30752" name="Line 35"/>
          <p:cNvSpPr>
            <a:spLocks noChangeShapeType="1"/>
          </p:cNvSpPr>
          <p:nvPr/>
        </p:nvSpPr>
        <p:spPr bwMode="auto">
          <a:xfrm flipV="1">
            <a:off x="8928100" y="2562225"/>
            <a:ext cx="0" cy="3871913"/>
          </a:xfrm>
          <a:prstGeom prst="line">
            <a:avLst/>
          </a:prstGeom>
          <a:noFill/>
          <a:ln w="9525">
            <a:solidFill>
              <a:srgbClr val="969696"/>
            </a:solidFill>
            <a:round/>
            <a:headEnd/>
            <a:tailEnd/>
          </a:ln>
        </p:spPr>
        <p:txBody>
          <a:bodyPr/>
          <a:lstStyle/>
          <a:p>
            <a:endParaRPr lang="de-DE"/>
          </a:p>
        </p:txBody>
      </p:sp>
      <p:sp>
        <p:nvSpPr>
          <p:cNvPr id="30753" name="Line 36"/>
          <p:cNvSpPr>
            <a:spLocks noChangeShapeType="1"/>
          </p:cNvSpPr>
          <p:nvPr/>
        </p:nvSpPr>
        <p:spPr bwMode="auto">
          <a:xfrm flipV="1">
            <a:off x="9715500" y="7083425"/>
            <a:ext cx="0" cy="1155700"/>
          </a:xfrm>
          <a:prstGeom prst="line">
            <a:avLst/>
          </a:prstGeom>
          <a:noFill/>
          <a:ln w="9525">
            <a:solidFill>
              <a:srgbClr val="969696"/>
            </a:solidFill>
            <a:round/>
            <a:headEnd/>
            <a:tailEnd/>
          </a:ln>
        </p:spPr>
        <p:txBody>
          <a:bodyPr/>
          <a:lstStyle/>
          <a:p>
            <a:endParaRPr lang="de-DE"/>
          </a:p>
        </p:txBody>
      </p:sp>
      <p:sp>
        <p:nvSpPr>
          <p:cNvPr id="30754" name="Line 37"/>
          <p:cNvSpPr>
            <a:spLocks noChangeShapeType="1"/>
          </p:cNvSpPr>
          <p:nvPr/>
        </p:nvSpPr>
        <p:spPr bwMode="auto">
          <a:xfrm flipV="1">
            <a:off x="10507663" y="2562225"/>
            <a:ext cx="0" cy="3867150"/>
          </a:xfrm>
          <a:prstGeom prst="line">
            <a:avLst/>
          </a:prstGeom>
          <a:noFill/>
          <a:ln w="9525">
            <a:solidFill>
              <a:srgbClr val="969696"/>
            </a:solidFill>
            <a:round/>
            <a:headEnd/>
            <a:tailEnd/>
          </a:ln>
        </p:spPr>
        <p:txBody>
          <a:bodyPr/>
          <a:lstStyle/>
          <a:p>
            <a:endParaRPr lang="de-DE"/>
          </a:p>
        </p:txBody>
      </p:sp>
      <p:sp>
        <p:nvSpPr>
          <p:cNvPr id="30755" name="Line 38"/>
          <p:cNvSpPr>
            <a:spLocks noChangeShapeType="1"/>
          </p:cNvSpPr>
          <p:nvPr/>
        </p:nvSpPr>
        <p:spPr bwMode="auto">
          <a:xfrm flipV="1">
            <a:off x="11295063" y="2562225"/>
            <a:ext cx="0" cy="5676900"/>
          </a:xfrm>
          <a:prstGeom prst="line">
            <a:avLst/>
          </a:prstGeom>
          <a:noFill/>
          <a:ln w="9525">
            <a:solidFill>
              <a:srgbClr val="969696"/>
            </a:solidFill>
            <a:round/>
            <a:headEnd/>
            <a:tailEnd/>
          </a:ln>
        </p:spPr>
        <p:txBody>
          <a:bodyPr/>
          <a:lstStyle/>
          <a:p>
            <a:endParaRPr lang="de-DE"/>
          </a:p>
        </p:txBody>
      </p:sp>
      <p:sp>
        <p:nvSpPr>
          <p:cNvPr id="30756" name="Text Box 78"/>
          <p:cNvSpPr txBox="1">
            <a:spLocks noChangeArrowheads="1"/>
          </p:cNvSpPr>
          <p:nvPr/>
        </p:nvSpPr>
        <p:spPr bwMode="auto">
          <a:xfrm>
            <a:off x="1941513" y="4511675"/>
            <a:ext cx="3605212" cy="603250"/>
          </a:xfrm>
          <a:prstGeom prst="rect">
            <a:avLst/>
          </a:prstGeom>
          <a:noFill/>
          <a:ln w="9525">
            <a:noFill/>
            <a:miter lim="800000"/>
            <a:headEnd/>
            <a:tailEnd/>
          </a:ln>
        </p:spPr>
        <p:txBody>
          <a:bodyPr lIns="0" tIns="0" rIns="0" bIns="0">
            <a:spAutoFit/>
          </a:bodyPr>
          <a:lstStyle/>
          <a:p>
            <a:pPr algn="l">
              <a:lnSpc>
                <a:spcPct val="90000"/>
              </a:lnSpc>
            </a:pPr>
            <a:r>
              <a:rPr lang="de-DE" sz="2200">
                <a:latin typeface="BMWTypeRegular" pitchFamily="34" charset="0"/>
              </a:rPr>
              <a:t>+ 10 % versus normally aspirated torque</a:t>
            </a:r>
          </a:p>
        </p:txBody>
      </p:sp>
      <p:sp>
        <p:nvSpPr>
          <p:cNvPr id="30757" name="AutoShape 80"/>
          <p:cNvSpPr>
            <a:spLocks noChangeArrowheads="1"/>
          </p:cNvSpPr>
          <p:nvPr/>
        </p:nvSpPr>
        <p:spPr bwMode="auto">
          <a:xfrm>
            <a:off x="1982788" y="5294313"/>
            <a:ext cx="392112" cy="901700"/>
          </a:xfrm>
          <a:prstGeom prst="upArrow">
            <a:avLst>
              <a:gd name="adj1" fmla="val 44120"/>
              <a:gd name="adj2" fmla="val 73683"/>
            </a:avLst>
          </a:prstGeom>
          <a:solidFill>
            <a:srgbClr val="008000"/>
          </a:solidFill>
          <a:ln w="9525">
            <a:noFill/>
            <a:miter lim="800000"/>
            <a:headEnd/>
            <a:tailEnd/>
          </a:ln>
        </p:spPr>
        <p:txBody>
          <a:bodyPr wrap="none" lIns="91425" tIns="45712" rIns="91425" bIns="45712" anchor="ctr"/>
          <a:lstStyle/>
          <a:p>
            <a:pPr algn="l"/>
            <a:endParaRPr lang="de-DE"/>
          </a:p>
        </p:txBody>
      </p:sp>
      <p:sp>
        <p:nvSpPr>
          <p:cNvPr id="30758" name="Line 86"/>
          <p:cNvSpPr>
            <a:spLocks noChangeShapeType="1"/>
          </p:cNvSpPr>
          <p:nvPr/>
        </p:nvSpPr>
        <p:spPr bwMode="auto">
          <a:xfrm flipV="1">
            <a:off x="2620963" y="2562225"/>
            <a:ext cx="0" cy="1933575"/>
          </a:xfrm>
          <a:prstGeom prst="line">
            <a:avLst/>
          </a:prstGeom>
          <a:noFill/>
          <a:ln w="9525">
            <a:solidFill>
              <a:srgbClr val="969696"/>
            </a:solidFill>
            <a:round/>
            <a:headEnd/>
            <a:tailEnd/>
          </a:ln>
        </p:spPr>
        <p:txBody>
          <a:bodyPr/>
          <a:lstStyle/>
          <a:p>
            <a:endParaRPr lang="de-DE"/>
          </a:p>
        </p:txBody>
      </p:sp>
      <p:sp>
        <p:nvSpPr>
          <p:cNvPr id="30759" name="Line 88"/>
          <p:cNvSpPr>
            <a:spLocks noChangeShapeType="1"/>
          </p:cNvSpPr>
          <p:nvPr/>
        </p:nvSpPr>
        <p:spPr bwMode="auto">
          <a:xfrm flipV="1">
            <a:off x="3409950" y="2562225"/>
            <a:ext cx="0" cy="1933575"/>
          </a:xfrm>
          <a:prstGeom prst="line">
            <a:avLst/>
          </a:prstGeom>
          <a:noFill/>
          <a:ln w="9525">
            <a:solidFill>
              <a:srgbClr val="969696"/>
            </a:solidFill>
            <a:round/>
            <a:headEnd/>
            <a:tailEnd/>
          </a:ln>
        </p:spPr>
        <p:txBody>
          <a:bodyPr/>
          <a:lstStyle/>
          <a:p>
            <a:endParaRPr lang="de-DE"/>
          </a:p>
        </p:txBody>
      </p:sp>
      <p:sp>
        <p:nvSpPr>
          <p:cNvPr id="30836" name="Line 92"/>
          <p:cNvSpPr>
            <a:spLocks noChangeShapeType="1"/>
          </p:cNvSpPr>
          <p:nvPr/>
        </p:nvSpPr>
        <p:spPr bwMode="auto">
          <a:xfrm flipV="1">
            <a:off x="7351713" y="2562225"/>
            <a:ext cx="0" cy="438150"/>
          </a:xfrm>
          <a:prstGeom prst="line">
            <a:avLst/>
          </a:prstGeom>
          <a:noFill/>
          <a:ln w="9525">
            <a:solidFill>
              <a:srgbClr val="969696"/>
            </a:solidFill>
            <a:round/>
            <a:headEnd/>
            <a:tailEnd/>
          </a:ln>
        </p:spPr>
        <p:txBody>
          <a:bodyPr/>
          <a:lstStyle/>
          <a:p>
            <a:endParaRPr lang="de-DE"/>
          </a:p>
        </p:txBody>
      </p:sp>
      <p:sp>
        <p:nvSpPr>
          <p:cNvPr id="30837" name="Line 93"/>
          <p:cNvSpPr>
            <a:spLocks noChangeShapeType="1"/>
          </p:cNvSpPr>
          <p:nvPr/>
        </p:nvSpPr>
        <p:spPr bwMode="auto">
          <a:xfrm flipV="1">
            <a:off x="8139113" y="2562225"/>
            <a:ext cx="0" cy="438150"/>
          </a:xfrm>
          <a:prstGeom prst="line">
            <a:avLst/>
          </a:prstGeom>
          <a:noFill/>
          <a:ln w="9525">
            <a:solidFill>
              <a:srgbClr val="969696"/>
            </a:solidFill>
            <a:round/>
            <a:headEnd/>
            <a:tailEnd/>
          </a:ln>
        </p:spPr>
        <p:txBody>
          <a:bodyPr/>
          <a:lstStyle/>
          <a:p>
            <a:endParaRPr lang="de-DE"/>
          </a:p>
        </p:txBody>
      </p:sp>
      <p:sp>
        <p:nvSpPr>
          <p:cNvPr id="30761" name="Line 94"/>
          <p:cNvSpPr>
            <a:spLocks noChangeShapeType="1"/>
          </p:cNvSpPr>
          <p:nvPr/>
        </p:nvSpPr>
        <p:spPr bwMode="auto">
          <a:xfrm>
            <a:off x="1801813" y="3201988"/>
            <a:ext cx="4760912" cy="0"/>
          </a:xfrm>
          <a:prstGeom prst="line">
            <a:avLst/>
          </a:prstGeom>
          <a:noFill/>
          <a:ln w="9525">
            <a:solidFill>
              <a:srgbClr val="969696"/>
            </a:solidFill>
            <a:round/>
            <a:headEnd/>
            <a:tailEnd/>
          </a:ln>
        </p:spPr>
        <p:txBody>
          <a:bodyPr lIns="0" tIns="0" rIns="0" bIns="0">
            <a:spAutoFit/>
          </a:bodyPr>
          <a:lstStyle/>
          <a:p>
            <a:endParaRPr lang="de-DE"/>
          </a:p>
        </p:txBody>
      </p:sp>
      <p:sp>
        <p:nvSpPr>
          <p:cNvPr id="30763" name="Line 103"/>
          <p:cNvSpPr>
            <a:spLocks noChangeShapeType="1"/>
          </p:cNvSpPr>
          <p:nvPr/>
        </p:nvSpPr>
        <p:spPr bwMode="auto">
          <a:xfrm>
            <a:off x="1838325" y="3851275"/>
            <a:ext cx="10237788" cy="0"/>
          </a:xfrm>
          <a:prstGeom prst="line">
            <a:avLst/>
          </a:prstGeom>
          <a:noFill/>
          <a:ln w="9525">
            <a:solidFill>
              <a:srgbClr val="969696"/>
            </a:solidFill>
            <a:round/>
            <a:headEnd/>
            <a:tailEnd/>
          </a:ln>
        </p:spPr>
        <p:txBody>
          <a:bodyPr lIns="0" tIns="0" rIns="0" bIns="0">
            <a:spAutoFit/>
          </a:bodyPr>
          <a:lstStyle/>
          <a:p>
            <a:endParaRPr lang="de-DE"/>
          </a:p>
        </p:txBody>
      </p:sp>
      <p:sp>
        <p:nvSpPr>
          <p:cNvPr id="30765" name="Line 108"/>
          <p:cNvSpPr>
            <a:spLocks noChangeShapeType="1"/>
          </p:cNvSpPr>
          <p:nvPr/>
        </p:nvSpPr>
        <p:spPr bwMode="auto">
          <a:xfrm flipV="1">
            <a:off x="6564313" y="7073900"/>
            <a:ext cx="0" cy="1165225"/>
          </a:xfrm>
          <a:prstGeom prst="line">
            <a:avLst/>
          </a:prstGeom>
          <a:noFill/>
          <a:ln w="9525">
            <a:solidFill>
              <a:srgbClr val="969696"/>
            </a:solidFill>
            <a:round/>
            <a:headEnd/>
            <a:tailEnd/>
          </a:ln>
        </p:spPr>
        <p:txBody>
          <a:bodyPr/>
          <a:lstStyle/>
          <a:p>
            <a:endParaRPr lang="de-DE"/>
          </a:p>
        </p:txBody>
      </p:sp>
      <p:sp>
        <p:nvSpPr>
          <p:cNvPr id="30766" name="Line 109"/>
          <p:cNvSpPr>
            <a:spLocks noChangeShapeType="1"/>
          </p:cNvSpPr>
          <p:nvPr/>
        </p:nvSpPr>
        <p:spPr bwMode="auto">
          <a:xfrm flipV="1">
            <a:off x="5775325" y="2554288"/>
            <a:ext cx="0" cy="3875087"/>
          </a:xfrm>
          <a:prstGeom prst="line">
            <a:avLst/>
          </a:prstGeom>
          <a:noFill/>
          <a:ln w="9525">
            <a:solidFill>
              <a:srgbClr val="969696"/>
            </a:solidFill>
            <a:round/>
            <a:headEnd/>
            <a:tailEnd/>
          </a:ln>
        </p:spPr>
        <p:txBody>
          <a:bodyPr/>
          <a:lstStyle/>
          <a:p>
            <a:endParaRPr lang="de-DE"/>
          </a:p>
        </p:txBody>
      </p:sp>
      <p:sp>
        <p:nvSpPr>
          <p:cNvPr id="30767" name="Line 110"/>
          <p:cNvSpPr>
            <a:spLocks noChangeShapeType="1"/>
          </p:cNvSpPr>
          <p:nvPr/>
        </p:nvSpPr>
        <p:spPr bwMode="auto">
          <a:xfrm flipV="1">
            <a:off x="4987925" y="7078663"/>
            <a:ext cx="0" cy="1160462"/>
          </a:xfrm>
          <a:prstGeom prst="line">
            <a:avLst/>
          </a:prstGeom>
          <a:noFill/>
          <a:ln w="9525">
            <a:solidFill>
              <a:srgbClr val="969696"/>
            </a:solidFill>
            <a:round/>
            <a:headEnd/>
            <a:tailEnd/>
          </a:ln>
        </p:spPr>
        <p:txBody>
          <a:bodyPr/>
          <a:lstStyle/>
          <a:p>
            <a:endParaRPr lang="de-DE"/>
          </a:p>
        </p:txBody>
      </p:sp>
      <p:sp>
        <p:nvSpPr>
          <p:cNvPr id="30768" name="AutoShape 82"/>
          <p:cNvSpPr>
            <a:spLocks noChangeArrowheads="1"/>
          </p:cNvSpPr>
          <p:nvPr/>
        </p:nvSpPr>
        <p:spPr bwMode="auto">
          <a:xfrm rot="-5400000">
            <a:off x="10466388" y="3078162"/>
            <a:ext cx="395288" cy="1535113"/>
          </a:xfrm>
          <a:prstGeom prst="upArrow">
            <a:avLst>
              <a:gd name="adj1" fmla="val 41944"/>
              <a:gd name="adj2" fmla="val 74686"/>
            </a:avLst>
          </a:prstGeom>
          <a:solidFill>
            <a:srgbClr val="008000"/>
          </a:solidFill>
          <a:ln w="9525">
            <a:noFill/>
            <a:miter lim="800000"/>
            <a:headEnd/>
            <a:tailEnd/>
          </a:ln>
        </p:spPr>
        <p:txBody>
          <a:bodyPr vert="eaVert" wrap="none" lIns="91425" tIns="45712" rIns="91425" bIns="45712" anchor="ctr"/>
          <a:lstStyle/>
          <a:p>
            <a:pPr algn="l"/>
            <a:endParaRPr lang="de-DE"/>
          </a:p>
        </p:txBody>
      </p:sp>
      <p:sp>
        <p:nvSpPr>
          <p:cNvPr id="30769" name="Line 117"/>
          <p:cNvSpPr>
            <a:spLocks noChangeShapeType="1"/>
          </p:cNvSpPr>
          <p:nvPr/>
        </p:nvSpPr>
        <p:spPr bwMode="auto">
          <a:xfrm flipV="1">
            <a:off x="8139113" y="7083425"/>
            <a:ext cx="0" cy="1155700"/>
          </a:xfrm>
          <a:prstGeom prst="line">
            <a:avLst/>
          </a:prstGeom>
          <a:noFill/>
          <a:ln w="9525">
            <a:solidFill>
              <a:srgbClr val="969696"/>
            </a:solidFill>
            <a:round/>
            <a:headEnd/>
            <a:tailEnd/>
          </a:ln>
        </p:spPr>
        <p:txBody>
          <a:bodyPr/>
          <a:lstStyle/>
          <a:p>
            <a:endParaRPr lang="de-DE"/>
          </a:p>
        </p:txBody>
      </p:sp>
      <p:sp>
        <p:nvSpPr>
          <p:cNvPr id="30770" name="Line 118"/>
          <p:cNvSpPr>
            <a:spLocks noChangeShapeType="1"/>
          </p:cNvSpPr>
          <p:nvPr/>
        </p:nvSpPr>
        <p:spPr bwMode="auto">
          <a:xfrm flipV="1">
            <a:off x="8928100" y="7083425"/>
            <a:ext cx="0" cy="1155700"/>
          </a:xfrm>
          <a:prstGeom prst="line">
            <a:avLst/>
          </a:prstGeom>
          <a:noFill/>
          <a:ln w="9525">
            <a:solidFill>
              <a:srgbClr val="969696"/>
            </a:solidFill>
            <a:round/>
            <a:headEnd/>
            <a:tailEnd/>
          </a:ln>
        </p:spPr>
        <p:txBody>
          <a:bodyPr/>
          <a:lstStyle/>
          <a:p>
            <a:endParaRPr lang="de-DE"/>
          </a:p>
        </p:txBody>
      </p:sp>
      <p:sp>
        <p:nvSpPr>
          <p:cNvPr id="30771" name="Line 119"/>
          <p:cNvSpPr>
            <a:spLocks noChangeShapeType="1"/>
          </p:cNvSpPr>
          <p:nvPr/>
        </p:nvSpPr>
        <p:spPr bwMode="auto">
          <a:xfrm flipV="1">
            <a:off x="9715500" y="2562225"/>
            <a:ext cx="0" cy="3871913"/>
          </a:xfrm>
          <a:prstGeom prst="line">
            <a:avLst/>
          </a:prstGeom>
          <a:noFill/>
          <a:ln w="9525">
            <a:solidFill>
              <a:srgbClr val="969696"/>
            </a:solidFill>
            <a:round/>
            <a:headEnd/>
            <a:tailEnd/>
          </a:ln>
        </p:spPr>
        <p:txBody>
          <a:bodyPr/>
          <a:lstStyle/>
          <a:p>
            <a:endParaRPr lang="de-DE"/>
          </a:p>
        </p:txBody>
      </p:sp>
      <p:sp>
        <p:nvSpPr>
          <p:cNvPr id="30772" name="Freeform 72"/>
          <p:cNvSpPr>
            <a:spLocks/>
          </p:cNvSpPr>
          <p:nvPr/>
        </p:nvSpPr>
        <p:spPr bwMode="auto">
          <a:xfrm>
            <a:off x="2709863" y="3217863"/>
            <a:ext cx="8867775" cy="3916362"/>
          </a:xfrm>
          <a:custGeom>
            <a:avLst/>
            <a:gdLst>
              <a:gd name="T0" fmla="*/ 0 w 5586"/>
              <a:gd name="T1" fmla="*/ 2147483647 h 2467"/>
              <a:gd name="T2" fmla="*/ 2147483647 w 5586"/>
              <a:gd name="T3" fmla="*/ 2147483647 h 2467"/>
              <a:gd name="T4" fmla="*/ 2147483647 w 5586"/>
              <a:gd name="T5" fmla="*/ 2147483647 h 2467"/>
              <a:gd name="T6" fmla="*/ 2147483647 w 5586"/>
              <a:gd name="T7" fmla="*/ 2147483647 h 2467"/>
              <a:gd name="T8" fmla="*/ 2147483647 w 5586"/>
              <a:gd name="T9" fmla="*/ 2147483647 h 2467"/>
              <a:gd name="T10" fmla="*/ 2147483647 w 5586"/>
              <a:gd name="T11" fmla="*/ 2147483647 h 2467"/>
              <a:gd name="T12" fmla="*/ 2147483647 w 5586"/>
              <a:gd name="T13" fmla="*/ 2147483647 h 2467"/>
              <a:gd name="T14" fmla="*/ 2147483647 w 5586"/>
              <a:gd name="T15" fmla="*/ 2147483647 h 2467"/>
              <a:gd name="T16" fmla="*/ 2147483647 w 5586"/>
              <a:gd name="T17" fmla="*/ 2147483647 h 24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6"/>
              <a:gd name="T28" fmla="*/ 0 h 2467"/>
              <a:gd name="T29" fmla="*/ 5586 w 5586"/>
              <a:gd name="T30" fmla="*/ 2467 h 24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6" h="2467">
                <a:moveTo>
                  <a:pt x="0" y="2467"/>
                </a:moveTo>
                <a:cubicBezTo>
                  <a:pt x="8" y="2326"/>
                  <a:pt x="3" y="2122"/>
                  <a:pt x="29" y="1893"/>
                </a:cubicBezTo>
                <a:cubicBezTo>
                  <a:pt x="55" y="1664"/>
                  <a:pt x="88" y="1587"/>
                  <a:pt x="157" y="1549"/>
                </a:cubicBezTo>
                <a:cubicBezTo>
                  <a:pt x="245" y="1505"/>
                  <a:pt x="269" y="1779"/>
                  <a:pt x="833" y="1625"/>
                </a:cubicBezTo>
                <a:cubicBezTo>
                  <a:pt x="1257" y="1513"/>
                  <a:pt x="1489" y="1513"/>
                  <a:pt x="2681" y="1005"/>
                </a:cubicBezTo>
                <a:cubicBezTo>
                  <a:pt x="3253" y="759"/>
                  <a:pt x="3645" y="599"/>
                  <a:pt x="3965" y="465"/>
                </a:cubicBezTo>
                <a:cubicBezTo>
                  <a:pt x="4285" y="331"/>
                  <a:pt x="4457" y="253"/>
                  <a:pt x="4677" y="173"/>
                </a:cubicBezTo>
                <a:cubicBezTo>
                  <a:pt x="4798" y="126"/>
                  <a:pt x="5163" y="1"/>
                  <a:pt x="5331" y="4"/>
                </a:cubicBezTo>
                <a:cubicBezTo>
                  <a:pt x="5499" y="7"/>
                  <a:pt x="5556" y="0"/>
                  <a:pt x="5586" y="1"/>
                </a:cubicBezTo>
              </a:path>
            </a:pathLst>
          </a:custGeom>
          <a:noFill/>
          <a:ln w="38100">
            <a:solidFill>
              <a:srgbClr val="333333"/>
            </a:solidFill>
            <a:round/>
            <a:headEnd/>
            <a:tailEnd/>
          </a:ln>
        </p:spPr>
        <p:txBody>
          <a:bodyPr lIns="91425" tIns="45712" rIns="91425" bIns="45712"/>
          <a:lstStyle/>
          <a:p>
            <a:pPr algn="l"/>
            <a:endParaRPr lang="de-DE"/>
          </a:p>
        </p:txBody>
      </p:sp>
      <p:sp>
        <p:nvSpPr>
          <p:cNvPr id="30773" name="Freeform 73"/>
          <p:cNvSpPr>
            <a:spLocks/>
          </p:cNvSpPr>
          <p:nvPr/>
        </p:nvSpPr>
        <p:spPr bwMode="auto">
          <a:xfrm>
            <a:off x="1639888" y="3190875"/>
            <a:ext cx="10944225" cy="4938713"/>
          </a:xfrm>
          <a:custGeom>
            <a:avLst/>
            <a:gdLst>
              <a:gd name="T0" fmla="*/ 0 w 6894"/>
              <a:gd name="T1" fmla="*/ 2147483647 h 3112"/>
              <a:gd name="T2" fmla="*/ 2147483647 w 6894"/>
              <a:gd name="T3" fmla="*/ 2147483647 h 3112"/>
              <a:gd name="T4" fmla="*/ 2147483647 w 6894"/>
              <a:gd name="T5" fmla="*/ 2147483647 h 3112"/>
              <a:gd name="T6" fmla="*/ 2147483647 w 6894"/>
              <a:gd name="T7" fmla="*/ 2147483647 h 3112"/>
              <a:gd name="T8" fmla="*/ 2147483647 w 6894"/>
              <a:gd name="T9" fmla="*/ 2147483647 h 3112"/>
              <a:gd name="T10" fmla="*/ 2147483647 w 6894"/>
              <a:gd name="T11" fmla="*/ 2147483647 h 3112"/>
              <a:gd name="T12" fmla="*/ 2147483647 w 6894"/>
              <a:gd name="T13" fmla="*/ 2147483647 h 3112"/>
              <a:gd name="T14" fmla="*/ 2147483647 w 6894"/>
              <a:gd name="T15" fmla="*/ 2147483647 h 3112"/>
              <a:gd name="T16" fmla="*/ 2147483647 w 6894"/>
              <a:gd name="T17" fmla="*/ 2147483647 h 3112"/>
              <a:gd name="T18" fmla="*/ 2147483647 w 6894"/>
              <a:gd name="T19" fmla="*/ 2147483647 h 3112"/>
              <a:gd name="T20" fmla="*/ 2147483647 w 6894"/>
              <a:gd name="T21" fmla="*/ 2147483647 h 3112"/>
              <a:gd name="T22" fmla="*/ 2147483647 w 6894"/>
              <a:gd name="T23" fmla="*/ 2147483647 h 3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94"/>
              <a:gd name="T37" fmla="*/ 0 h 3112"/>
              <a:gd name="T38" fmla="*/ 6894 w 6894"/>
              <a:gd name="T39" fmla="*/ 3112 h 3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94" h="3112">
                <a:moveTo>
                  <a:pt x="0" y="2860"/>
                </a:moveTo>
                <a:lnTo>
                  <a:pt x="439" y="2860"/>
                </a:lnTo>
                <a:cubicBezTo>
                  <a:pt x="548" y="2843"/>
                  <a:pt x="607" y="3112"/>
                  <a:pt x="655" y="2760"/>
                </a:cubicBezTo>
                <a:cubicBezTo>
                  <a:pt x="686" y="2534"/>
                  <a:pt x="677" y="1965"/>
                  <a:pt x="703" y="1736"/>
                </a:cubicBezTo>
                <a:cubicBezTo>
                  <a:pt x="729" y="1507"/>
                  <a:pt x="738" y="1446"/>
                  <a:pt x="807" y="1408"/>
                </a:cubicBezTo>
                <a:cubicBezTo>
                  <a:pt x="895" y="1364"/>
                  <a:pt x="880" y="1629"/>
                  <a:pt x="1435" y="1444"/>
                </a:cubicBezTo>
                <a:cubicBezTo>
                  <a:pt x="1843" y="1304"/>
                  <a:pt x="2684" y="1029"/>
                  <a:pt x="3264" y="803"/>
                </a:cubicBezTo>
                <a:cubicBezTo>
                  <a:pt x="3844" y="577"/>
                  <a:pt x="4235" y="362"/>
                  <a:pt x="4555" y="228"/>
                </a:cubicBezTo>
                <a:cubicBezTo>
                  <a:pt x="4875" y="94"/>
                  <a:pt x="5053" y="18"/>
                  <a:pt x="5183" y="9"/>
                </a:cubicBezTo>
                <a:cubicBezTo>
                  <a:pt x="5313" y="0"/>
                  <a:pt x="5492" y="23"/>
                  <a:pt x="5660" y="26"/>
                </a:cubicBezTo>
                <a:cubicBezTo>
                  <a:pt x="5828" y="29"/>
                  <a:pt x="5984" y="18"/>
                  <a:pt x="6190" y="17"/>
                </a:cubicBezTo>
                <a:cubicBezTo>
                  <a:pt x="6396" y="16"/>
                  <a:pt x="6747" y="17"/>
                  <a:pt x="6894" y="17"/>
                </a:cubicBezTo>
              </a:path>
            </a:pathLst>
          </a:custGeom>
          <a:noFill/>
          <a:ln w="38100">
            <a:solidFill>
              <a:srgbClr val="003399"/>
            </a:solidFill>
            <a:round/>
            <a:headEnd/>
            <a:tailEnd/>
          </a:ln>
        </p:spPr>
        <p:txBody>
          <a:bodyPr lIns="91425" tIns="45712" rIns="91425" bIns="45712"/>
          <a:lstStyle/>
          <a:p>
            <a:pPr algn="l"/>
            <a:endParaRPr lang="de-DE"/>
          </a:p>
        </p:txBody>
      </p:sp>
      <p:sp>
        <p:nvSpPr>
          <p:cNvPr id="30774" name="Rectangle 75"/>
          <p:cNvSpPr>
            <a:spLocks noChangeArrowheads="1"/>
          </p:cNvSpPr>
          <p:nvPr/>
        </p:nvSpPr>
        <p:spPr bwMode="auto">
          <a:xfrm>
            <a:off x="912813" y="7651750"/>
            <a:ext cx="927100" cy="166688"/>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30776" name="Rectangle 74"/>
          <p:cNvSpPr>
            <a:spLocks noChangeArrowheads="1"/>
          </p:cNvSpPr>
          <p:nvPr/>
        </p:nvSpPr>
        <p:spPr bwMode="auto">
          <a:xfrm>
            <a:off x="12076113" y="2616200"/>
            <a:ext cx="928687" cy="1447800"/>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30777" name="Oval 79"/>
          <p:cNvSpPr>
            <a:spLocks noChangeArrowheads="1"/>
          </p:cNvSpPr>
          <p:nvPr/>
        </p:nvSpPr>
        <p:spPr bwMode="auto">
          <a:xfrm>
            <a:off x="2525713" y="5283200"/>
            <a:ext cx="890587" cy="889000"/>
          </a:xfrm>
          <a:prstGeom prst="ellipse">
            <a:avLst/>
          </a:prstGeom>
          <a:noFill/>
          <a:ln w="28575">
            <a:solidFill>
              <a:srgbClr val="008000"/>
            </a:solidFill>
            <a:round/>
            <a:headEnd/>
            <a:tailEnd/>
          </a:ln>
        </p:spPr>
        <p:txBody>
          <a:bodyPr wrap="none" lIns="91425" tIns="45712" rIns="91425" bIns="45712" anchor="ctr"/>
          <a:lstStyle/>
          <a:p>
            <a:pPr algn="l"/>
            <a:endParaRPr lang="de-DE"/>
          </a:p>
        </p:txBody>
      </p:sp>
      <p:grpSp>
        <p:nvGrpSpPr>
          <p:cNvPr id="30778" name="Group 83"/>
          <p:cNvGrpSpPr>
            <a:grpSpLocks/>
          </p:cNvGrpSpPr>
          <p:nvPr/>
        </p:nvGrpSpPr>
        <p:grpSpPr bwMode="auto">
          <a:xfrm>
            <a:off x="9869488" y="2555875"/>
            <a:ext cx="1562100" cy="1435100"/>
            <a:chOff x="6216" y="1856"/>
            <a:chExt cx="984" cy="504"/>
          </a:xfrm>
        </p:grpSpPr>
        <p:sp>
          <p:nvSpPr>
            <p:cNvPr id="30834" name="Line 84"/>
            <p:cNvSpPr>
              <a:spLocks noChangeShapeType="1"/>
            </p:cNvSpPr>
            <p:nvPr/>
          </p:nvSpPr>
          <p:spPr bwMode="auto">
            <a:xfrm>
              <a:off x="6216" y="1856"/>
              <a:ext cx="0" cy="504"/>
            </a:xfrm>
            <a:prstGeom prst="line">
              <a:avLst/>
            </a:prstGeom>
            <a:noFill/>
            <a:ln w="9525">
              <a:solidFill>
                <a:schemeClr val="tx1"/>
              </a:solidFill>
              <a:round/>
              <a:headEnd/>
              <a:tailEnd/>
            </a:ln>
          </p:spPr>
          <p:txBody>
            <a:bodyPr/>
            <a:lstStyle/>
            <a:p>
              <a:endParaRPr lang="de-DE"/>
            </a:p>
          </p:txBody>
        </p:sp>
        <p:sp>
          <p:nvSpPr>
            <p:cNvPr id="30835" name="Line 85"/>
            <p:cNvSpPr>
              <a:spLocks noChangeShapeType="1"/>
            </p:cNvSpPr>
            <p:nvPr/>
          </p:nvSpPr>
          <p:spPr bwMode="auto">
            <a:xfrm>
              <a:off x="7200" y="1856"/>
              <a:ext cx="0" cy="504"/>
            </a:xfrm>
            <a:prstGeom prst="line">
              <a:avLst/>
            </a:prstGeom>
            <a:noFill/>
            <a:ln w="9525">
              <a:solidFill>
                <a:schemeClr val="tx1"/>
              </a:solidFill>
              <a:round/>
              <a:headEnd/>
              <a:tailEnd/>
            </a:ln>
          </p:spPr>
          <p:txBody>
            <a:bodyPr/>
            <a:lstStyle/>
            <a:p>
              <a:endParaRPr lang="de-DE"/>
            </a:p>
          </p:txBody>
        </p:sp>
      </p:grpSp>
      <p:sp>
        <p:nvSpPr>
          <p:cNvPr id="30785" name="Line 37"/>
          <p:cNvSpPr>
            <a:spLocks noChangeShapeType="1"/>
          </p:cNvSpPr>
          <p:nvPr/>
        </p:nvSpPr>
        <p:spPr bwMode="auto">
          <a:xfrm flipV="1">
            <a:off x="10507663" y="7085013"/>
            <a:ext cx="0" cy="1187450"/>
          </a:xfrm>
          <a:prstGeom prst="line">
            <a:avLst/>
          </a:prstGeom>
          <a:noFill/>
          <a:ln w="9525">
            <a:solidFill>
              <a:srgbClr val="969696"/>
            </a:solidFill>
            <a:round/>
            <a:headEnd/>
            <a:tailEnd/>
          </a:ln>
        </p:spPr>
        <p:txBody>
          <a:bodyPr/>
          <a:lstStyle/>
          <a:p>
            <a:endParaRPr lang="de-DE"/>
          </a:p>
        </p:txBody>
      </p:sp>
      <p:sp>
        <p:nvSpPr>
          <p:cNvPr id="30786" name="Line 40"/>
          <p:cNvSpPr>
            <a:spLocks noChangeShapeType="1"/>
          </p:cNvSpPr>
          <p:nvPr/>
        </p:nvSpPr>
        <p:spPr bwMode="auto">
          <a:xfrm flipV="1">
            <a:off x="2620963" y="8231188"/>
            <a:ext cx="0" cy="287337"/>
          </a:xfrm>
          <a:prstGeom prst="line">
            <a:avLst/>
          </a:prstGeom>
          <a:noFill/>
          <a:ln w="9525">
            <a:solidFill>
              <a:schemeClr val="tx1"/>
            </a:solidFill>
            <a:round/>
            <a:headEnd/>
            <a:tailEnd/>
          </a:ln>
        </p:spPr>
        <p:txBody>
          <a:bodyPr/>
          <a:lstStyle/>
          <a:p>
            <a:endParaRPr lang="de-DE"/>
          </a:p>
        </p:txBody>
      </p:sp>
      <p:sp>
        <p:nvSpPr>
          <p:cNvPr id="30787" name="Line 41"/>
          <p:cNvSpPr>
            <a:spLocks noChangeShapeType="1"/>
          </p:cNvSpPr>
          <p:nvPr/>
        </p:nvSpPr>
        <p:spPr bwMode="auto">
          <a:xfrm flipV="1">
            <a:off x="3409950" y="8231188"/>
            <a:ext cx="0" cy="287337"/>
          </a:xfrm>
          <a:prstGeom prst="line">
            <a:avLst/>
          </a:prstGeom>
          <a:noFill/>
          <a:ln w="9525">
            <a:solidFill>
              <a:schemeClr val="tx1"/>
            </a:solidFill>
            <a:round/>
            <a:headEnd/>
            <a:tailEnd/>
          </a:ln>
        </p:spPr>
        <p:txBody>
          <a:bodyPr/>
          <a:lstStyle/>
          <a:p>
            <a:endParaRPr lang="de-DE"/>
          </a:p>
        </p:txBody>
      </p:sp>
      <p:sp>
        <p:nvSpPr>
          <p:cNvPr id="30788" name="Line 42"/>
          <p:cNvSpPr>
            <a:spLocks noChangeShapeType="1"/>
          </p:cNvSpPr>
          <p:nvPr/>
        </p:nvSpPr>
        <p:spPr bwMode="auto">
          <a:xfrm flipV="1">
            <a:off x="4198938" y="8231188"/>
            <a:ext cx="0" cy="287337"/>
          </a:xfrm>
          <a:prstGeom prst="line">
            <a:avLst/>
          </a:prstGeom>
          <a:noFill/>
          <a:ln w="9525">
            <a:solidFill>
              <a:schemeClr val="tx1"/>
            </a:solidFill>
            <a:round/>
            <a:headEnd/>
            <a:tailEnd/>
          </a:ln>
        </p:spPr>
        <p:txBody>
          <a:bodyPr/>
          <a:lstStyle/>
          <a:p>
            <a:endParaRPr lang="de-DE"/>
          </a:p>
        </p:txBody>
      </p:sp>
      <p:sp>
        <p:nvSpPr>
          <p:cNvPr id="30789" name="Line 43"/>
          <p:cNvSpPr>
            <a:spLocks noChangeShapeType="1"/>
          </p:cNvSpPr>
          <p:nvPr/>
        </p:nvSpPr>
        <p:spPr bwMode="auto">
          <a:xfrm flipV="1">
            <a:off x="4987925" y="8231188"/>
            <a:ext cx="0" cy="287337"/>
          </a:xfrm>
          <a:prstGeom prst="line">
            <a:avLst/>
          </a:prstGeom>
          <a:noFill/>
          <a:ln w="9525">
            <a:solidFill>
              <a:schemeClr val="tx1"/>
            </a:solidFill>
            <a:round/>
            <a:headEnd/>
            <a:tailEnd/>
          </a:ln>
        </p:spPr>
        <p:txBody>
          <a:bodyPr/>
          <a:lstStyle/>
          <a:p>
            <a:endParaRPr lang="de-DE"/>
          </a:p>
        </p:txBody>
      </p:sp>
      <p:sp>
        <p:nvSpPr>
          <p:cNvPr id="30790" name="Line 44"/>
          <p:cNvSpPr>
            <a:spLocks noChangeShapeType="1"/>
          </p:cNvSpPr>
          <p:nvPr/>
        </p:nvSpPr>
        <p:spPr bwMode="auto">
          <a:xfrm flipV="1">
            <a:off x="5775325" y="8231188"/>
            <a:ext cx="0" cy="287337"/>
          </a:xfrm>
          <a:prstGeom prst="line">
            <a:avLst/>
          </a:prstGeom>
          <a:noFill/>
          <a:ln w="9525">
            <a:solidFill>
              <a:schemeClr val="tx1"/>
            </a:solidFill>
            <a:round/>
            <a:headEnd/>
            <a:tailEnd/>
          </a:ln>
        </p:spPr>
        <p:txBody>
          <a:bodyPr/>
          <a:lstStyle/>
          <a:p>
            <a:endParaRPr lang="de-DE"/>
          </a:p>
        </p:txBody>
      </p:sp>
      <p:sp>
        <p:nvSpPr>
          <p:cNvPr id="30791" name="Line 45"/>
          <p:cNvSpPr>
            <a:spLocks noChangeShapeType="1"/>
          </p:cNvSpPr>
          <p:nvPr/>
        </p:nvSpPr>
        <p:spPr bwMode="auto">
          <a:xfrm flipV="1">
            <a:off x="6564313" y="8231188"/>
            <a:ext cx="0" cy="287337"/>
          </a:xfrm>
          <a:prstGeom prst="line">
            <a:avLst/>
          </a:prstGeom>
          <a:noFill/>
          <a:ln w="9525">
            <a:solidFill>
              <a:schemeClr val="tx1"/>
            </a:solidFill>
            <a:round/>
            <a:headEnd/>
            <a:tailEnd/>
          </a:ln>
        </p:spPr>
        <p:txBody>
          <a:bodyPr/>
          <a:lstStyle/>
          <a:p>
            <a:endParaRPr lang="de-DE"/>
          </a:p>
        </p:txBody>
      </p:sp>
      <p:sp>
        <p:nvSpPr>
          <p:cNvPr id="30792" name="Line 46"/>
          <p:cNvSpPr>
            <a:spLocks noChangeShapeType="1"/>
          </p:cNvSpPr>
          <p:nvPr/>
        </p:nvSpPr>
        <p:spPr bwMode="auto">
          <a:xfrm flipV="1">
            <a:off x="7351713" y="8231188"/>
            <a:ext cx="0" cy="287337"/>
          </a:xfrm>
          <a:prstGeom prst="line">
            <a:avLst/>
          </a:prstGeom>
          <a:noFill/>
          <a:ln w="9525">
            <a:solidFill>
              <a:schemeClr val="tx1"/>
            </a:solidFill>
            <a:round/>
            <a:headEnd/>
            <a:tailEnd/>
          </a:ln>
        </p:spPr>
        <p:txBody>
          <a:bodyPr/>
          <a:lstStyle/>
          <a:p>
            <a:endParaRPr lang="de-DE"/>
          </a:p>
        </p:txBody>
      </p:sp>
      <p:sp>
        <p:nvSpPr>
          <p:cNvPr id="30793" name="Line 47"/>
          <p:cNvSpPr>
            <a:spLocks noChangeShapeType="1"/>
          </p:cNvSpPr>
          <p:nvPr/>
        </p:nvSpPr>
        <p:spPr bwMode="auto">
          <a:xfrm flipV="1">
            <a:off x="8139113" y="8231188"/>
            <a:ext cx="0" cy="287337"/>
          </a:xfrm>
          <a:prstGeom prst="line">
            <a:avLst/>
          </a:prstGeom>
          <a:noFill/>
          <a:ln w="9525">
            <a:solidFill>
              <a:schemeClr val="tx1"/>
            </a:solidFill>
            <a:round/>
            <a:headEnd/>
            <a:tailEnd/>
          </a:ln>
        </p:spPr>
        <p:txBody>
          <a:bodyPr/>
          <a:lstStyle/>
          <a:p>
            <a:endParaRPr lang="de-DE"/>
          </a:p>
        </p:txBody>
      </p:sp>
      <p:sp>
        <p:nvSpPr>
          <p:cNvPr id="30794" name="Line 48"/>
          <p:cNvSpPr>
            <a:spLocks noChangeShapeType="1"/>
          </p:cNvSpPr>
          <p:nvPr/>
        </p:nvSpPr>
        <p:spPr bwMode="auto">
          <a:xfrm flipV="1">
            <a:off x="8928100" y="8231188"/>
            <a:ext cx="0" cy="287337"/>
          </a:xfrm>
          <a:prstGeom prst="line">
            <a:avLst/>
          </a:prstGeom>
          <a:noFill/>
          <a:ln w="9525">
            <a:solidFill>
              <a:schemeClr val="tx1"/>
            </a:solidFill>
            <a:round/>
            <a:headEnd/>
            <a:tailEnd/>
          </a:ln>
        </p:spPr>
        <p:txBody>
          <a:bodyPr/>
          <a:lstStyle/>
          <a:p>
            <a:endParaRPr lang="de-DE"/>
          </a:p>
        </p:txBody>
      </p:sp>
      <p:sp>
        <p:nvSpPr>
          <p:cNvPr id="30795" name="Line 49"/>
          <p:cNvSpPr>
            <a:spLocks noChangeShapeType="1"/>
          </p:cNvSpPr>
          <p:nvPr/>
        </p:nvSpPr>
        <p:spPr bwMode="auto">
          <a:xfrm flipV="1">
            <a:off x="9715500" y="8231188"/>
            <a:ext cx="0" cy="287337"/>
          </a:xfrm>
          <a:prstGeom prst="line">
            <a:avLst/>
          </a:prstGeom>
          <a:noFill/>
          <a:ln w="9525">
            <a:solidFill>
              <a:schemeClr val="tx1"/>
            </a:solidFill>
            <a:round/>
            <a:headEnd/>
            <a:tailEnd/>
          </a:ln>
        </p:spPr>
        <p:txBody>
          <a:bodyPr/>
          <a:lstStyle/>
          <a:p>
            <a:endParaRPr lang="de-DE"/>
          </a:p>
        </p:txBody>
      </p:sp>
      <p:sp>
        <p:nvSpPr>
          <p:cNvPr id="30796" name="Line 50"/>
          <p:cNvSpPr>
            <a:spLocks noChangeShapeType="1"/>
          </p:cNvSpPr>
          <p:nvPr/>
        </p:nvSpPr>
        <p:spPr bwMode="auto">
          <a:xfrm flipV="1">
            <a:off x="10507663" y="8231188"/>
            <a:ext cx="0" cy="287337"/>
          </a:xfrm>
          <a:prstGeom prst="line">
            <a:avLst/>
          </a:prstGeom>
          <a:noFill/>
          <a:ln w="9525">
            <a:solidFill>
              <a:schemeClr val="tx1"/>
            </a:solidFill>
            <a:round/>
            <a:headEnd/>
            <a:tailEnd/>
          </a:ln>
        </p:spPr>
        <p:txBody>
          <a:bodyPr/>
          <a:lstStyle/>
          <a:p>
            <a:endParaRPr lang="de-DE"/>
          </a:p>
        </p:txBody>
      </p:sp>
      <p:sp>
        <p:nvSpPr>
          <p:cNvPr id="30797" name="Line 51"/>
          <p:cNvSpPr>
            <a:spLocks noChangeShapeType="1"/>
          </p:cNvSpPr>
          <p:nvPr/>
        </p:nvSpPr>
        <p:spPr bwMode="auto">
          <a:xfrm flipV="1">
            <a:off x="11295063" y="8231188"/>
            <a:ext cx="0" cy="287337"/>
          </a:xfrm>
          <a:prstGeom prst="line">
            <a:avLst/>
          </a:prstGeom>
          <a:noFill/>
          <a:ln w="9525">
            <a:solidFill>
              <a:schemeClr val="tx1"/>
            </a:solidFill>
            <a:round/>
            <a:headEnd/>
            <a:tailEnd/>
          </a:ln>
        </p:spPr>
        <p:txBody>
          <a:bodyPr/>
          <a:lstStyle/>
          <a:p>
            <a:endParaRPr lang="de-DE"/>
          </a:p>
        </p:txBody>
      </p:sp>
      <p:pic>
        <p:nvPicPr>
          <p:cNvPr id="30798" name="Picture 124" descr="Turbo_2006 Kopie"/>
          <p:cNvPicPr>
            <a:picLocks noChangeAspect="1" noChangeArrowheads="1"/>
          </p:cNvPicPr>
          <p:nvPr/>
        </p:nvPicPr>
        <p:blipFill>
          <a:blip r:embed="rId3"/>
          <a:srcRect l="25385" t="45999" r="32329" b="22279"/>
          <a:stretch>
            <a:fillRect/>
          </a:stretch>
        </p:blipFill>
        <p:spPr bwMode="auto">
          <a:xfrm>
            <a:off x="4267200" y="7148513"/>
            <a:ext cx="2463800" cy="1123950"/>
          </a:xfrm>
          <a:prstGeom prst="rect">
            <a:avLst/>
          </a:prstGeom>
          <a:noFill/>
          <a:ln w="9525">
            <a:noFill/>
            <a:miter lim="800000"/>
            <a:headEnd/>
            <a:tailEnd/>
          </a:ln>
        </p:spPr>
      </p:pic>
      <p:sp>
        <p:nvSpPr>
          <p:cNvPr id="30801" name="Line 29"/>
          <p:cNvSpPr>
            <a:spLocks noChangeShapeType="1"/>
          </p:cNvSpPr>
          <p:nvPr/>
        </p:nvSpPr>
        <p:spPr bwMode="auto">
          <a:xfrm flipV="1">
            <a:off x="4198938" y="2562225"/>
            <a:ext cx="0" cy="1931988"/>
          </a:xfrm>
          <a:prstGeom prst="line">
            <a:avLst/>
          </a:prstGeom>
          <a:noFill/>
          <a:ln w="9525">
            <a:solidFill>
              <a:srgbClr val="969696"/>
            </a:solidFill>
            <a:round/>
            <a:headEnd/>
            <a:tailEnd/>
          </a:ln>
        </p:spPr>
        <p:txBody>
          <a:bodyPr/>
          <a:lstStyle/>
          <a:p>
            <a:endParaRPr lang="de-DE"/>
          </a:p>
        </p:txBody>
      </p:sp>
      <p:sp>
        <p:nvSpPr>
          <p:cNvPr id="30803" name="Text Box 20"/>
          <p:cNvSpPr txBox="1">
            <a:spLocks noChangeArrowheads="1"/>
          </p:cNvSpPr>
          <p:nvPr/>
        </p:nvSpPr>
        <p:spPr bwMode="auto">
          <a:xfrm>
            <a:off x="2108200"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0.00</a:t>
            </a:r>
          </a:p>
        </p:txBody>
      </p:sp>
      <p:sp>
        <p:nvSpPr>
          <p:cNvPr id="30805" name="Text Box 53"/>
          <p:cNvSpPr txBox="1">
            <a:spLocks noChangeArrowheads="1"/>
          </p:cNvSpPr>
          <p:nvPr/>
        </p:nvSpPr>
        <p:spPr bwMode="auto">
          <a:xfrm>
            <a:off x="1156652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3.00</a:t>
            </a:r>
          </a:p>
        </p:txBody>
      </p:sp>
      <p:sp>
        <p:nvSpPr>
          <p:cNvPr id="30806" name="Text Box 54"/>
          <p:cNvSpPr txBox="1">
            <a:spLocks noChangeArrowheads="1"/>
          </p:cNvSpPr>
          <p:nvPr/>
        </p:nvSpPr>
        <p:spPr bwMode="auto">
          <a:xfrm>
            <a:off x="131762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- 0.25</a:t>
            </a:r>
          </a:p>
        </p:txBody>
      </p:sp>
      <p:sp>
        <p:nvSpPr>
          <p:cNvPr id="30807" name="Text Box 55"/>
          <p:cNvSpPr txBox="1">
            <a:spLocks noChangeArrowheads="1"/>
          </p:cNvSpPr>
          <p:nvPr/>
        </p:nvSpPr>
        <p:spPr bwMode="auto">
          <a:xfrm>
            <a:off x="289877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0.25</a:t>
            </a:r>
          </a:p>
        </p:txBody>
      </p:sp>
      <p:sp>
        <p:nvSpPr>
          <p:cNvPr id="30808" name="Text Box 56"/>
          <p:cNvSpPr txBox="1">
            <a:spLocks noChangeArrowheads="1"/>
          </p:cNvSpPr>
          <p:nvPr/>
        </p:nvSpPr>
        <p:spPr bwMode="auto">
          <a:xfrm>
            <a:off x="367982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0.50</a:t>
            </a:r>
          </a:p>
        </p:txBody>
      </p:sp>
      <p:sp>
        <p:nvSpPr>
          <p:cNvPr id="30809" name="Text Box 57"/>
          <p:cNvSpPr txBox="1">
            <a:spLocks noChangeArrowheads="1"/>
          </p:cNvSpPr>
          <p:nvPr/>
        </p:nvSpPr>
        <p:spPr bwMode="auto">
          <a:xfrm>
            <a:off x="4470400"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0.75</a:t>
            </a:r>
          </a:p>
        </p:txBody>
      </p:sp>
      <p:sp>
        <p:nvSpPr>
          <p:cNvPr id="30810" name="Text Box 58"/>
          <p:cNvSpPr txBox="1">
            <a:spLocks noChangeArrowheads="1"/>
          </p:cNvSpPr>
          <p:nvPr/>
        </p:nvSpPr>
        <p:spPr bwMode="auto">
          <a:xfrm>
            <a:off x="526097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1.00</a:t>
            </a:r>
          </a:p>
        </p:txBody>
      </p:sp>
      <p:sp>
        <p:nvSpPr>
          <p:cNvPr id="30811" name="Text Box 59"/>
          <p:cNvSpPr txBox="1">
            <a:spLocks noChangeArrowheads="1"/>
          </p:cNvSpPr>
          <p:nvPr/>
        </p:nvSpPr>
        <p:spPr bwMode="auto">
          <a:xfrm>
            <a:off x="6051550"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1.25</a:t>
            </a:r>
          </a:p>
        </p:txBody>
      </p:sp>
      <p:sp>
        <p:nvSpPr>
          <p:cNvPr id="30812" name="Text Box 60"/>
          <p:cNvSpPr txBox="1">
            <a:spLocks noChangeArrowheads="1"/>
          </p:cNvSpPr>
          <p:nvPr/>
        </p:nvSpPr>
        <p:spPr bwMode="auto">
          <a:xfrm>
            <a:off x="684212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1.50</a:t>
            </a:r>
          </a:p>
        </p:txBody>
      </p:sp>
      <p:sp>
        <p:nvSpPr>
          <p:cNvPr id="30813" name="Text Box 61"/>
          <p:cNvSpPr txBox="1">
            <a:spLocks noChangeArrowheads="1"/>
          </p:cNvSpPr>
          <p:nvPr/>
        </p:nvSpPr>
        <p:spPr bwMode="auto">
          <a:xfrm>
            <a:off x="762317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1.75</a:t>
            </a:r>
          </a:p>
        </p:txBody>
      </p:sp>
      <p:sp>
        <p:nvSpPr>
          <p:cNvPr id="30814" name="Text Box 62"/>
          <p:cNvSpPr txBox="1">
            <a:spLocks noChangeArrowheads="1"/>
          </p:cNvSpPr>
          <p:nvPr/>
        </p:nvSpPr>
        <p:spPr bwMode="auto">
          <a:xfrm>
            <a:off x="8413750"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2.00</a:t>
            </a:r>
          </a:p>
        </p:txBody>
      </p:sp>
      <p:sp>
        <p:nvSpPr>
          <p:cNvPr id="30815" name="Text Box 63"/>
          <p:cNvSpPr txBox="1">
            <a:spLocks noChangeArrowheads="1"/>
          </p:cNvSpPr>
          <p:nvPr/>
        </p:nvSpPr>
        <p:spPr bwMode="auto">
          <a:xfrm>
            <a:off x="920432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2.25</a:t>
            </a:r>
          </a:p>
        </p:txBody>
      </p:sp>
      <p:sp>
        <p:nvSpPr>
          <p:cNvPr id="30816" name="Text Box 64"/>
          <p:cNvSpPr txBox="1">
            <a:spLocks noChangeArrowheads="1"/>
          </p:cNvSpPr>
          <p:nvPr/>
        </p:nvSpPr>
        <p:spPr bwMode="auto">
          <a:xfrm>
            <a:off x="9994900"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2.50</a:t>
            </a:r>
          </a:p>
        </p:txBody>
      </p:sp>
      <p:sp>
        <p:nvSpPr>
          <p:cNvPr id="30817" name="Text Box 65"/>
          <p:cNvSpPr txBox="1">
            <a:spLocks noChangeArrowheads="1"/>
          </p:cNvSpPr>
          <p:nvPr/>
        </p:nvSpPr>
        <p:spPr bwMode="auto">
          <a:xfrm>
            <a:off x="10785475" y="8682038"/>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2.75</a:t>
            </a:r>
          </a:p>
        </p:txBody>
      </p:sp>
      <p:sp>
        <p:nvSpPr>
          <p:cNvPr id="30820" name="Text Box 68"/>
          <p:cNvSpPr txBox="1">
            <a:spLocks noChangeArrowheads="1"/>
          </p:cNvSpPr>
          <p:nvPr/>
        </p:nvSpPr>
        <p:spPr bwMode="auto">
          <a:xfrm>
            <a:off x="890588" y="49752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250</a:t>
            </a:r>
          </a:p>
        </p:txBody>
      </p:sp>
      <p:sp>
        <p:nvSpPr>
          <p:cNvPr id="30821" name="Text Box 69"/>
          <p:cNvSpPr txBox="1">
            <a:spLocks noChangeArrowheads="1"/>
          </p:cNvSpPr>
          <p:nvPr/>
        </p:nvSpPr>
        <p:spPr bwMode="auto">
          <a:xfrm>
            <a:off x="890588" y="56229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200</a:t>
            </a:r>
          </a:p>
        </p:txBody>
      </p:sp>
      <p:sp>
        <p:nvSpPr>
          <p:cNvPr id="30822" name="Text Box 70"/>
          <p:cNvSpPr txBox="1">
            <a:spLocks noChangeArrowheads="1"/>
          </p:cNvSpPr>
          <p:nvPr/>
        </p:nvSpPr>
        <p:spPr bwMode="auto">
          <a:xfrm>
            <a:off x="890588" y="626427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150</a:t>
            </a:r>
          </a:p>
        </p:txBody>
      </p:sp>
      <p:sp>
        <p:nvSpPr>
          <p:cNvPr id="30823" name="Text Box 71"/>
          <p:cNvSpPr txBox="1">
            <a:spLocks noChangeArrowheads="1"/>
          </p:cNvSpPr>
          <p:nvPr/>
        </p:nvSpPr>
        <p:spPr bwMode="auto">
          <a:xfrm>
            <a:off x="890588" y="691197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100</a:t>
            </a:r>
          </a:p>
        </p:txBody>
      </p:sp>
      <p:sp>
        <p:nvSpPr>
          <p:cNvPr id="30824" name="Text Box 96"/>
          <p:cNvSpPr txBox="1">
            <a:spLocks noChangeArrowheads="1"/>
          </p:cNvSpPr>
          <p:nvPr/>
        </p:nvSpPr>
        <p:spPr bwMode="auto">
          <a:xfrm>
            <a:off x="890588" y="30321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400</a:t>
            </a:r>
          </a:p>
        </p:txBody>
      </p:sp>
      <p:sp>
        <p:nvSpPr>
          <p:cNvPr id="30825" name="Text Box 105"/>
          <p:cNvSpPr txBox="1">
            <a:spLocks noChangeArrowheads="1"/>
          </p:cNvSpPr>
          <p:nvPr/>
        </p:nvSpPr>
        <p:spPr bwMode="auto">
          <a:xfrm>
            <a:off x="890588" y="367347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350</a:t>
            </a:r>
          </a:p>
        </p:txBody>
      </p:sp>
      <p:sp>
        <p:nvSpPr>
          <p:cNvPr id="30826" name="Text Box 76"/>
          <p:cNvSpPr txBox="1">
            <a:spLocks noChangeArrowheads="1"/>
          </p:cNvSpPr>
          <p:nvPr/>
        </p:nvSpPr>
        <p:spPr bwMode="auto">
          <a:xfrm>
            <a:off x="890588" y="755967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50</a:t>
            </a:r>
          </a:p>
        </p:txBody>
      </p:sp>
      <p:sp>
        <p:nvSpPr>
          <p:cNvPr id="30829" name="Text Box 32"/>
          <p:cNvSpPr txBox="1">
            <a:spLocks noChangeArrowheads="1"/>
          </p:cNvSpPr>
          <p:nvPr/>
        </p:nvSpPr>
        <p:spPr bwMode="auto">
          <a:xfrm>
            <a:off x="1843088" y="9126538"/>
            <a:ext cx="102520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Time [s]</a:t>
            </a:r>
          </a:p>
        </p:txBody>
      </p:sp>
      <p:sp>
        <p:nvSpPr>
          <p:cNvPr id="30830" name="Text Box 81"/>
          <p:cNvSpPr txBox="1">
            <a:spLocks noChangeArrowheads="1"/>
          </p:cNvSpPr>
          <p:nvPr/>
        </p:nvSpPr>
        <p:spPr bwMode="auto">
          <a:xfrm>
            <a:off x="9929813" y="2662238"/>
            <a:ext cx="1423987" cy="260350"/>
          </a:xfrm>
          <a:prstGeom prst="rect">
            <a:avLst/>
          </a:prstGeom>
          <a:solidFill>
            <a:schemeClr val="bg1"/>
          </a:solidFill>
          <a:ln w="9525">
            <a:noFill/>
            <a:miter lim="800000"/>
            <a:headEnd/>
            <a:tailEnd/>
          </a:ln>
        </p:spPr>
        <p:txBody>
          <a:bodyPr lIns="0" tIns="0" rIns="0" bIns="0">
            <a:spAutoFit/>
          </a:bodyPr>
          <a:lstStyle/>
          <a:p>
            <a:pPr>
              <a:lnSpc>
                <a:spcPct val="95000"/>
              </a:lnSpc>
              <a:spcBef>
                <a:spcPct val="50000"/>
              </a:spcBef>
            </a:pPr>
            <a:r>
              <a:rPr lang="de-DE" sz="1800">
                <a:latin typeface="BMWTypeRegular" pitchFamily="34" charset="0"/>
              </a:rPr>
              <a:t>approx. 0.5 s</a:t>
            </a:r>
          </a:p>
        </p:txBody>
      </p:sp>
      <p:sp>
        <p:nvSpPr>
          <p:cNvPr id="30831" name="Text Box 87"/>
          <p:cNvSpPr txBox="1">
            <a:spLocks noChangeArrowheads="1"/>
          </p:cNvSpPr>
          <p:nvPr/>
        </p:nvSpPr>
        <p:spPr bwMode="auto">
          <a:xfrm>
            <a:off x="6604000" y="3001963"/>
            <a:ext cx="3243263" cy="317500"/>
          </a:xfrm>
          <a:prstGeom prst="rect">
            <a:avLst/>
          </a:prstGeom>
          <a:noFill/>
          <a:ln w="9525">
            <a:noFill/>
            <a:miter lim="800000"/>
            <a:headEnd/>
            <a:tailEnd/>
          </a:ln>
        </p:spPr>
        <p:txBody>
          <a:bodyPr lIns="0" tIns="0" rIns="0" bIns="0">
            <a:spAutoFit/>
          </a:bodyPr>
          <a:lstStyle/>
          <a:p>
            <a:pPr algn="l">
              <a:lnSpc>
                <a:spcPct val="95000"/>
              </a:lnSpc>
            </a:pPr>
            <a:r>
              <a:rPr lang="de-DE" sz="2200">
                <a:latin typeface="BMWTypeRegular" pitchFamily="34" charset="0"/>
              </a:rPr>
              <a:t>Maximum torque</a:t>
            </a:r>
          </a:p>
        </p:txBody>
      </p:sp>
      <p:sp>
        <p:nvSpPr>
          <p:cNvPr id="30832" name="Text Box 83"/>
          <p:cNvSpPr txBox="1">
            <a:spLocks noChangeArrowheads="1"/>
          </p:cNvSpPr>
          <p:nvPr/>
        </p:nvSpPr>
        <p:spPr bwMode="auto">
          <a:xfrm>
            <a:off x="4314825" y="6467475"/>
            <a:ext cx="3190875" cy="635000"/>
          </a:xfrm>
          <a:prstGeom prst="rect">
            <a:avLst/>
          </a:prstGeom>
          <a:noFill/>
          <a:ln w="9525">
            <a:noFill/>
            <a:miter lim="800000"/>
            <a:headEnd/>
            <a:tailEnd/>
          </a:ln>
        </p:spPr>
        <p:txBody>
          <a:bodyPr lIns="0" tIns="0" rIns="0" bIns="0">
            <a:spAutoFit/>
          </a:bodyPr>
          <a:lstStyle/>
          <a:p>
            <a:pPr algn="l">
              <a:lnSpc>
                <a:spcPct val="95000"/>
              </a:lnSpc>
            </a:pPr>
            <a:r>
              <a:rPr lang="de-DE" sz="2200">
                <a:solidFill>
                  <a:srgbClr val="4D4D4D"/>
                </a:solidFill>
                <a:latin typeface="BMWTypeRegular" pitchFamily="34" charset="0"/>
              </a:rPr>
              <a:t>TwinTurbo engine </a:t>
            </a:r>
          </a:p>
          <a:p>
            <a:pPr algn="l">
              <a:lnSpc>
                <a:spcPct val="95000"/>
              </a:lnSpc>
            </a:pPr>
            <a:r>
              <a:rPr lang="de-DE" sz="2200">
                <a:solidFill>
                  <a:srgbClr val="4D4D4D"/>
                </a:solidFill>
                <a:latin typeface="BMWTypeRegular" pitchFamily="34" charset="0"/>
              </a:rPr>
              <a:t>without VALVETRONIC</a:t>
            </a:r>
          </a:p>
        </p:txBody>
      </p:sp>
      <p:sp>
        <p:nvSpPr>
          <p:cNvPr id="30833" name="Text Box 83"/>
          <p:cNvSpPr txBox="1">
            <a:spLocks noChangeArrowheads="1"/>
          </p:cNvSpPr>
          <p:nvPr/>
        </p:nvSpPr>
        <p:spPr bwMode="auto">
          <a:xfrm>
            <a:off x="7808913" y="6465888"/>
            <a:ext cx="4010025" cy="635000"/>
          </a:xfrm>
          <a:prstGeom prst="rect">
            <a:avLst/>
          </a:prstGeom>
          <a:noFill/>
          <a:ln w="9525">
            <a:noFill/>
            <a:miter lim="800000"/>
            <a:headEnd/>
            <a:tailEnd/>
          </a:ln>
        </p:spPr>
        <p:txBody>
          <a:bodyPr lIns="0" tIns="0" rIns="0" bIns="0">
            <a:spAutoFit/>
          </a:bodyPr>
          <a:lstStyle/>
          <a:p>
            <a:pPr algn="l">
              <a:lnSpc>
                <a:spcPct val="95000"/>
              </a:lnSpc>
            </a:pPr>
            <a:r>
              <a:rPr lang="de-DE" sz="2200">
                <a:solidFill>
                  <a:srgbClr val="003399"/>
                </a:solidFill>
                <a:latin typeface="BMWTypeRegular" pitchFamily="34" charset="0"/>
              </a:rPr>
              <a:t>TwinPower Turbo engine </a:t>
            </a:r>
          </a:p>
          <a:p>
            <a:pPr algn="l">
              <a:lnSpc>
                <a:spcPct val="95000"/>
              </a:lnSpc>
            </a:pPr>
            <a:r>
              <a:rPr lang="de-DE" sz="2200">
                <a:solidFill>
                  <a:srgbClr val="003399"/>
                </a:solidFill>
                <a:latin typeface="BMWTypeRegular" pitchFamily="34" charset="0"/>
              </a:rPr>
              <a:t>with VALVETRONIC</a:t>
            </a:r>
            <a:endParaRPr lang="de-DE" sz="2200">
              <a:solidFill>
                <a:srgbClr val="4D4D4D"/>
              </a:solidFill>
              <a:latin typeface="BMWTypeRegular" pitchFamily="34" charset="0"/>
            </a:endParaRPr>
          </a:p>
        </p:txBody>
      </p:sp>
      <p:pic>
        <p:nvPicPr>
          <p:cNvPr id="30844" name="Picture 128" descr="N55-Skelett-07 Kopie"/>
          <p:cNvPicPr>
            <a:picLocks noChangeAspect="1" noChangeArrowheads="1"/>
          </p:cNvPicPr>
          <p:nvPr/>
        </p:nvPicPr>
        <p:blipFill>
          <a:blip r:embed="rId4"/>
          <a:srcRect l="26363" t="-352" r="15996" b="7291"/>
          <a:stretch>
            <a:fillRect/>
          </a:stretch>
        </p:blipFill>
        <p:spPr bwMode="auto">
          <a:xfrm>
            <a:off x="7748588" y="7148513"/>
            <a:ext cx="1130300" cy="1123950"/>
          </a:xfrm>
          <a:prstGeom prst="rect">
            <a:avLst/>
          </a:prstGeom>
          <a:noFill/>
          <a:ln w="9525">
            <a:noFill/>
            <a:miter lim="800000"/>
            <a:headEnd/>
            <a:tailEnd/>
          </a:ln>
        </p:spPr>
      </p:pic>
      <p:sp>
        <p:nvSpPr>
          <p:cNvPr id="30783" name="Line 99"/>
          <p:cNvSpPr>
            <a:spLocks noChangeShapeType="1"/>
          </p:cNvSpPr>
          <p:nvPr/>
        </p:nvSpPr>
        <p:spPr bwMode="auto">
          <a:xfrm>
            <a:off x="7747000" y="4037013"/>
            <a:ext cx="0" cy="4235450"/>
          </a:xfrm>
          <a:prstGeom prst="line">
            <a:avLst/>
          </a:prstGeom>
          <a:noFill/>
          <a:ln w="19050">
            <a:solidFill>
              <a:srgbClr val="003399"/>
            </a:solidFill>
            <a:round/>
            <a:headEnd/>
            <a:tailEnd/>
          </a:ln>
        </p:spPr>
        <p:txBody>
          <a:bodyPr/>
          <a:lstStyle/>
          <a:p>
            <a:endParaRPr lang="de-DE"/>
          </a:p>
        </p:txBody>
      </p:sp>
      <p:sp>
        <p:nvSpPr>
          <p:cNvPr id="30784" name="Oval 102"/>
          <p:cNvSpPr>
            <a:spLocks noChangeArrowheads="1"/>
          </p:cNvSpPr>
          <p:nvPr/>
        </p:nvSpPr>
        <p:spPr bwMode="auto">
          <a:xfrm>
            <a:off x="7642225" y="3971925"/>
            <a:ext cx="209550" cy="207963"/>
          </a:xfrm>
          <a:prstGeom prst="ellipse">
            <a:avLst/>
          </a:prstGeom>
          <a:solidFill>
            <a:schemeClr val="bg1"/>
          </a:solidFill>
          <a:ln w="19050">
            <a:solidFill>
              <a:srgbClr val="003399"/>
            </a:solidFill>
            <a:round/>
            <a:headEnd/>
            <a:tailEnd/>
          </a:ln>
        </p:spPr>
        <p:txBody>
          <a:bodyPr wrap="none" lIns="91425" tIns="45712" rIns="91425" bIns="45712" anchor="ctr"/>
          <a:lstStyle/>
          <a:p>
            <a:pPr algn="l"/>
            <a:endParaRPr lang="de-DE"/>
          </a:p>
        </p:txBody>
      </p:sp>
      <p:pic>
        <p:nvPicPr>
          <p:cNvPr id="30845" name="Picture 125" descr="vvt_icon"/>
          <p:cNvPicPr>
            <a:picLocks noChangeAspect="1" noChangeArrowheads="1"/>
          </p:cNvPicPr>
          <p:nvPr/>
        </p:nvPicPr>
        <p:blipFill>
          <a:blip r:embed="rId5" cstate="print"/>
          <a:srcRect t="3557" b="3162"/>
          <a:stretch>
            <a:fillRect/>
          </a:stretch>
        </p:blipFill>
        <p:spPr bwMode="auto">
          <a:xfrm>
            <a:off x="8991600" y="7148513"/>
            <a:ext cx="1076325" cy="1123950"/>
          </a:xfrm>
          <a:prstGeom prst="rect">
            <a:avLst/>
          </a:prstGeom>
          <a:noFill/>
        </p:spPr>
      </p:pic>
      <p:sp>
        <p:nvSpPr>
          <p:cNvPr id="30849" name="Text Box 64"/>
          <p:cNvSpPr txBox="1">
            <a:spLocks noChangeArrowheads="1"/>
          </p:cNvSpPr>
          <p:nvPr/>
        </p:nvSpPr>
        <p:spPr bwMode="auto">
          <a:xfrm>
            <a:off x="887413" y="2392363"/>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450</a:t>
            </a:r>
          </a:p>
        </p:txBody>
      </p:sp>
      <p:sp>
        <p:nvSpPr>
          <p:cNvPr id="30850" name="Text Box 64"/>
          <p:cNvSpPr txBox="1">
            <a:spLocks noChangeArrowheads="1"/>
          </p:cNvSpPr>
          <p:nvPr/>
        </p:nvSpPr>
        <p:spPr bwMode="auto">
          <a:xfrm>
            <a:off x="887413" y="8202613"/>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0</a:t>
            </a:r>
          </a:p>
        </p:txBody>
      </p:sp>
      <p:sp>
        <p:nvSpPr>
          <p:cNvPr id="30851" name="Line 55"/>
          <p:cNvSpPr>
            <a:spLocks noChangeShapeType="1"/>
          </p:cNvSpPr>
          <p:nvPr/>
        </p:nvSpPr>
        <p:spPr bwMode="auto">
          <a:xfrm>
            <a:off x="1668463" y="3201988"/>
            <a:ext cx="346075" cy="0"/>
          </a:xfrm>
          <a:prstGeom prst="line">
            <a:avLst/>
          </a:prstGeom>
          <a:noFill/>
          <a:ln w="9525">
            <a:solidFill>
              <a:srgbClr val="000000"/>
            </a:solidFill>
            <a:round/>
            <a:headEnd/>
            <a:tailEnd/>
          </a:ln>
        </p:spPr>
        <p:txBody>
          <a:bodyPr/>
          <a:lstStyle/>
          <a:p>
            <a:endParaRPr lang="de-DE"/>
          </a:p>
        </p:txBody>
      </p:sp>
      <p:sp>
        <p:nvSpPr>
          <p:cNvPr id="30852" name="Line 55"/>
          <p:cNvSpPr>
            <a:spLocks noChangeShapeType="1"/>
          </p:cNvSpPr>
          <p:nvPr/>
        </p:nvSpPr>
        <p:spPr bwMode="auto">
          <a:xfrm>
            <a:off x="1668463" y="3849688"/>
            <a:ext cx="346075" cy="0"/>
          </a:xfrm>
          <a:prstGeom prst="line">
            <a:avLst/>
          </a:prstGeom>
          <a:noFill/>
          <a:ln w="9525">
            <a:solidFill>
              <a:srgbClr val="000000"/>
            </a:solidFill>
            <a:round/>
            <a:headEnd/>
            <a:tailEnd/>
          </a:ln>
        </p:spPr>
        <p:txBody>
          <a:bodyPr/>
          <a:lstStyle/>
          <a:p>
            <a:endParaRPr lang="de-DE"/>
          </a:p>
        </p:txBody>
      </p:sp>
      <p:sp>
        <p:nvSpPr>
          <p:cNvPr id="30853" name="Line 55"/>
          <p:cNvSpPr>
            <a:spLocks noChangeShapeType="1"/>
          </p:cNvSpPr>
          <p:nvPr/>
        </p:nvSpPr>
        <p:spPr bwMode="auto">
          <a:xfrm>
            <a:off x="1668463" y="4497388"/>
            <a:ext cx="346075" cy="0"/>
          </a:xfrm>
          <a:prstGeom prst="line">
            <a:avLst/>
          </a:prstGeom>
          <a:noFill/>
          <a:ln w="9525">
            <a:solidFill>
              <a:srgbClr val="000000"/>
            </a:solidFill>
            <a:round/>
            <a:headEnd/>
            <a:tailEnd/>
          </a:ln>
        </p:spPr>
        <p:txBody>
          <a:bodyPr/>
          <a:lstStyle/>
          <a:p>
            <a:endParaRPr lang="de-DE"/>
          </a:p>
        </p:txBody>
      </p:sp>
      <p:sp>
        <p:nvSpPr>
          <p:cNvPr id="30854" name="Line 55"/>
          <p:cNvSpPr>
            <a:spLocks noChangeShapeType="1"/>
          </p:cNvSpPr>
          <p:nvPr/>
        </p:nvSpPr>
        <p:spPr bwMode="auto">
          <a:xfrm>
            <a:off x="1668463" y="5789613"/>
            <a:ext cx="346075" cy="0"/>
          </a:xfrm>
          <a:prstGeom prst="line">
            <a:avLst/>
          </a:prstGeom>
          <a:noFill/>
          <a:ln w="9525">
            <a:solidFill>
              <a:srgbClr val="000000"/>
            </a:solidFill>
            <a:round/>
            <a:headEnd/>
            <a:tailEnd/>
          </a:ln>
        </p:spPr>
        <p:txBody>
          <a:bodyPr/>
          <a:lstStyle/>
          <a:p>
            <a:endParaRPr lang="de-DE"/>
          </a:p>
        </p:txBody>
      </p:sp>
      <p:sp>
        <p:nvSpPr>
          <p:cNvPr id="30855" name="Line 55"/>
          <p:cNvSpPr>
            <a:spLocks noChangeShapeType="1"/>
          </p:cNvSpPr>
          <p:nvPr/>
        </p:nvSpPr>
        <p:spPr bwMode="auto">
          <a:xfrm>
            <a:off x="1668463" y="2554288"/>
            <a:ext cx="346075" cy="0"/>
          </a:xfrm>
          <a:prstGeom prst="line">
            <a:avLst/>
          </a:prstGeom>
          <a:noFill/>
          <a:ln w="9525">
            <a:solidFill>
              <a:srgbClr val="000000"/>
            </a:solidFill>
            <a:round/>
            <a:headEnd/>
            <a:tailEnd/>
          </a:ln>
        </p:spPr>
        <p:txBody>
          <a:bodyPr/>
          <a:lstStyle/>
          <a:p>
            <a:endParaRPr lang="de-DE"/>
          </a:p>
        </p:txBody>
      </p:sp>
      <p:sp>
        <p:nvSpPr>
          <p:cNvPr id="30856" name="Line 55"/>
          <p:cNvSpPr>
            <a:spLocks noChangeShapeType="1"/>
          </p:cNvSpPr>
          <p:nvPr/>
        </p:nvSpPr>
        <p:spPr bwMode="auto">
          <a:xfrm>
            <a:off x="1668463" y="7081838"/>
            <a:ext cx="346075" cy="0"/>
          </a:xfrm>
          <a:prstGeom prst="line">
            <a:avLst/>
          </a:prstGeom>
          <a:noFill/>
          <a:ln w="9525">
            <a:solidFill>
              <a:srgbClr val="000000"/>
            </a:solidFill>
            <a:round/>
            <a:headEnd/>
            <a:tailEnd/>
          </a:ln>
        </p:spPr>
        <p:txBody>
          <a:bodyPr/>
          <a:lstStyle/>
          <a:p>
            <a:endParaRPr lang="de-DE"/>
          </a:p>
        </p:txBody>
      </p:sp>
      <p:sp>
        <p:nvSpPr>
          <p:cNvPr id="30857" name="Line 55"/>
          <p:cNvSpPr>
            <a:spLocks noChangeShapeType="1"/>
          </p:cNvSpPr>
          <p:nvPr/>
        </p:nvSpPr>
        <p:spPr bwMode="auto">
          <a:xfrm>
            <a:off x="1668463" y="5141913"/>
            <a:ext cx="346075" cy="0"/>
          </a:xfrm>
          <a:prstGeom prst="line">
            <a:avLst/>
          </a:prstGeom>
          <a:noFill/>
          <a:ln w="9525">
            <a:solidFill>
              <a:srgbClr val="000000"/>
            </a:solidFill>
            <a:round/>
            <a:headEnd/>
            <a:tailEnd/>
          </a:ln>
        </p:spPr>
        <p:txBody>
          <a:bodyPr/>
          <a:lstStyle/>
          <a:p>
            <a:endParaRPr lang="de-DE"/>
          </a:p>
        </p:txBody>
      </p:sp>
      <p:sp>
        <p:nvSpPr>
          <p:cNvPr id="30858" name="Line 55"/>
          <p:cNvSpPr>
            <a:spLocks noChangeShapeType="1"/>
          </p:cNvSpPr>
          <p:nvPr/>
        </p:nvSpPr>
        <p:spPr bwMode="auto">
          <a:xfrm>
            <a:off x="1668463" y="7729538"/>
            <a:ext cx="346075" cy="0"/>
          </a:xfrm>
          <a:prstGeom prst="line">
            <a:avLst/>
          </a:prstGeom>
          <a:noFill/>
          <a:ln w="9525">
            <a:solidFill>
              <a:srgbClr val="000000"/>
            </a:solidFill>
            <a:round/>
            <a:headEnd/>
            <a:tailEnd/>
          </a:ln>
        </p:spPr>
        <p:txBody>
          <a:bodyPr/>
          <a:lstStyle/>
          <a:p>
            <a:endParaRPr lang="de-DE"/>
          </a:p>
        </p:txBody>
      </p:sp>
      <p:sp>
        <p:nvSpPr>
          <p:cNvPr id="30859" name="Line 55"/>
          <p:cNvSpPr>
            <a:spLocks noChangeShapeType="1"/>
          </p:cNvSpPr>
          <p:nvPr/>
        </p:nvSpPr>
        <p:spPr bwMode="auto">
          <a:xfrm>
            <a:off x="1668463" y="6437313"/>
            <a:ext cx="346075" cy="0"/>
          </a:xfrm>
          <a:prstGeom prst="line">
            <a:avLst/>
          </a:prstGeom>
          <a:noFill/>
          <a:ln w="9525">
            <a:solidFill>
              <a:srgbClr val="000000"/>
            </a:solidFill>
            <a:round/>
            <a:headEnd/>
            <a:tailEnd/>
          </a:ln>
        </p:spPr>
        <p:txBody>
          <a:bodyPr/>
          <a:lstStyle/>
          <a:p>
            <a:endParaRPr lang="de-DE"/>
          </a:p>
        </p:txBody>
      </p:sp>
      <p:sp>
        <p:nvSpPr>
          <p:cNvPr id="30860" name="Line 54"/>
          <p:cNvSpPr>
            <a:spLocks noChangeShapeType="1"/>
          </p:cNvSpPr>
          <p:nvPr/>
        </p:nvSpPr>
        <p:spPr bwMode="auto">
          <a:xfrm flipH="1">
            <a:off x="1668463" y="8372475"/>
            <a:ext cx="314325" cy="0"/>
          </a:xfrm>
          <a:prstGeom prst="line">
            <a:avLst/>
          </a:prstGeom>
          <a:noFill/>
          <a:ln w="9525">
            <a:solidFill>
              <a:srgbClr val="000000"/>
            </a:solidFill>
            <a:round/>
            <a:headEnd/>
            <a:tailEnd/>
          </a:ln>
        </p:spPr>
        <p:txBody>
          <a:bodyPr/>
          <a:lstStyle/>
          <a:p>
            <a:endParaRPr lang="de-DE"/>
          </a:p>
        </p:txBody>
      </p:sp>
      <p:sp>
        <p:nvSpPr>
          <p:cNvPr id="30861" name="Text Box 64"/>
          <p:cNvSpPr txBox="1">
            <a:spLocks noChangeArrowheads="1"/>
          </p:cNvSpPr>
          <p:nvPr/>
        </p:nvSpPr>
        <p:spPr bwMode="auto">
          <a:xfrm>
            <a:off x="887413" y="4332288"/>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300</a:t>
            </a:r>
          </a:p>
        </p:txBody>
      </p:sp>
      <p:sp>
        <p:nvSpPr>
          <p:cNvPr id="30802" name="Rectangle 107"/>
          <p:cNvSpPr>
            <a:spLocks noChangeArrowheads="1"/>
          </p:cNvSpPr>
          <p:nvPr/>
        </p:nvSpPr>
        <p:spPr bwMode="auto">
          <a:xfrm>
            <a:off x="1838325" y="2554288"/>
            <a:ext cx="10237788" cy="5818187"/>
          </a:xfrm>
          <a:prstGeom prst="rect">
            <a:avLst/>
          </a:prstGeom>
          <a:noFill/>
          <a:ln w="9525">
            <a:solidFill>
              <a:srgbClr val="000000"/>
            </a:solidFill>
            <a:miter lim="800000"/>
            <a:headEnd/>
            <a:tailEnd/>
          </a:ln>
        </p:spPr>
        <p:txBody>
          <a:bodyPr wrap="none" lIns="0" tIns="0" rIns="0" bIns="0" anchor="ctr"/>
          <a:lstStyle/>
          <a:p>
            <a:pPr defTabSz="1300163"/>
            <a:endParaRPr lang="de-DE"/>
          </a:p>
        </p:txBody>
      </p:sp>
      <p:sp>
        <p:nvSpPr>
          <p:cNvPr id="30799" name="Line 100"/>
          <p:cNvSpPr>
            <a:spLocks noChangeShapeType="1"/>
          </p:cNvSpPr>
          <p:nvPr/>
        </p:nvSpPr>
        <p:spPr bwMode="auto">
          <a:xfrm>
            <a:off x="4267200" y="5753100"/>
            <a:ext cx="0" cy="2519363"/>
          </a:xfrm>
          <a:prstGeom prst="line">
            <a:avLst/>
          </a:prstGeom>
          <a:noFill/>
          <a:ln w="19050">
            <a:solidFill>
              <a:srgbClr val="333333"/>
            </a:solidFill>
            <a:round/>
            <a:headEnd/>
            <a:tailEnd/>
          </a:ln>
        </p:spPr>
        <p:txBody>
          <a:bodyPr/>
          <a:lstStyle/>
          <a:p>
            <a:endParaRPr lang="de-DE"/>
          </a:p>
        </p:txBody>
      </p:sp>
      <p:sp>
        <p:nvSpPr>
          <p:cNvPr id="30800" name="Oval 101"/>
          <p:cNvSpPr>
            <a:spLocks noChangeArrowheads="1"/>
          </p:cNvSpPr>
          <p:nvPr/>
        </p:nvSpPr>
        <p:spPr bwMode="auto">
          <a:xfrm>
            <a:off x="4164013" y="5632450"/>
            <a:ext cx="206375" cy="211138"/>
          </a:xfrm>
          <a:prstGeom prst="ellipse">
            <a:avLst/>
          </a:prstGeom>
          <a:solidFill>
            <a:schemeClr val="bg1"/>
          </a:solidFill>
          <a:ln w="19050">
            <a:solidFill>
              <a:srgbClr val="333333"/>
            </a:solidFill>
            <a:round/>
            <a:headEnd/>
            <a:tailEnd/>
          </a:ln>
        </p:spPr>
        <p:txBody>
          <a:bodyPr wrap="none" lIns="91425" tIns="45712" rIns="91425" bIns="45712" anchor="ctr"/>
          <a:lstStyle/>
          <a:p>
            <a:pPr algn="l"/>
            <a:endParaRPr lang="de-DE"/>
          </a:p>
        </p:txBody>
      </p:sp>
      <p:sp>
        <p:nvSpPr>
          <p:cNvPr id="30862" name="Text Box 52"/>
          <p:cNvSpPr txBox="1">
            <a:spLocks noChangeArrowheads="1"/>
          </p:cNvSpPr>
          <p:nvPr/>
        </p:nvSpPr>
        <p:spPr bwMode="auto">
          <a:xfrm rot="-5400000">
            <a:off x="-2201862" y="5313363"/>
            <a:ext cx="5816600"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Torque [Nm]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Neuer Turbo Kopie"/>
          <p:cNvPicPr>
            <a:picLocks noChangeAspect="1" noChangeArrowheads="1"/>
          </p:cNvPicPr>
          <p:nvPr/>
        </p:nvPicPr>
        <p:blipFill>
          <a:blip r:embed="rId3"/>
          <a:srcRect/>
          <a:stretch>
            <a:fillRect/>
          </a:stretch>
        </p:blipFill>
        <p:spPr bwMode="auto">
          <a:xfrm>
            <a:off x="0" y="1839913"/>
            <a:ext cx="13004800" cy="7913687"/>
          </a:xfrm>
          <a:prstGeom prst="rect">
            <a:avLst/>
          </a:prstGeom>
          <a:noFill/>
        </p:spPr>
      </p:pic>
      <p:sp>
        <p:nvSpPr>
          <p:cNvPr id="207875" name="Text Box 3"/>
          <p:cNvSpPr txBox="1">
            <a:spLocks noChangeArrowheads="1"/>
          </p:cNvSpPr>
          <p:nvPr/>
        </p:nvSpPr>
        <p:spPr bwMode="auto">
          <a:xfrm>
            <a:off x="1800225" y="7786688"/>
            <a:ext cx="8712200"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Twin-Scroll Turbo Charger. </a:t>
            </a:r>
          </a:p>
        </p:txBody>
      </p:sp>
      <p:sp>
        <p:nvSpPr>
          <p:cNvPr id="207876" name="Text Box 9"/>
          <p:cNvSpPr txBox="1">
            <a:spLocks noChangeArrowheads="1"/>
          </p:cNvSpPr>
          <p:nvPr/>
        </p:nvSpPr>
        <p:spPr bwMode="auto">
          <a:xfrm>
            <a:off x="1800225" y="6257925"/>
            <a:ext cx="8712200" cy="452438"/>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Waste gate.</a:t>
            </a:r>
            <a:endParaRPr lang="de-DE" sz="2800">
              <a:latin typeface="BMWTypeRegular" pitchFamily="34" charset="0"/>
            </a:endParaRPr>
          </a:p>
        </p:txBody>
      </p:sp>
      <p:sp>
        <p:nvSpPr>
          <p:cNvPr id="207877" name="Text Box 11"/>
          <p:cNvSpPr txBox="1">
            <a:spLocks noChangeArrowheads="1"/>
          </p:cNvSpPr>
          <p:nvPr/>
        </p:nvSpPr>
        <p:spPr bwMode="auto">
          <a:xfrm>
            <a:off x="1800225" y="2338388"/>
            <a:ext cx="5745163"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Air gap isolated exhaust manifold.</a:t>
            </a:r>
            <a:endParaRPr lang="de-DE" sz="2800">
              <a:latin typeface="BMWTypeRegular" pitchFamily="34" charset="0"/>
            </a:endParaRPr>
          </a:p>
        </p:txBody>
      </p:sp>
      <p:sp>
        <p:nvSpPr>
          <p:cNvPr id="207878"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07879" name="Rectangle 5"/>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a:t>
            </a:r>
            <a:br>
              <a:rPr lang="en-US" sz="3400" b="1">
                <a:solidFill>
                  <a:srgbClr val="000000"/>
                </a:solidFill>
                <a:latin typeface="BMWTypeRegular" pitchFamily="34" charset="0"/>
              </a:rPr>
            </a:br>
            <a:r>
              <a:rPr lang="en-US" sz="3400" b="1">
                <a:solidFill>
                  <a:srgbClr val="969696"/>
                </a:solidFill>
                <a:latin typeface="BMWTypeRegular" pitchFamily="34" charset="0"/>
              </a:rPr>
              <a:t>We call it TwinPower Turbo.</a:t>
            </a:r>
          </a:p>
        </p:txBody>
      </p:sp>
      <p:sp>
        <p:nvSpPr>
          <p:cNvPr id="207880" name="Freeform 8"/>
          <p:cNvSpPr>
            <a:spLocks/>
          </p:cNvSpPr>
          <p:nvPr/>
        </p:nvSpPr>
        <p:spPr bwMode="auto">
          <a:xfrm flipH="1" flipV="1">
            <a:off x="6324600" y="6427788"/>
            <a:ext cx="2247900" cy="1600200"/>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50800" cap="flat" cmpd="sng">
            <a:solidFill>
              <a:schemeClr val="bg1"/>
            </a:solidFill>
            <a:prstDash val="solid"/>
            <a:round/>
            <a:headEnd/>
            <a:tailEnd/>
          </a:ln>
          <a:effectLst/>
        </p:spPr>
        <p:txBody>
          <a:bodyPr wrap="none" anchor="ctr"/>
          <a:lstStyle/>
          <a:p>
            <a:endParaRPr lang="de-DE"/>
          </a:p>
        </p:txBody>
      </p:sp>
      <p:sp>
        <p:nvSpPr>
          <p:cNvPr id="207881" name="Oval 37"/>
          <p:cNvSpPr>
            <a:spLocks noChangeArrowheads="1"/>
          </p:cNvSpPr>
          <p:nvPr/>
        </p:nvSpPr>
        <p:spPr bwMode="auto">
          <a:xfrm rot="5400000">
            <a:off x="8447881" y="6349207"/>
            <a:ext cx="246063" cy="247650"/>
          </a:xfrm>
          <a:prstGeom prst="ellipse">
            <a:avLst/>
          </a:prstGeom>
          <a:solidFill>
            <a:schemeClr val="bg1"/>
          </a:solidFill>
          <a:ln w="50800">
            <a:solidFill>
              <a:schemeClr val="bg1"/>
            </a:solidFill>
            <a:round/>
            <a:headEnd/>
            <a:tailEnd/>
          </a:ln>
        </p:spPr>
        <p:txBody>
          <a:bodyPr wrap="none" lIns="91425" tIns="45712" rIns="91425" bIns="45712" anchor="ctr"/>
          <a:lstStyle/>
          <a:p>
            <a:pPr algn="l">
              <a:lnSpc>
                <a:spcPct val="95000"/>
              </a:lnSpc>
            </a:pPr>
            <a:endParaRPr lang="de-DE"/>
          </a:p>
        </p:txBody>
      </p:sp>
      <p:sp>
        <p:nvSpPr>
          <p:cNvPr id="207882" name="Oval 38"/>
          <p:cNvSpPr>
            <a:spLocks noChangeArrowheads="1"/>
          </p:cNvSpPr>
          <p:nvPr/>
        </p:nvSpPr>
        <p:spPr bwMode="auto">
          <a:xfrm rot="16200000" flipH="1">
            <a:off x="8447881" y="6349207"/>
            <a:ext cx="246063" cy="247650"/>
          </a:xfrm>
          <a:prstGeom prst="ellipse">
            <a:avLst/>
          </a:prstGeom>
          <a:noFill/>
          <a:ln w="25400">
            <a:solidFill>
              <a:schemeClr val="tx1"/>
            </a:solidFill>
            <a:round/>
            <a:headEnd/>
            <a:tailEnd/>
          </a:ln>
        </p:spPr>
        <p:txBody>
          <a:bodyPr rot="10800000" wrap="none" lIns="91425" tIns="45712" rIns="91425" bIns="45712" anchor="ctr"/>
          <a:lstStyle/>
          <a:p>
            <a:pPr algn="l">
              <a:lnSpc>
                <a:spcPct val="95000"/>
              </a:lnSpc>
            </a:pPr>
            <a:endParaRPr lang="de-DE"/>
          </a:p>
        </p:txBody>
      </p:sp>
      <p:sp>
        <p:nvSpPr>
          <p:cNvPr id="207883" name="Freeform 11"/>
          <p:cNvSpPr>
            <a:spLocks/>
          </p:cNvSpPr>
          <p:nvPr/>
        </p:nvSpPr>
        <p:spPr bwMode="auto">
          <a:xfrm flipH="1" flipV="1">
            <a:off x="6313488" y="6588125"/>
            <a:ext cx="2260600" cy="1441450"/>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25400" cap="flat" cmpd="sng">
            <a:solidFill>
              <a:schemeClr val="tx1"/>
            </a:solidFill>
            <a:prstDash val="solid"/>
            <a:round/>
            <a:headEnd/>
            <a:tailEnd/>
          </a:ln>
          <a:effectLst/>
        </p:spPr>
        <p:txBody>
          <a:bodyPr wrap="none" anchor="ctr"/>
          <a:lstStyle/>
          <a:p>
            <a:endParaRPr lang="de-DE"/>
          </a:p>
        </p:txBody>
      </p:sp>
      <p:grpSp>
        <p:nvGrpSpPr>
          <p:cNvPr id="207884" name="Group 12"/>
          <p:cNvGrpSpPr>
            <a:grpSpLocks/>
          </p:cNvGrpSpPr>
          <p:nvPr/>
        </p:nvGrpSpPr>
        <p:grpSpPr bwMode="auto">
          <a:xfrm>
            <a:off x="3835400" y="6350000"/>
            <a:ext cx="3535363" cy="246063"/>
            <a:chOff x="2443" y="4000"/>
            <a:chExt cx="2227" cy="155"/>
          </a:xfrm>
        </p:grpSpPr>
        <p:sp>
          <p:nvSpPr>
            <p:cNvPr id="207885" name="Line 36"/>
            <p:cNvSpPr>
              <a:spLocks noChangeShapeType="1"/>
            </p:cNvSpPr>
            <p:nvPr/>
          </p:nvSpPr>
          <p:spPr bwMode="auto">
            <a:xfrm rot="-5400000">
              <a:off x="3497" y="3022"/>
              <a:ext cx="0" cy="2108"/>
            </a:xfrm>
            <a:prstGeom prst="line">
              <a:avLst/>
            </a:prstGeom>
            <a:noFill/>
            <a:ln w="50800">
              <a:solidFill>
                <a:schemeClr val="bg1"/>
              </a:solidFill>
              <a:round/>
              <a:headEnd/>
              <a:tailEnd/>
            </a:ln>
          </p:spPr>
          <p:txBody>
            <a:bodyPr/>
            <a:lstStyle/>
            <a:p>
              <a:endParaRPr lang="de-DE"/>
            </a:p>
          </p:txBody>
        </p:sp>
        <p:sp>
          <p:nvSpPr>
            <p:cNvPr id="207886" name="Oval 37"/>
            <p:cNvSpPr>
              <a:spLocks noChangeArrowheads="1"/>
            </p:cNvSpPr>
            <p:nvPr/>
          </p:nvSpPr>
          <p:spPr bwMode="auto">
            <a:xfrm rot="5400000">
              <a:off x="4514" y="4000"/>
              <a:ext cx="155" cy="156"/>
            </a:xfrm>
            <a:prstGeom prst="ellipse">
              <a:avLst/>
            </a:prstGeom>
            <a:solidFill>
              <a:schemeClr val="bg1"/>
            </a:solidFill>
            <a:ln w="50800">
              <a:solidFill>
                <a:schemeClr val="bg1"/>
              </a:solidFill>
              <a:round/>
              <a:headEnd/>
              <a:tailEnd/>
            </a:ln>
          </p:spPr>
          <p:txBody>
            <a:bodyPr wrap="none" lIns="91425" tIns="45712" rIns="91425" bIns="45712" anchor="ctr"/>
            <a:lstStyle/>
            <a:p>
              <a:pPr algn="l">
                <a:lnSpc>
                  <a:spcPct val="95000"/>
                </a:lnSpc>
              </a:pPr>
              <a:endParaRPr lang="de-DE"/>
            </a:p>
          </p:txBody>
        </p:sp>
        <p:sp>
          <p:nvSpPr>
            <p:cNvPr id="207887" name="Oval 38"/>
            <p:cNvSpPr>
              <a:spLocks noChangeArrowheads="1"/>
            </p:cNvSpPr>
            <p:nvPr/>
          </p:nvSpPr>
          <p:spPr bwMode="auto">
            <a:xfrm rot="16200000" flipH="1">
              <a:off x="4514" y="4000"/>
              <a:ext cx="155" cy="156"/>
            </a:xfrm>
            <a:prstGeom prst="ellipse">
              <a:avLst/>
            </a:prstGeom>
            <a:noFill/>
            <a:ln w="25400">
              <a:solidFill>
                <a:schemeClr val="tx1"/>
              </a:solidFill>
              <a:round/>
              <a:headEnd/>
              <a:tailEnd/>
            </a:ln>
          </p:spPr>
          <p:txBody>
            <a:bodyPr rot="10800000" wrap="none" lIns="91425" tIns="45712" rIns="91425" bIns="45712" anchor="ctr"/>
            <a:lstStyle/>
            <a:p>
              <a:pPr algn="l">
                <a:lnSpc>
                  <a:spcPct val="95000"/>
                </a:lnSpc>
              </a:pPr>
              <a:endParaRPr lang="de-DE"/>
            </a:p>
          </p:txBody>
        </p:sp>
        <p:sp>
          <p:nvSpPr>
            <p:cNvPr id="207888" name="Line 39"/>
            <p:cNvSpPr>
              <a:spLocks noChangeShapeType="1"/>
            </p:cNvSpPr>
            <p:nvPr/>
          </p:nvSpPr>
          <p:spPr bwMode="auto">
            <a:xfrm rot="-5400000">
              <a:off x="3477" y="3043"/>
              <a:ext cx="0" cy="2067"/>
            </a:xfrm>
            <a:prstGeom prst="line">
              <a:avLst/>
            </a:prstGeom>
            <a:noFill/>
            <a:ln w="25400">
              <a:solidFill>
                <a:schemeClr val="tx1"/>
              </a:solidFill>
              <a:round/>
              <a:headEnd/>
              <a:tailEnd/>
            </a:ln>
          </p:spPr>
          <p:txBody>
            <a:bodyPr/>
            <a:lstStyle/>
            <a:p>
              <a:endParaRPr lang="de-DE"/>
            </a:p>
          </p:txBody>
        </p:sp>
      </p:grpSp>
      <p:sp>
        <p:nvSpPr>
          <p:cNvPr id="207889" name="Line 36"/>
          <p:cNvSpPr>
            <a:spLocks noChangeShapeType="1"/>
          </p:cNvSpPr>
          <p:nvPr/>
        </p:nvSpPr>
        <p:spPr bwMode="auto">
          <a:xfrm>
            <a:off x="7345363" y="2406650"/>
            <a:ext cx="0" cy="1347788"/>
          </a:xfrm>
          <a:prstGeom prst="line">
            <a:avLst/>
          </a:prstGeom>
          <a:noFill/>
          <a:ln w="50800">
            <a:solidFill>
              <a:schemeClr val="bg1"/>
            </a:solidFill>
            <a:round/>
            <a:headEnd/>
            <a:tailEnd/>
          </a:ln>
        </p:spPr>
        <p:txBody>
          <a:bodyPr/>
          <a:lstStyle/>
          <a:p>
            <a:endParaRPr lang="de-DE"/>
          </a:p>
        </p:txBody>
      </p:sp>
      <p:sp>
        <p:nvSpPr>
          <p:cNvPr id="207890" name="Oval 37"/>
          <p:cNvSpPr>
            <a:spLocks noChangeArrowheads="1"/>
          </p:cNvSpPr>
          <p:nvPr/>
        </p:nvSpPr>
        <p:spPr bwMode="auto">
          <a:xfrm rot="10800000">
            <a:off x="7218363" y="3695700"/>
            <a:ext cx="246062" cy="247650"/>
          </a:xfrm>
          <a:prstGeom prst="ellipse">
            <a:avLst/>
          </a:prstGeom>
          <a:solidFill>
            <a:schemeClr val="bg1"/>
          </a:solidFill>
          <a:ln w="50800">
            <a:solidFill>
              <a:schemeClr val="bg1"/>
            </a:solidFill>
            <a:round/>
            <a:headEnd/>
            <a:tailEnd/>
          </a:ln>
        </p:spPr>
        <p:txBody>
          <a:bodyPr rot="10800000" vert="eaVert" wrap="none" lIns="91425" tIns="45712" rIns="91425" bIns="45712" anchor="ctr"/>
          <a:lstStyle/>
          <a:p>
            <a:pPr algn="l">
              <a:lnSpc>
                <a:spcPct val="95000"/>
              </a:lnSpc>
            </a:pPr>
            <a:endParaRPr lang="de-DE"/>
          </a:p>
        </p:txBody>
      </p:sp>
      <p:sp>
        <p:nvSpPr>
          <p:cNvPr id="207891" name="Oval 38"/>
          <p:cNvSpPr>
            <a:spLocks noChangeArrowheads="1"/>
          </p:cNvSpPr>
          <p:nvPr/>
        </p:nvSpPr>
        <p:spPr bwMode="auto">
          <a:xfrm flipH="1">
            <a:off x="7218363" y="3695700"/>
            <a:ext cx="246062" cy="247650"/>
          </a:xfrm>
          <a:prstGeom prst="ellipse">
            <a:avLst/>
          </a:prstGeom>
          <a:noFill/>
          <a:ln w="25400">
            <a:solidFill>
              <a:schemeClr val="tx1"/>
            </a:solidFill>
            <a:round/>
            <a:headEnd/>
            <a:tailEnd/>
          </a:ln>
        </p:spPr>
        <p:txBody>
          <a:bodyPr vert="eaVert" wrap="none" lIns="91425" tIns="45712" rIns="91425" bIns="45712" anchor="ctr"/>
          <a:lstStyle/>
          <a:p>
            <a:pPr algn="l">
              <a:lnSpc>
                <a:spcPct val="95000"/>
              </a:lnSpc>
            </a:pPr>
            <a:endParaRPr lang="de-DE"/>
          </a:p>
        </p:txBody>
      </p:sp>
      <p:sp>
        <p:nvSpPr>
          <p:cNvPr id="207892" name="Line 39"/>
          <p:cNvSpPr>
            <a:spLocks noChangeShapeType="1"/>
          </p:cNvSpPr>
          <p:nvPr/>
        </p:nvSpPr>
        <p:spPr bwMode="auto">
          <a:xfrm>
            <a:off x="7343775" y="2406650"/>
            <a:ext cx="0" cy="1282700"/>
          </a:xfrm>
          <a:prstGeom prst="line">
            <a:avLst/>
          </a:prstGeom>
          <a:noFill/>
          <a:ln w="25400">
            <a:solidFill>
              <a:schemeClr val="tx1"/>
            </a:solidFill>
            <a:round/>
            <a:headEnd/>
            <a:tailEnd/>
          </a:ln>
        </p:spPr>
        <p:txBody>
          <a:bodyPr/>
          <a:lstStyle/>
          <a:p>
            <a:endParaRPr lang="de-DE"/>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0" y="1582738"/>
            <a:ext cx="13004800" cy="8170862"/>
          </a:xfrm>
          <a:prstGeom prst="rect">
            <a:avLst/>
          </a:prstGeom>
          <a:solidFill>
            <a:srgbClr val="C0C0C0"/>
          </a:solidFill>
          <a:ln w="9525">
            <a:noFill/>
            <a:miter lim="800000"/>
            <a:headEnd/>
            <a:tailEnd/>
          </a:ln>
          <a:effectLst/>
        </p:spPr>
        <p:txBody>
          <a:bodyPr wrap="none" anchor="ctr"/>
          <a:lstStyle/>
          <a:p>
            <a:endParaRPr lang="de-DE"/>
          </a:p>
        </p:txBody>
      </p:sp>
      <p:pic>
        <p:nvPicPr>
          <p:cNvPr id="175109" name="Picture 6" descr="Strichzzzmmmm"/>
          <p:cNvPicPr>
            <a:picLocks noChangeAspect="1" noChangeArrowheads="1"/>
          </p:cNvPicPr>
          <p:nvPr/>
        </p:nvPicPr>
        <p:blipFill>
          <a:blip r:embed="rId3"/>
          <a:srcRect/>
          <a:stretch>
            <a:fillRect/>
          </a:stretch>
        </p:blipFill>
        <p:spPr bwMode="auto">
          <a:xfrm>
            <a:off x="3287713" y="2681288"/>
            <a:ext cx="8789987" cy="7019925"/>
          </a:xfrm>
          <a:prstGeom prst="rect">
            <a:avLst/>
          </a:prstGeom>
          <a:noFill/>
          <a:ln w="9525">
            <a:noFill/>
            <a:miter lim="800000"/>
            <a:headEnd/>
            <a:tailEnd/>
          </a:ln>
        </p:spPr>
      </p:pic>
      <p:sp>
        <p:nvSpPr>
          <p:cNvPr id="175107"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lnSpc>
                <a:spcPct val="95000"/>
              </a:lnSpc>
            </a:pPr>
            <a:endParaRPr lang="de-DE"/>
          </a:p>
        </p:txBody>
      </p:sp>
      <p:sp>
        <p:nvSpPr>
          <p:cNvPr id="175108" name="Rectangle 6"/>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a:t>
            </a:r>
            <a:br>
              <a:rPr lang="en-US" sz="3400" b="1">
                <a:solidFill>
                  <a:srgbClr val="000000"/>
                </a:solidFill>
                <a:latin typeface="BMWTypeRegular" pitchFamily="34" charset="0"/>
              </a:rPr>
            </a:br>
            <a:r>
              <a:rPr lang="en-US" sz="3400" b="1">
                <a:solidFill>
                  <a:srgbClr val="969696"/>
                </a:solidFill>
                <a:latin typeface="BMWTypeRegular" pitchFamily="34" charset="0"/>
              </a:rPr>
              <a:t>The evolution of VALVETRONIC.</a:t>
            </a:r>
          </a:p>
        </p:txBody>
      </p:sp>
      <p:sp>
        <p:nvSpPr>
          <p:cNvPr id="175110" name="Text Box 56"/>
          <p:cNvSpPr txBox="1">
            <a:spLocks noChangeArrowheads="1"/>
          </p:cNvSpPr>
          <p:nvPr/>
        </p:nvSpPr>
        <p:spPr bwMode="auto">
          <a:xfrm>
            <a:off x="1798638" y="2247900"/>
            <a:ext cx="11204575" cy="423863"/>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Centrally positioned direct injector.</a:t>
            </a:r>
          </a:p>
        </p:txBody>
      </p:sp>
      <p:sp>
        <p:nvSpPr>
          <p:cNvPr id="175112" name="Text Box 56"/>
          <p:cNvSpPr txBox="1">
            <a:spLocks noChangeArrowheads="1"/>
          </p:cNvSpPr>
          <p:nvPr/>
        </p:nvSpPr>
        <p:spPr bwMode="auto">
          <a:xfrm>
            <a:off x="1798638" y="2986088"/>
            <a:ext cx="4232275" cy="423862"/>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Spark plug on exhaust side.</a:t>
            </a:r>
            <a:endParaRPr lang="en-US" sz="1200">
              <a:latin typeface="BMWTypeRegular" pitchFamily="34" charset="0"/>
            </a:endParaRPr>
          </a:p>
        </p:txBody>
      </p:sp>
      <p:sp>
        <p:nvSpPr>
          <p:cNvPr id="175113" name="Text Box 56"/>
          <p:cNvSpPr txBox="1">
            <a:spLocks noChangeArrowheads="1"/>
          </p:cNvSpPr>
          <p:nvPr/>
        </p:nvSpPr>
        <p:spPr bwMode="auto">
          <a:xfrm>
            <a:off x="1798638" y="7559675"/>
            <a:ext cx="11206162" cy="1557338"/>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Spark plug </a:t>
            </a:r>
          </a:p>
          <a:p>
            <a:pPr algn="l">
              <a:lnSpc>
                <a:spcPct val="95000"/>
              </a:lnSpc>
            </a:pPr>
            <a:r>
              <a:rPr lang="en-US">
                <a:latin typeface="BMWTypeRegular" pitchFamily="34" charset="0"/>
              </a:rPr>
              <a:t>and injector </a:t>
            </a:r>
          </a:p>
          <a:p>
            <a:pPr algn="l">
              <a:lnSpc>
                <a:spcPct val="95000"/>
              </a:lnSpc>
            </a:pPr>
            <a:r>
              <a:rPr lang="en-US">
                <a:latin typeface="BMWTypeRegular" pitchFamily="34" charset="0"/>
              </a:rPr>
              <a:t>transversly </a:t>
            </a:r>
          </a:p>
          <a:p>
            <a:pPr algn="l">
              <a:lnSpc>
                <a:spcPct val="95000"/>
              </a:lnSpc>
            </a:pPr>
            <a:r>
              <a:rPr lang="en-US">
                <a:latin typeface="BMWTypeRegular" pitchFamily="34" charset="0"/>
              </a:rPr>
              <a:t>positioned.</a:t>
            </a:r>
            <a:endParaRPr lang="en-US" sz="1200">
              <a:latin typeface="BMWTypeRegular" pitchFamily="34" charset="0"/>
            </a:endParaRPr>
          </a:p>
        </p:txBody>
      </p:sp>
      <p:sp>
        <p:nvSpPr>
          <p:cNvPr id="175114" name="Text Box 56"/>
          <p:cNvSpPr txBox="1">
            <a:spLocks noChangeArrowheads="1"/>
          </p:cNvSpPr>
          <p:nvPr/>
        </p:nvSpPr>
        <p:spPr bwMode="auto">
          <a:xfrm>
            <a:off x="9217025" y="2247900"/>
            <a:ext cx="3787775" cy="1179513"/>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Side mounted fuel </a:t>
            </a:r>
          </a:p>
          <a:p>
            <a:pPr algn="l">
              <a:lnSpc>
                <a:spcPct val="95000"/>
              </a:lnSpc>
            </a:pPr>
            <a:r>
              <a:rPr lang="en-US">
                <a:latin typeface="BMWTypeRegular" pitchFamily="34" charset="0"/>
              </a:rPr>
              <a:t>rail with threaded </a:t>
            </a:r>
          </a:p>
          <a:p>
            <a:pPr algn="l">
              <a:lnSpc>
                <a:spcPct val="95000"/>
              </a:lnSpc>
            </a:pPr>
            <a:r>
              <a:rPr lang="en-US">
                <a:latin typeface="BMWTypeRegular" pitchFamily="34" charset="0"/>
              </a:rPr>
              <a:t>connection to injector.</a:t>
            </a:r>
          </a:p>
        </p:txBody>
      </p:sp>
      <p:sp>
        <p:nvSpPr>
          <p:cNvPr id="175115" name="Text Box 56"/>
          <p:cNvSpPr txBox="1">
            <a:spLocks noChangeArrowheads="1"/>
          </p:cNvSpPr>
          <p:nvPr/>
        </p:nvSpPr>
        <p:spPr bwMode="auto">
          <a:xfrm>
            <a:off x="1798638" y="3644900"/>
            <a:ext cx="11206162" cy="1179513"/>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Fuel pressure variable </a:t>
            </a:r>
          </a:p>
          <a:p>
            <a:pPr algn="l">
              <a:lnSpc>
                <a:spcPct val="95000"/>
              </a:lnSpc>
            </a:pPr>
            <a:r>
              <a:rPr lang="en-US">
                <a:latin typeface="BMWTypeRegular" pitchFamily="34" charset="0"/>
              </a:rPr>
              <a:t>between 50 bar </a:t>
            </a:r>
          </a:p>
          <a:p>
            <a:pPr algn="l">
              <a:lnSpc>
                <a:spcPct val="95000"/>
              </a:lnSpc>
            </a:pPr>
            <a:r>
              <a:rPr lang="en-US">
                <a:latin typeface="BMWTypeRegular" pitchFamily="34" charset="0"/>
              </a:rPr>
              <a:t>and 200 bar.</a:t>
            </a:r>
          </a:p>
        </p:txBody>
      </p:sp>
      <p:grpSp>
        <p:nvGrpSpPr>
          <p:cNvPr id="175155" name="Group 51"/>
          <p:cNvGrpSpPr>
            <a:grpSpLocks/>
          </p:cNvGrpSpPr>
          <p:nvPr/>
        </p:nvGrpSpPr>
        <p:grpSpPr bwMode="auto">
          <a:xfrm>
            <a:off x="3570288" y="7632700"/>
            <a:ext cx="3640137" cy="246063"/>
            <a:chOff x="2249" y="4808"/>
            <a:chExt cx="2293" cy="155"/>
          </a:xfrm>
        </p:grpSpPr>
        <p:sp>
          <p:nvSpPr>
            <p:cNvPr id="175121" name="Line 36"/>
            <p:cNvSpPr>
              <a:spLocks noChangeShapeType="1"/>
            </p:cNvSpPr>
            <p:nvPr/>
          </p:nvSpPr>
          <p:spPr bwMode="auto">
            <a:xfrm rot="-5400000">
              <a:off x="3349" y="3789"/>
              <a:ext cx="0" cy="2199"/>
            </a:xfrm>
            <a:prstGeom prst="line">
              <a:avLst/>
            </a:prstGeom>
            <a:noFill/>
            <a:ln w="50800">
              <a:solidFill>
                <a:schemeClr val="bg1"/>
              </a:solidFill>
              <a:round/>
              <a:headEnd/>
              <a:tailEnd/>
            </a:ln>
          </p:spPr>
          <p:txBody>
            <a:bodyPr/>
            <a:lstStyle/>
            <a:p>
              <a:endParaRPr lang="de-DE"/>
            </a:p>
          </p:txBody>
        </p:sp>
        <p:sp>
          <p:nvSpPr>
            <p:cNvPr id="175122" name="Oval 37"/>
            <p:cNvSpPr>
              <a:spLocks noChangeArrowheads="1"/>
            </p:cNvSpPr>
            <p:nvPr/>
          </p:nvSpPr>
          <p:spPr bwMode="auto">
            <a:xfrm rot="16200000" flipV="1">
              <a:off x="4386" y="4808"/>
              <a:ext cx="155" cy="156"/>
            </a:xfrm>
            <a:prstGeom prst="ellipse">
              <a:avLst/>
            </a:prstGeom>
            <a:solidFill>
              <a:schemeClr val="bg1"/>
            </a:solidFill>
            <a:ln w="50800">
              <a:solidFill>
                <a:schemeClr val="bg1"/>
              </a:solidFill>
              <a:round/>
              <a:headEnd/>
              <a:tailEnd/>
            </a:ln>
          </p:spPr>
          <p:txBody>
            <a:bodyPr wrap="none" lIns="91425" tIns="45712" rIns="91425" bIns="45712" anchor="ctr"/>
            <a:lstStyle/>
            <a:p>
              <a:pPr algn="l">
                <a:lnSpc>
                  <a:spcPct val="95000"/>
                </a:lnSpc>
              </a:pPr>
              <a:endParaRPr lang="de-DE"/>
            </a:p>
          </p:txBody>
        </p:sp>
        <p:sp>
          <p:nvSpPr>
            <p:cNvPr id="175123" name="Oval 38"/>
            <p:cNvSpPr>
              <a:spLocks noChangeArrowheads="1"/>
            </p:cNvSpPr>
            <p:nvPr/>
          </p:nvSpPr>
          <p:spPr bwMode="auto">
            <a:xfrm rot="16200000" flipV="1">
              <a:off x="4386" y="4808"/>
              <a:ext cx="155" cy="156"/>
            </a:xfrm>
            <a:prstGeom prst="ellipse">
              <a:avLst/>
            </a:prstGeom>
            <a:noFill/>
            <a:ln w="25400">
              <a:solidFill>
                <a:schemeClr val="tx1"/>
              </a:solidFill>
              <a:round/>
              <a:headEnd/>
              <a:tailEnd/>
            </a:ln>
          </p:spPr>
          <p:txBody>
            <a:bodyPr wrap="none" lIns="91425" tIns="45712" rIns="91425" bIns="45712" anchor="ctr"/>
            <a:lstStyle/>
            <a:p>
              <a:pPr algn="l">
                <a:lnSpc>
                  <a:spcPct val="95000"/>
                </a:lnSpc>
              </a:pPr>
              <a:endParaRPr lang="de-DE"/>
            </a:p>
          </p:txBody>
        </p:sp>
        <p:sp>
          <p:nvSpPr>
            <p:cNvPr id="175124" name="Line 39"/>
            <p:cNvSpPr>
              <a:spLocks noChangeShapeType="1"/>
            </p:cNvSpPr>
            <p:nvPr/>
          </p:nvSpPr>
          <p:spPr bwMode="auto">
            <a:xfrm rot="-5400000">
              <a:off x="3318" y="3820"/>
              <a:ext cx="0" cy="2137"/>
            </a:xfrm>
            <a:prstGeom prst="line">
              <a:avLst/>
            </a:prstGeom>
            <a:noFill/>
            <a:ln w="25400">
              <a:solidFill>
                <a:schemeClr val="tx1"/>
              </a:solidFill>
              <a:round/>
              <a:headEnd/>
              <a:tailEnd/>
            </a:ln>
          </p:spPr>
          <p:txBody>
            <a:bodyPr/>
            <a:lstStyle/>
            <a:p>
              <a:endParaRPr lang="de-DE"/>
            </a:p>
          </p:txBody>
        </p:sp>
      </p:grpSp>
      <p:sp>
        <p:nvSpPr>
          <p:cNvPr id="175138" name="Freeform 34"/>
          <p:cNvSpPr>
            <a:spLocks/>
          </p:cNvSpPr>
          <p:nvPr/>
        </p:nvSpPr>
        <p:spPr bwMode="auto">
          <a:xfrm>
            <a:off x="7785100" y="2444750"/>
            <a:ext cx="1320800" cy="939800"/>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50800" cap="flat" cmpd="sng">
            <a:solidFill>
              <a:schemeClr val="bg1"/>
            </a:solidFill>
            <a:prstDash val="solid"/>
            <a:round/>
            <a:headEnd/>
            <a:tailEnd/>
          </a:ln>
          <a:effectLst/>
        </p:spPr>
        <p:txBody>
          <a:bodyPr wrap="none" anchor="ctr"/>
          <a:lstStyle/>
          <a:p>
            <a:endParaRPr lang="de-DE"/>
          </a:p>
        </p:txBody>
      </p:sp>
      <p:sp>
        <p:nvSpPr>
          <p:cNvPr id="175140" name="Oval 37"/>
          <p:cNvSpPr>
            <a:spLocks noChangeArrowheads="1"/>
          </p:cNvSpPr>
          <p:nvPr/>
        </p:nvSpPr>
        <p:spPr bwMode="auto">
          <a:xfrm rot="5400000" flipH="1" flipV="1">
            <a:off x="7658894" y="3220244"/>
            <a:ext cx="246062" cy="247650"/>
          </a:xfrm>
          <a:prstGeom prst="ellipse">
            <a:avLst/>
          </a:prstGeom>
          <a:solidFill>
            <a:schemeClr val="bg1"/>
          </a:solidFill>
          <a:ln w="50800">
            <a:solidFill>
              <a:schemeClr val="bg1"/>
            </a:solidFill>
            <a:round/>
            <a:headEnd/>
            <a:tailEnd/>
          </a:ln>
        </p:spPr>
        <p:txBody>
          <a:bodyPr rot="10800000" wrap="none" lIns="91425" tIns="45712" rIns="91425" bIns="45712" anchor="ctr"/>
          <a:lstStyle/>
          <a:p>
            <a:pPr algn="l">
              <a:lnSpc>
                <a:spcPct val="95000"/>
              </a:lnSpc>
            </a:pPr>
            <a:endParaRPr lang="de-DE"/>
          </a:p>
        </p:txBody>
      </p:sp>
      <p:sp>
        <p:nvSpPr>
          <p:cNvPr id="175141" name="Oval 38"/>
          <p:cNvSpPr>
            <a:spLocks noChangeArrowheads="1"/>
          </p:cNvSpPr>
          <p:nvPr/>
        </p:nvSpPr>
        <p:spPr bwMode="auto">
          <a:xfrm rot="16200000" flipV="1">
            <a:off x="7658894" y="3220244"/>
            <a:ext cx="246062" cy="247650"/>
          </a:xfrm>
          <a:prstGeom prst="ellipse">
            <a:avLst/>
          </a:prstGeom>
          <a:noFill/>
          <a:ln w="25400">
            <a:solidFill>
              <a:schemeClr val="tx1"/>
            </a:solidFill>
            <a:round/>
            <a:headEnd/>
            <a:tailEnd/>
          </a:ln>
        </p:spPr>
        <p:txBody>
          <a:bodyPr wrap="none" lIns="91425" tIns="45712" rIns="91425" bIns="45712" anchor="ctr"/>
          <a:lstStyle/>
          <a:p>
            <a:pPr algn="l">
              <a:lnSpc>
                <a:spcPct val="95000"/>
              </a:lnSpc>
            </a:pPr>
            <a:endParaRPr lang="de-DE"/>
          </a:p>
        </p:txBody>
      </p:sp>
      <p:sp>
        <p:nvSpPr>
          <p:cNvPr id="175139" name="Freeform 35"/>
          <p:cNvSpPr>
            <a:spLocks/>
          </p:cNvSpPr>
          <p:nvPr/>
        </p:nvSpPr>
        <p:spPr bwMode="auto">
          <a:xfrm>
            <a:off x="7783513" y="2443163"/>
            <a:ext cx="1320800" cy="773112"/>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25400" cap="flat" cmpd="sng">
            <a:solidFill>
              <a:schemeClr val="tx1"/>
            </a:solidFill>
            <a:prstDash val="solid"/>
            <a:round/>
            <a:headEnd/>
            <a:tailEnd/>
          </a:ln>
          <a:effectLst/>
        </p:spPr>
        <p:txBody>
          <a:bodyPr wrap="none" anchor="ctr"/>
          <a:lstStyle/>
          <a:p>
            <a:endParaRPr lang="de-DE"/>
          </a:p>
        </p:txBody>
      </p:sp>
      <p:sp>
        <p:nvSpPr>
          <p:cNvPr id="175146" name="Freeform 42"/>
          <p:cNvSpPr>
            <a:spLocks/>
          </p:cNvSpPr>
          <p:nvPr/>
        </p:nvSpPr>
        <p:spPr bwMode="auto">
          <a:xfrm flipH="1">
            <a:off x="7089775" y="2444750"/>
            <a:ext cx="141288" cy="1930400"/>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50800" cap="flat" cmpd="sng">
            <a:solidFill>
              <a:schemeClr val="bg1"/>
            </a:solidFill>
            <a:prstDash val="solid"/>
            <a:round/>
            <a:headEnd/>
            <a:tailEnd/>
          </a:ln>
          <a:effectLst/>
        </p:spPr>
        <p:txBody>
          <a:bodyPr wrap="none" anchor="ctr"/>
          <a:lstStyle/>
          <a:p>
            <a:endParaRPr lang="de-DE"/>
          </a:p>
        </p:txBody>
      </p:sp>
      <p:sp>
        <p:nvSpPr>
          <p:cNvPr id="175147" name="Oval 37"/>
          <p:cNvSpPr>
            <a:spLocks noChangeArrowheads="1"/>
          </p:cNvSpPr>
          <p:nvPr/>
        </p:nvSpPr>
        <p:spPr bwMode="auto">
          <a:xfrm rot="5400000" flipH="1" flipV="1">
            <a:off x="7106443" y="4247357"/>
            <a:ext cx="246063" cy="247650"/>
          </a:xfrm>
          <a:prstGeom prst="ellipse">
            <a:avLst/>
          </a:prstGeom>
          <a:solidFill>
            <a:schemeClr val="bg1"/>
          </a:solidFill>
          <a:ln w="50800">
            <a:solidFill>
              <a:schemeClr val="bg1"/>
            </a:solidFill>
            <a:round/>
            <a:headEnd/>
            <a:tailEnd/>
          </a:ln>
        </p:spPr>
        <p:txBody>
          <a:bodyPr rot="10800000" wrap="none" lIns="91425" tIns="45712" rIns="91425" bIns="45712" anchor="ctr"/>
          <a:lstStyle/>
          <a:p>
            <a:pPr algn="l">
              <a:lnSpc>
                <a:spcPct val="95000"/>
              </a:lnSpc>
            </a:pPr>
            <a:endParaRPr lang="de-DE"/>
          </a:p>
        </p:txBody>
      </p:sp>
      <p:sp>
        <p:nvSpPr>
          <p:cNvPr id="175148" name="Oval 38"/>
          <p:cNvSpPr>
            <a:spLocks noChangeArrowheads="1"/>
          </p:cNvSpPr>
          <p:nvPr/>
        </p:nvSpPr>
        <p:spPr bwMode="auto">
          <a:xfrm rot="5400000" flipH="1" flipV="1">
            <a:off x="7106443" y="4247357"/>
            <a:ext cx="246063" cy="247650"/>
          </a:xfrm>
          <a:prstGeom prst="ellipse">
            <a:avLst/>
          </a:prstGeom>
          <a:noFill/>
          <a:ln w="25400">
            <a:solidFill>
              <a:schemeClr val="tx1"/>
            </a:solidFill>
            <a:round/>
            <a:headEnd/>
            <a:tailEnd/>
          </a:ln>
        </p:spPr>
        <p:txBody>
          <a:bodyPr rot="10800000" wrap="none" lIns="91425" tIns="45712" rIns="91425" bIns="45712" anchor="ctr"/>
          <a:lstStyle/>
          <a:p>
            <a:pPr algn="l">
              <a:lnSpc>
                <a:spcPct val="95000"/>
              </a:lnSpc>
            </a:pPr>
            <a:endParaRPr lang="de-DE"/>
          </a:p>
        </p:txBody>
      </p:sp>
      <p:sp>
        <p:nvSpPr>
          <p:cNvPr id="175149" name="Freeform 45"/>
          <p:cNvSpPr>
            <a:spLocks/>
          </p:cNvSpPr>
          <p:nvPr/>
        </p:nvSpPr>
        <p:spPr bwMode="auto">
          <a:xfrm flipH="1">
            <a:off x="7088188" y="2443163"/>
            <a:ext cx="144462" cy="1797050"/>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25400" cap="flat" cmpd="sng">
            <a:solidFill>
              <a:schemeClr val="tx1"/>
            </a:solidFill>
            <a:prstDash val="solid"/>
            <a:round/>
            <a:headEnd/>
            <a:tailEnd/>
          </a:ln>
          <a:effectLst/>
        </p:spPr>
        <p:txBody>
          <a:bodyPr wrap="none" anchor="ctr"/>
          <a:lstStyle/>
          <a:p>
            <a:endParaRPr lang="de-DE"/>
          </a:p>
        </p:txBody>
      </p:sp>
      <p:sp>
        <p:nvSpPr>
          <p:cNvPr id="175151" name="Freeform 47"/>
          <p:cNvSpPr>
            <a:spLocks/>
          </p:cNvSpPr>
          <p:nvPr/>
        </p:nvSpPr>
        <p:spPr bwMode="auto">
          <a:xfrm flipH="1">
            <a:off x="5964238" y="3189288"/>
            <a:ext cx="811212" cy="4044950"/>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50800" cap="flat" cmpd="sng">
            <a:solidFill>
              <a:schemeClr val="bg1"/>
            </a:solidFill>
            <a:prstDash val="solid"/>
            <a:round/>
            <a:headEnd/>
            <a:tailEnd/>
          </a:ln>
          <a:effectLst/>
        </p:spPr>
        <p:txBody>
          <a:bodyPr wrap="none" anchor="ctr"/>
          <a:lstStyle/>
          <a:p>
            <a:endParaRPr lang="de-DE"/>
          </a:p>
        </p:txBody>
      </p:sp>
      <p:sp>
        <p:nvSpPr>
          <p:cNvPr id="175152" name="Oval 37"/>
          <p:cNvSpPr>
            <a:spLocks noChangeArrowheads="1"/>
          </p:cNvSpPr>
          <p:nvPr/>
        </p:nvSpPr>
        <p:spPr bwMode="auto">
          <a:xfrm rot="16200000" flipV="1">
            <a:off x="6650832" y="7144544"/>
            <a:ext cx="246062" cy="247650"/>
          </a:xfrm>
          <a:prstGeom prst="ellipse">
            <a:avLst/>
          </a:prstGeom>
          <a:solidFill>
            <a:schemeClr val="bg1"/>
          </a:solidFill>
          <a:ln w="50800">
            <a:solidFill>
              <a:schemeClr val="bg1"/>
            </a:solidFill>
            <a:round/>
            <a:headEnd/>
            <a:tailEnd/>
          </a:ln>
        </p:spPr>
        <p:txBody>
          <a:bodyPr wrap="none" lIns="91425" tIns="45712" rIns="91425" bIns="45712" anchor="ctr"/>
          <a:lstStyle/>
          <a:p>
            <a:pPr algn="l">
              <a:lnSpc>
                <a:spcPct val="95000"/>
              </a:lnSpc>
            </a:pPr>
            <a:endParaRPr lang="de-DE"/>
          </a:p>
        </p:txBody>
      </p:sp>
      <p:sp>
        <p:nvSpPr>
          <p:cNvPr id="175153" name="Oval 38"/>
          <p:cNvSpPr>
            <a:spLocks noChangeArrowheads="1"/>
          </p:cNvSpPr>
          <p:nvPr/>
        </p:nvSpPr>
        <p:spPr bwMode="auto">
          <a:xfrm rot="5400000" flipH="1" flipV="1">
            <a:off x="6650832" y="7144544"/>
            <a:ext cx="246062" cy="247650"/>
          </a:xfrm>
          <a:prstGeom prst="ellipse">
            <a:avLst/>
          </a:prstGeom>
          <a:noFill/>
          <a:ln w="25400">
            <a:solidFill>
              <a:schemeClr val="tx1"/>
            </a:solidFill>
            <a:round/>
            <a:headEnd/>
            <a:tailEnd/>
          </a:ln>
        </p:spPr>
        <p:txBody>
          <a:bodyPr rot="10800000" wrap="none" lIns="91425" tIns="45712" rIns="91425" bIns="45712" anchor="ctr"/>
          <a:lstStyle/>
          <a:p>
            <a:pPr algn="l">
              <a:lnSpc>
                <a:spcPct val="95000"/>
              </a:lnSpc>
            </a:pPr>
            <a:endParaRPr lang="de-DE"/>
          </a:p>
        </p:txBody>
      </p:sp>
      <p:sp>
        <p:nvSpPr>
          <p:cNvPr id="175154" name="Freeform 50"/>
          <p:cNvSpPr>
            <a:spLocks/>
          </p:cNvSpPr>
          <p:nvPr/>
        </p:nvSpPr>
        <p:spPr bwMode="auto">
          <a:xfrm flipH="1">
            <a:off x="5965825" y="3187700"/>
            <a:ext cx="811213" cy="3959225"/>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25400" cap="flat" cmpd="sng">
            <a:solidFill>
              <a:schemeClr val="tx1"/>
            </a:solidFill>
            <a:prstDash val="solid"/>
            <a:round/>
            <a:headEnd/>
            <a:tailEnd/>
          </a:ln>
          <a:effectLst/>
        </p:spPr>
        <p:txBody>
          <a:bodyPr wrap="none" anchor="ctr"/>
          <a:lstStyle/>
          <a:p>
            <a:endParaRPr lang="de-DE"/>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0" y="1582738"/>
            <a:ext cx="13004800" cy="8170862"/>
          </a:xfrm>
          <a:prstGeom prst="rect">
            <a:avLst/>
          </a:prstGeom>
          <a:solidFill>
            <a:srgbClr val="C0C0C0"/>
          </a:solidFill>
          <a:ln w="9525">
            <a:noFill/>
            <a:miter lim="800000"/>
            <a:headEnd/>
            <a:tailEnd/>
          </a:ln>
          <a:effectLst/>
        </p:spPr>
        <p:txBody>
          <a:bodyPr wrap="none" anchor="ctr"/>
          <a:lstStyle/>
          <a:p>
            <a:endParaRPr lang="de-DE"/>
          </a:p>
        </p:txBody>
      </p:sp>
      <p:sp>
        <p:nvSpPr>
          <p:cNvPr id="173094" name="Rectangle 38"/>
          <p:cNvSpPr>
            <a:spLocks noChangeArrowheads="1"/>
          </p:cNvSpPr>
          <p:nvPr/>
        </p:nvSpPr>
        <p:spPr bwMode="auto">
          <a:xfrm>
            <a:off x="0" y="2173288"/>
            <a:ext cx="6367463" cy="1301750"/>
          </a:xfrm>
          <a:prstGeom prst="rect">
            <a:avLst/>
          </a:prstGeom>
          <a:solidFill>
            <a:srgbClr val="EEEEEE"/>
          </a:solidFill>
          <a:ln w="57150" algn="ctr">
            <a:noFill/>
            <a:miter lim="800000"/>
            <a:headEnd/>
            <a:tailEnd/>
          </a:ln>
          <a:effectLst/>
        </p:spPr>
        <p:txBody>
          <a:bodyPr wrap="none" anchor="ctr"/>
          <a:lstStyle/>
          <a:p>
            <a:endParaRPr lang="de-DE"/>
          </a:p>
        </p:txBody>
      </p:sp>
      <p:pic>
        <p:nvPicPr>
          <p:cNvPr id="173065" name="Picture 9" descr="VALVETRONIC_neu Kopie"/>
          <p:cNvPicPr>
            <a:picLocks noChangeAspect="1" noChangeArrowheads="1"/>
          </p:cNvPicPr>
          <p:nvPr/>
        </p:nvPicPr>
        <p:blipFill>
          <a:blip r:embed="rId3"/>
          <a:srcRect/>
          <a:stretch>
            <a:fillRect/>
          </a:stretch>
        </p:blipFill>
        <p:spPr bwMode="auto">
          <a:xfrm>
            <a:off x="3554413" y="2262188"/>
            <a:ext cx="6823075" cy="7377112"/>
          </a:xfrm>
          <a:prstGeom prst="rect">
            <a:avLst/>
          </a:prstGeom>
          <a:noFill/>
        </p:spPr>
      </p:pic>
      <p:sp>
        <p:nvSpPr>
          <p:cNvPr id="173059"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173060" name="Rectangle 6"/>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a:t>
            </a:r>
            <a:br>
              <a:rPr lang="en-US" sz="3400" b="1">
                <a:solidFill>
                  <a:srgbClr val="000000"/>
                </a:solidFill>
                <a:latin typeface="BMWTypeRegular" pitchFamily="34" charset="0"/>
              </a:rPr>
            </a:br>
            <a:r>
              <a:rPr lang="en-US" sz="3400" b="1">
                <a:solidFill>
                  <a:srgbClr val="969696"/>
                </a:solidFill>
                <a:latin typeface="BMWTypeRegular" pitchFamily="34" charset="0"/>
              </a:rPr>
              <a:t>The evolution of VALVETRONIC.</a:t>
            </a:r>
          </a:p>
        </p:txBody>
      </p:sp>
      <p:sp>
        <p:nvSpPr>
          <p:cNvPr id="173067" name="Text Box 56"/>
          <p:cNvSpPr txBox="1">
            <a:spLocks noChangeArrowheads="1"/>
          </p:cNvSpPr>
          <p:nvPr/>
        </p:nvSpPr>
        <p:spPr bwMode="auto">
          <a:xfrm>
            <a:off x="9732963" y="3760788"/>
            <a:ext cx="3271837" cy="801687"/>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Pressure formed </a:t>
            </a:r>
          </a:p>
          <a:p>
            <a:pPr algn="l">
              <a:lnSpc>
                <a:spcPct val="95000"/>
              </a:lnSpc>
            </a:pPr>
            <a:r>
              <a:rPr lang="en-US">
                <a:latin typeface="BMWTypeRegular" pitchFamily="34" charset="0"/>
              </a:rPr>
              <a:t>built-up camshaft.</a:t>
            </a:r>
          </a:p>
        </p:txBody>
      </p:sp>
      <p:sp>
        <p:nvSpPr>
          <p:cNvPr id="173068" name="Text Box 56"/>
          <p:cNvSpPr txBox="1">
            <a:spLocks noChangeArrowheads="1"/>
          </p:cNvSpPr>
          <p:nvPr/>
        </p:nvSpPr>
        <p:spPr bwMode="auto">
          <a:xfrm>
            <a:off x="9732963" y="7561263"/>
            <a:ext cx="3178175" cy="1179512"/>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Electric actuator-</a:t>
            </a:r>
          </a:p>
          <a:p>
            <a:pPr algn="l">
              <a:lnSpc>
                <a:spcPct val="95000"/>
              </a:lnSpc>
            </a:pPr>
            <a:r>
              <a:rPr lang="en-US">
                <a:latin typeface="BMWTypeRegular" pitchFamily="34" charset="0"/>
              </a:rPr>
              <a:t>motor integrated </a:t>
            </a:r>
          </a:p>
          <a:p>
            <a:pPr algn="l">
              <a:lnSpc>
                <a:spcPct val="95000"/>
              </a:lnSpc>
            </a:pPr>
            <a:r>
              <a:rPr lang="en-US">
                <a:latin typeface="BMWTypeRegular" pitchFamily="34" charset="0"/>
              </a:rPr>
              <a:t>into cylinderhead.</a:t>
            </a:r>
          </a:p>
        </p:txBody>
      </p:sp>
      <p:sp>
        <p:nvSpPr>
          <p:cNvPr id="173069" name="Text Box 56"/>
          <p:cNvSpPr txBox="1">
            <a:spLocks noChangeArrowheads="1"/>
          </p:cNvSpPr>
          <p:nvPr/>
        </p:nvSpPr>
        <p:spPr bwMode="auto">
          <a:xfrm>
            <a:off x="1798638" y="7561263"/>
            <a:ext cx="11206162" cy="1179512"/>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Electric actuator-</a:t>
            </a:r>
          </a:p>
          <a:p>
            <a:pPr algn="l">
              <a:lnSpc>
                <a:spcPct val="95000"/>
              </a:lnSpc>
            </a:pPr>
            <a:r>
              <a:rPr lang="en-US">
                <a:latin typeface="BMWTypeRegular" pitchFamily="34" charset="0"/>
              </a:rPr>
              <a:t>motor with integral </a:t>
            </a:r>
          </a:p>
          <a:p>
            <a:pPr algn="l">
              <a:lnSpc>
                <a:spcPct val="95000"/>
              </a:lnSpc>
            </a:pPr>
            <a:r>
              <a:rPr lang="en-US">
                <a:latin typeface="BMWTypeRegular" pitchFamily="34" charset="0"/>
              </a:rPr>
              <a:t>position sensor.</a:t>
            </a:r>
          </a:p>
        </p:txBody>
      </p:sp>
      <p:sp>
        <p:nvSpPr>
          <p:cNvPr id="173070" name="Text Box 56"/>
          <p:cNvSpPr txBox="1">
            <a:spLocks noChangeArrowheads="1"/>
          </p:cNvSpPr>
          <p:nvPr/>
        </p:nvSpPr>
        <p:spPr bwMode="auto">
          <a:xfrm>
            <a:off x="1798638" y="2247900"/>
            <a:ext cx="4949825" cy="1179513"/>
          </a:xfrm>
          <a:prstGeom prst="rect">
            <a:avLst/>
          </a:prstGeom>
          <a:noFill/>
          <a:ln w="9525" algn="ctr">
            <a:noFill/>
            <a:miter lim="800000"/>
            <a:headEnd/>
            <a:tailEnd/>
          </a:ln>
        </p:spPr>
        <p:txBody>
          <a:bodyPr lIns="0" tIns="0" rIns="91415" bIns="45708">
            <a:spAutoFit/>
          </a:bodyPr>
          <a:lstStyle/>
          <a:p>
            <a:pPr algn="l">
              <a:lnSpc>
                <a:spcPct val="95000"/>
              </a:lnSpc>
            </a:pPr>
            <a:r>
              <a:rPr lang="en-US">
                <a:solidFill>
                  <a:srgbClr val="003399"/>
                </a:solidFill>
                <a:latin typeface="BMWTypeRegular" pitchFamily="34" charset="0"/>
              </a:rPr>
              <a:t>Significantly increased </a:t>
            </a:r>
          </a:p>
          <a:p>
            <a:pPr algn="l">
              <a:lnSpc>
                <a:spcPct val="95000"/>
              </a:lnSpc>
            </a:pPr>
            <a:r>
              <a:rPr lang="en-US">
                <a:solidFill>
                  <a:srgbClr val="003399"/>
                </a:solidFill>
                <a:latin typeface="BMWTypeRegular" pitchFamily="34" charset="0"/>
              </a:rPr>
              <a:t>speed and dynamic of </a:t>
            </a:r>
          </a:p>
          <a:p>
            <a:pPr algn="l">
              <a:lnSpc>
                <a:spcPct val="95000"/>
              </a:lnSpc>
            </a:pPr>
            <a:r>
              <a:rPr lang="en-US">
                <a:solidFill>
                  <a:srgbClr val="003399"/>
                </a:solidFill>
                <a:latin typeface="BMWTypeRegular" pitchFamily="34" charset="0"/>
              </a:rPr>
              <a:t>VALVETRONIC.</a:t>
            </a:r>
          </a:p>
        </p:txBody>
      </p:sp>
      <p:sp>
        <p:nvSpPr>
          <p:cNvPr id="173071" name="Text Box 56"/>
          <p:cNvSpPr txBox="1">
            <a:spLocks noChangeArrowheads="1"/>
          </p:cNvSpPr>
          <p:nvPr/>
        </p:nvSpPr>
        <p:spPr bwMode="auto">
          <a:xfrm>
            <a:off x="1798638" y="3760788"/>
            <a:ext cx="11206162" cy="1179512"/>
          </a:xfrm>
          <a:prstGeom prst="rect">
            <a:avLst/>
          </a:prstGeom>
          <a:noFill/>
          <a:ln w="9525" algn="ctr">
            <a:noFill/>
            <a:miter lim="800000"/>
            <a:headEnd/>
            <a:tailEnd/>
          </a:ln>
        </p:spPr>
        <p:txBody>
          <a:bodyPr lIns="0" tIns="0" rIns="91415" bIns="45708">
            <a:spAutoFit/>
          </a:bodyPr>
          <a:lstStyle/>
          <a:p>
            <a:pPr algn="l">
              <a:lnSpc>
                <a:spcPct val="95000"/>
              </a:lnSpc>
            </a:pPr>
            <a:r>
              <a:rPr lang="en-US">
                <a:latin typeface="BMWTypeRegular" pitchFamily="34" charset="0"/>
              </a:rPr>
              <a:t>Pressure formed </a:t>
            </a:r>
          </a:p>
          <a:p>
            <a:pPr algn="l">
              <a:lnSpc>
                <a:spcPct val="95000"/>
              </a:lnSpc>
            </a:pPr>
            <a:r>
              <a:rPr lang="en-US">
                <a:latin typeface="BMWTypeRegular" pitchFamily="34" charset="0"/>
              </a:rPr>
              <a:t>built-up camshaft.</a:t>
            </a:r>
          </a:p>
          <a:p>
            <a:pPr algn="l">
              <a:lnSpc>
                <a:spcPct val="95000"/>
              </a:lnSpc>
            </a:pPr>
            <a:endParaRPr lang="en-US">
              <a:latin typeface="BMWTypeRegular" pitchFamily="34" charset="0"/>
            </a:endParaRPr>
          </a:p>
        </p:txBody>
      </p:sp>
      <p:sp>
        <p:nvSpPr>
          <p:cNvPr id="173073" name="Line 36"/>
          <p:cNvSpPr>
            <a:spLocks noChangeShapeType="1"/>
          </p:cNvSpPr>
          <p:nvPr/>
        </p:nvSpPr>
        <p:spPr bwMode="auto">
          <a:xfrm rot="5400000" flipH="1">
            <a:off x="8533607" y="6620669"/>
            <a:ext cx="0" cy="2255837"/>
          </a:xfrm>
          <a:prstGeom prst="line">
            <a:avLst/>
          </a:prstGeom>
          <a:noFill/>
          <a:ln w="50800">
            <a:solidFill>
              <a:schemeClr val="bg1"/>
            </a:solidFill>
            <a:round/>
            <a:headEnd/>
            <a:tailEnd/>
          </a:ln>
        </p:spPr>
        <p:txBody>
          <a:bodyPr/>
          <a:lstStyle/>
          <a:p>
            <a:endParaRPr lang="de-DE"/>
          </a:p>
        </p:txBody>
      </p:sp>
      <p:sp>
        <p:nvSpPr>
          <p:cNvPr id="173074" name="Oval 37"/>
          <p:cNvSpPr>
            <a:spLocks noChangeArrowheads="1"/>
          </p:cNvSpPr>
          <p:nvPr/>
        </p:nvSpPr>
        <p:spPr bwMode="auto">
          <a:xfrm rot="5400000" flipH="1" flipV="1">
            <a:off x="7308056" y="7619207"/>
            <a:ext cx="246063" cy="247650"/>
          </a:xfrm>
          <a:prstGeom prst="ellipse">
            <a:avLst/>
          </a:prstGeom>
          <a:solidFill>
            <a:schemeClr val="bg1"/>
          </a:solidFill>
          <a:ln w="50800">
            <a:solidFill>
              <a:schemeClr val="bg1"/>
            </a:solidFill>
            <a:round/>
            <a:headEnd/>
            <a:tailEnd/>
          </a:ln>
        </p:spPr>
        <p:txBody>
          <a:bodyPr rot="10800000" wrap="none" lIns="91425" tIns="45712" rIns="91425" bIns="45712" anchor="ctr"/>
          <a:lstStyle/>
          <a:p>
            <a:pPr algn="l">
              <a:lnSpc>
                <a:spcPct val="95000"/>
              </a:lnSpc>
            </a:pPr>
            <a:endParaRPr lang="de-DE"/>
          </a:p>
        </p:txBody>
      </p:sp>
      <p:sp>
        <p:nvSpPr>
          <p:cNvPr id="173075" name="Oval 38"/>
          <p:cNvSpPr>
            <a:spLocks noChangeArrowheads="1"/>
          </p:cNvSpPr>
          <p:nvPr/>
        </p:nvSpPr>
        <p:spPr bwMode="auto">
          <a:xfrm rot="5400000" flipH="1" flipV="1">
            <a:off x="7308056" y="7619207"/>
            <a:ext cx="246063" cy="247650"/>
          </a:xfrm>
          <a:prstGeom prst="ellipse">
            <a:avLst/>
          </a:prstGeom>
          <a:noFill/>
          <a:ln w="25400">
            <a:solidFill>
              <a:schemeClr val="tx1"/>
            </a:solidFill>
            <a:round/>
            <a:headEnd/>
            <a:tailEnd/>
          </a:ln>
        </p:spPr>
        <p:txBody>
          <a:bodyPr rot="10800000" wrap="none" lIns="91425" tIns="45712" rIns="91425" bIns="45712" anchor="ctr"/>
          <a:lstStyle/>
          <a:p>
            <a:pPr algn="l">
              <a:lnSpc>
                <a:spcPct val="95000"/>
              </a:lnSpc>
            </a:pPr>
            <a:endParaRPr lang="de-DE"/>
          </a:p>
        </p:txBody>
      </p:sp>
      <p:sp>
        <p:nvSpPr>
          <p:cNvPr id="173076" name="Line 39"/>
          <p:cNvSpPr>
            <a:spLocks noChangeShapeType="1"/>
          </p:cNvSpPr>
          <p:nvPr/>
        </p:nvSpPr>
        <p:spPr bwMode="auto">
          <a:xfrm rot="5400000" flipH="1">
            <a:off x="8606632" y="6695281"/>
            <a:ext cx="0" cy="2106613"/>
          </a:xfrm>
          <a:prstGeom prst="line">
            <a:avLst/>
          </a:prstGeom>
          <a:noFill/>
          <a:ln w="25400">
            <a:solidFill>
              <a:schemeClr val="tx1"/>
            </a:solidFill>
            <a:round/>
            <a:headEnd/>
            <a:tailEnd/>
          </a:ln>
        </p:spPr>
        <p:txBody>
          <a:bodyPr/>
          <a:lstStyle/>
          <a:p>
            <a:endParaRPr lang="de-DE"/>
          </a:p>
        </p:txBody>
      </p:sp>
      <p:grpSp>
        <p:nvGrpSpPr>
          <p:cNvPr id="173082" name="Group 26"/>
          <p:cNvGrpSpPr>
            <a:grpSpLocks/>
          </p:cNvGrpSpPr>
          <p:nvPr/>
        </p:nvGrpSpPr>
        <p:grpSpPr bwMode="auto">
          <a:xfrm flipH="1">
            <a:off x="9399588" y="4332288"/>
            <a:ext cx="265112" cy="692150"/>
            <a:chOff x="2873" y="2657"/>
            <a:chExt cx="167" cy="436"/>
          </a:xfrm>
        </p:grpSpPr>
        <p:sp>
          <p:nvSpPr>
            <p:cNvPr id="173077" name="Freeform 21"/>
            <p:cNvSpPr>
              <a:spLocks/>
            </p:cNvSpPr>
            <p:nvPr/>
          </p:nvSpPr>
          <p:spPr bwMode="auto">
            <a:xfrm flipH="1">
              <a:off x="2874" y="2658"/>
              <a:ext cx="89" cy="283"/>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50800" cap="flat" cmpd="sng">
              <a:solidFill>
                <a:schemeClr val="bg1"/>
              </a:solidFill>
              <a:prstDash val="solid"/>
              <a:round/>
              <a:headEnd/>
              <a:tailEnd/>
            </a:ln>
            <a:effectLst/>
          </p:spPr>
          <p:txBody>
            <a:bodyPr wrap="none" anchor="ctr"/>
            <a:lstStyle/>
            <a:p>
              <a:endParaRPr lang="de-DE"/>
            </a:p>
          </p:txBody>
        </p:sp>
        <p:sp>
          <p:nvSpPr>
            <p:cNvPr id="173078" name="Oval 37"/>
            <p:cNvSpPr>
              <a:spLocks noChangeArrowheads="1"/>
            </p:cNvSpPr>
            <p:nvPr/>
          </p:nvSpPr>
          <p:spPr bwMode="auto">
            <a:xfrm rot="5400000" flipH="1" flipV="1">
              <a:off x="2884" y="2938"/>
              <a:ext cx="155" cy="156"/>
            </a:xfrm>
            <a:prstGeom prst="ellipse">
              <a:avLst/>
            </a:prstGeom>
            <a:solidFill>
              <a:schemeClr val="bg1"/>
            </a:solidFill>
            <a:ln w="50800">
              <a:solidFill>
                <a:schemeClr val="bg1"/>
              </a:solidFill>
              <a:round/>
              <a:headEnd/>
              <a:tailEnd/>
            </a:ln>
          </p:spPr>
          <p:txBody>
            <a:bodyPr wrap="none" lIns="91425" tIns="45712" rIns="91425" bIns="45712" anchor="ctr"/>
            <a:lstStyle/>
            <a:p>
              <a:pPr algn="l">
                <a:lnSpc>
                  <a:spcPct val="95000"/>
                </a:lnSpc>
              </a:pPr>
              <a:endParaRPr lang="de-DE"/>
            </a:p>
          </p:txBody>
        </p:sp>
        <p:sp>
          <p:nvSpPr>
            <p:cNvPr id="173079" name="Oval 38"/>
            <p:cNvSpPr>
              <a:spLocks noChangeArrowheads="1"/>
            </p:cNvSpPr>
            <p:nvPr/>
          </p:nvSpPr>
          <p:spPr bwMode="auto">
            <a:xfrm rot="5400000" flipH="1" flipV="1">
              <a:off x="2884" y="2938"/>
              <a:ext cx="155" cy="156"/>
            </a:xfrm>
            <a:prstGeom prst="ellipse">
              <a:avLst/>
            </a:prstGeom>
            <a:noFill/>
            <a:ln w="25400">
              <a:solidFill>
                <a:schemeClr val="tx1"/>
              </a:solidFill>
              <a:round/>
              <a:headEnd/>
              <a:tailEnd/>
            </a:ln>
          </p:spPr>
          <p:txBody>
            <a:bodyPr wrap="none" lIns="91425" tIns="45712" rIns="91425" bIns="45712" anchor="ctr"/>
            <a:lstStyle/>
            <a:p>
              <a:pPr algn="l">
                <a:lnSpc>
                  <a:spcPct val="95000"/>
                </a:lnSpc>
              </a:pPr>
              <a:endParaRPr lang="de-DE"/>
            </a:p>
          </p:txBody>
        </p:sp>
        <p:sp>
          <p:nvSpPr>
            <p:cNvPr id="173080" name="Freeform 24"/>
            <p:cNvSpPr>
              <a:spLocks/>
            </p:cNvSpPr>
            <p:nvPr/>
          </p:nvSpPr>
          <p:spPr bwMode="auto">
            <a:xfrm flipH="1">
              <a:off x="2873" y="2657"/>
              <a:ext cx="91" cy="283"/>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25400" cap="flat" cmpd="sng">
              <a:solidFill>
                <a:schemeClr val="tx1"/>
              </a:solidFill>
              <a:prstDash val="solid"/>
              <a:round/>
              <a:headEnd/>
              <a:tailEnd/>
            </a:ln>
            <a:effectLst/>
          </p:spPr>
          <p:txBody>
            <a:bodyPr wrap="none" anchor="ctr"/>
            <a:lstStyle/>
            <a:p>
              <a:endParaRPr lang="de-DE"/>
            </a:p>
          </p:txBody>
        </p:sp>
      </p:grpSp>
      <p:grpSp>
        <p:nvGrpSpPr>
          <p:cNvPr id="173083" name="Group 27"/>
          <p:cNvGrpSpPr>
            <a:grpSpLocks/>
          </p:cNvGrpSpPr>
          <p:nvPr/>
        </p:nvGrpSpPr>
        <p:grpSpPr bwMode="auto">
          <a:xfrm>
            <a:off x="4560888" y="4332288"/>
            <a:ext cx="265112" cy="692150"/>
            <a:chOff x="2873" y="2657"/>
            <a:chExt cx="167" cy="436"/>
          </a:xfrm>
        </p:grpSpPr>
        <p:sp>
          <p:nvSpPr>
            <p:cNvPr id="173084" name="Freeform 28"/>
            <p:cNvSpPr>
              <a:spLocks/>
            </p:cNvSpPr>
            <p:nvPr/>
          </p:nvSpPr>
          <p:spPr bwMode="auto">
            <a:xfrm flipH="1">
              <a:off x="2874" y="2658"/>
              <a:ext cx="89" cy="283"/>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50800" cap="flat" cmpd="sng">
              <a:solidFill>
                <a:schemeClr val="bg1"/>
              </a:solidFill>
              <a:prstDash val="solid"/>
              <a:round/>
              <a:headEnd/>
              <a:tailEnd/>
            </a:ln>
            <a:effectLst/>
          </p:spPr>
          <p:txBody>
            <a:bodyPr wrap="none" anchor="ctr"/>
            <a:lstStyle/>
            <a:p>
              <a:endParaRPr lang="de-DE"/>
            </a:p>
          </p:txBody>
        </p:sp>
        <p:sp>
          <p:nvSpPr>
            <p:cNvPr id="173085" name="Oval 37"/>
            <p:cNvSpPr>
              <a:spLocks noChangeArrowheads="1"/>
            </p:cNvSpPr>
            <p:nvPr/>
          </p:nvSpPr>
          <p:spPr bwMode="auto">
            <a:xfrm rot="5400000" flipH="1" flipV="1">
              <a:off x="2884" y="2938"/>
              <a:ext cx="155" cy="156"/>
            </a:xfrm>
            <a:prstGeom prst="ellipse">
              <a:avLst/>
            </a:prstGeom>
            <a:solidFill>
              <a:schemeClr val="bg1"/>
            </a:solidFill>
            <a:ln w="50800">
              <a:solidFill>
                <a:schemeClr val="bg1"/>
              </a:solidFill>
              <a:round/>
              <a:headEnd/>
              <a:tailEnd/>
            </a:ln>
          </p:spPr>
          <p:txBody>
            <a:bodyPr rot="10800000" wrap="none" lIns="91425" tIns="45712" rIns="91425" bIns="45712" anchor="ctr"/>
            <a:lstStyle/>
            <a:p>
              <a:pPr algn="l">
                <a:lnSpc>
                  <a:spcPct val="95000"/>
                </a:lnSpc>
              </a:pPr>
              <a:endParaRPr lang="de-DE"/>
            </a:p>
          </p:txBody>
        </p:sp>
        <p:sp>
          <p:nvSpPr>
            <p:cNvPr id="173086" name="Oval 38"/>
            <p:cNvSpPr>
              <a:spLocks noChangeArrowheads="1"/>
            </p:cNvSpPr>
            <p:nvPr/>
          </p:nvSpPr>
          <p:spPr bwMode="auto">
            <a:xfrm rot="5400000" flipH="1" flipV="1">
              <a:off x="2884" y="2938"/>
              <a:ext cx="155" cy="156"/>
            </a:xfrm>
            <a:prstGeom prst="ellipse">
              <a:avLst/>
            </a:prstGeom>
            <a:noFill/>
            <a:ln w="25400">
              <a:solidFill>
                <a:schemeClr val="tx1"/>
              </a:solidFill>
              <a:round/>
              <a:headEnd/>
              <a:tailEnd/>
            </a:ln>
          </p:spPr>
          <p:txBody>
            <a:bodyPr rot="10800000" wrap="none" lIns="91425" tIns="45712" rIns="91425" bIns="45712" anchor="ctr"/>
            <a:lstStyle/>
            <a:p>
              <a:pPr algn="l">
                <a:lnSpc>
                  <a:spcPct val="95000"/>
                </a:lnSpc>
              </a:pPr>
              <a:endParaRPr lang="de-DE"/>
            </a:p>
          </p:txBody>
        </p:sp>
        <p:sp>
          <p:nvSpPr>
            <p:cNvPr id="173087" name="Freeform 31"/>
            <p:cNvSpPr>
              <a:spLocks/>
            </p:cNvSpPr>
            <p:nvPr/>
          </p:nvSpPr>
          <p:spPr bwMode="auto">
            <a:xfrm flipH="1">
              <a:off x="2873" y="2657"/>
              <a:ext cx="91" cy="283"/>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25400" cap="flat" cmpd="sng">
              <a:solidFill>
                <a:schemeClr val="tx1"/>
              </a:solidFill>
              <a:prstDash val="solid"/>
              <a:round/>
              <a:headEnd/>
              <a:tailEnd/>
            </a:ln>
            <a:effectLst/>
          </p:spPr>
          <p:txBody>
            <a:bodyPr wrap="none" anchor="ctr"/>
            <a:lstStyle/>
            <a:p>
              <a:endParaRPr lang="de-DE"/>
            </a:p>
          </p:txBody>
        </p:sp>
      </p:grpSp>
      <p:grpSp>
        <p:nvGrpSpPr>
          <p:cNvPr id="173089" name="Group 33"/>
          <p:cNvGrpSpPr>
            <a:grpSpLocks/>
          </p:cNvGrpSpPr>
          <p:nvPr/>
        </p:nvGrpSpPr>
        <p:grpSpPr bwMode="auto">
          <a:xfrm>
            <a:off x="4513263" y="7620000"/>
            <a:ext cx="1935162" cy="246063"/>
            <a:chOff x="2843" y="4752"/>
            <a:chExt cx="1219" cy="155"/>
          </a:xfrm>
        </p:grpSpPr>
        <p:sp>
          <p:nvSpPr>
            <p:cNvPr id="173090" name="Line 36"/>
            <p:cNvSpPr>
              <a:spLocks noChangeShapeType="1"/>
            </p:cNvSpPr>
            <p:nvPr/>
          </p:nvSpPr>
          <p:spPr bwMode="auto">
            <a:xfrm rot="-5400000">
              <a:off x="3406" y="4270"/>
              <a:ext cx="0" cy="1125"/>
            </a:xfrm>
            <a:prstGeom prst="line">
              <a:avLst/>
            </a:prstGeom>
            <a:noFill/>
            <a:ln w="50800">
              <a:solidFill>
                <a:schemeClr val="bg1"/>
              </a:solidFill>
              <a:round/>
              <a:headEnd/>
              <a:tailEnd/>
            </a:ln>
          </p:spPr>
          <p:txBody>
            <a:bodyPr/>
            <a:lstStyle/>
            <a:p>
              <a:endParaRPr lang="de-DE"/>
            </a:p>
          </p:txBody>
        </p:sp>
        <p:sp>
          <p:nvSpPr>
            <p:cNvPr id="173091" name="Oval 37"/>
            <p:cNvSpPr>
              <a:spLocks noChangeArrowheads="1"/>
            </p:cNvSpPr>
            <p:nvPr/>
          </p:nvSpPr>
          <p:spPr bwMode="auto">
            <a:xfrm rot="16200000" flipV="1">
              <a:off x="3906" y="4752"/>
              <a:ext cx="155" cy="156"/>
            </a:xfrm>
            <a:prstGeom prst="ellipse">
              <a:avLst/>
            </a:prstGeom>
            <a:solidFill>
              <a:schemeClr val="bg1"/>
            </a:solidFill>
            <a:ln w="50800">
              <a:solidFill>
                <a:schemeClr val="bg1"/>
              </a:solidFill>
              <a:round/>
              <a:headEnd/>
              <a:tailEnd/>
            </a:ln>
          </p:spPr>
          <p:txBody>
            <a:bodyPr wrap="none" lIns="91425" tIns="45712" rIns="91425" bIns="45712" anchor="ctr"/>
            <a:lstStyle/>
            <a:p>
              <a:pPr algn="l">
                <a:lnSpc>
                  <a:spcPct val="95000"/>
                </a:lnSpc>
              </a:pPr>
              <a:endParaRPr lang="de-DE"/>
            </a:p>
          </p:txBody>
        </p:sp>
        <p:sp>
          <p:nvSpPr>
            <p:cNvPr id="173092" name="Oval 38"/>
            <p:cNvSpPr>
              <a:spLocks noChangeArrowheads="1"/>
            </p:cNvSpPr>
            <p:nvPr/>
          </p:nvSpPr>
          <p:spPr bwMode="auto">
            <a:xfrm rot="16200000" flipV="1">
              <a:off x="3906" y="4752"/>
              <a:ext cx="155" cy="156"/>
            </a:xfrm>
            <a:prstGeom prst="ellipse">
              <a:avLst/>
            </a:prstGeom>
            <a:noFill/>
            <a:ln w="25400">
              <a:solidFill>
                <a:schemeClr val="tx1"/>
              </a:solidFill>
              <a:round/>
              <a:headEnd/>
              <a:tailEnd/>
            </a:ln>
          </p:spPr>
          <p:txBody>
            <a:bodyPr wrap="none" lIns="91425" tIns="45712" rIns="91425" bIns="45712" anchor="ctr"/>
            <a:lstStyle/>
            <a:p>
              <a:pPr algn="l">
                <a:lnSpc>
                  <a:spcPct val="95000"/>
                </a:lnSpc>
              </a:pPr>
              <a:endParaRPr lang="de-DE"/>
            </a:p>
          </p:txBody>
        </p:sp>
        <p:sp>
          <p:nvSpPr>
            <p:cNvPr id="173093" name="Line 39"/>
            <p:cNvSpPr>
              <a:spLocks noChangeShapeType="1"/>
            </p:cNvSpPr>
            <p:nvPr/>
          </p:nvSpPr>
          <p:spPr bwMode="auto">
            <a:xfrm rot="-5400000">
              <a:off x="3374" y="4303"/>
              <a:ext cx="0" cy="1059"/>
            </a:xfrm>
            <a:prstGeom prst="line">
              <a:avLst/>
            </a:prstGeom>
            <a:noFill/>
            <a:ln w="25400">
              <a:solidFill>
                <a:schemeClr val="tx1"/>
              </a:solidFill>
              <a:round/>
              <a:headEnd/>
              <a:tailEnd/>
            </a:ln>
          </p:spPr>
          <p:txBody>
            <a:bodyPr/>
            <a:lstStyle/>
            <a:p>
              <a:endParaRPr lang="de-DE"/>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2" descr="HG_Otto_neu Kopie"/>
          <p:cNvPicPr>
            <a:picLocks noChangeAspect="1" noChangeArrowheads="1"/>
          </p:cNvPicPr>
          <p:nvPr/>
        </p:nvPicPr>
        <p:blipFill>
          <a:blip r:embed="rId3"/>
          <a:srcRect/>
          <a:stretch>
            <a:fillRect/>
          </a:stretch>
        </p:blipFill>
        <p:spPr bwMode="auto">
          <a:xfrm>
            <a:off x="0" y="1503363"/>
            <a:ext cx="13004800" cy="8250237"/>
          </a:xfrm>
          <a:prstGeom prst="rect">
            <a:avLst/>
          </a:prstGeom>
          <a:noFill/>
          <a:ln w="9525">
            <a:noFill/>
            <a:miter lim="800000"/>
            <a:headEnd/>
            <a:tailEnd/>
          </a:ln>
        </p:spPr>
      </p:pic>
      <p:sp>
        <p:nvSpPr>
          <p:cNvPr id="33795"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33796" name="Rectangle 6"/>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 </a:t>
            </a:r>
          </a:p>
          <a:p>
            <a:pPr algn="l">
              <a:lnSpc>
                <a:spcPct val="95000"/>
              </a:lnSpc>
            </a:pPr>
            <a:r>
              <a:rPr lang="en-US" sz="3400" b="1">
                <a:solidFill>
                  <a:srgbClr val="000000"/>
                </a:solidFill>
                <a:latin typeface="BMWTypeRegular" pitchFamily="34" charset="0"/>
              </a:rPr>
              <a:t>with TwinPower Turbo.</a:t>
            </a:r>
            <a:br>
              <a:rPr lang="en-US" sz="3400" b="1">
                <a:solidFill>
                  <a:srgbClr val="000000"/>
                </a:solidFill>
                <a:latin typeface="BMWTypeRegular" pitchFamily="34" charset="0"/>
              </a:rPr>
            </a:br>
            <a:r>
              <a:rPr lang="en-US" sz="3400" b="1">
                <a:solidFill>
                  <a:srgbClr val="969696"/>
                </a:solidFill>
                <a:latin typeface="BMWTypeRegular" pitchFamily="34" charset="0"/>
              </a:rPr>
              <a:t>Summary.</a:t>
            </a:r>
          </a:p>
        </p:txBody>
      </p:sp>
      <p:pic>
        <p:nvPicPr>
          <p:cNvPr id="33801" name="Picture 21" descr="Otto"/>
          <p:cNvPicPr>
            <a:picLocks noChangeAspect="1" noChangeArrowheads="1"/>
          </p:cNvPicPr>
          <p:nvPr/>
        </p:nvPicPr>
        <p:blipFill>
          <a:blip r:embed="rId4"/>
          <a:srcRect l="27344"/>
          <a:stretch>
            <a:fillRect/>
          </a:stretch>
        </p:blipFill>
        <p:spPr bwMode="auto">
          <a:xfrm>
            <a:off x="3556000" y="1503363"/>
            <a:ext cx="9448800" cy="8250237"/>
          </a:xfrm>
          <a:prstGeom prst="rect">
            <a:avLst/>
          </a:prstGeom>
          <a:noFill/>
          <a:ln w="9525">
            <a:noFill/>
            <a:miter lim="800000"/>
            <a:headEnd/>
            <a:tailEnd/>
          </a:ln>
        </p:spPr>
      </p:pic>
      <p:sp>
        <p:nvSpPr>
          <p:cNvPr id="33805" name="AutoShape 33"/>
          <p:cNvSpPr>
            <a:spLocks noChangeArrowheads="1"/>
          </p:cNvSpPr>
          <p:nvPr/>
        </p:nvSpPr>
        <p:spPr bwMode="auto">
          <a:xfrm rot="5400000">
            <a:off x="1378744" y="3340894"/>
            <a:ext cx="273050"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33806" name="AutoShape 33"/>
          <p:cNvSpPr>
            <a:spLocks noChangeArrowheads="1"/>
          </p:cNvSpPr>
          <p:nvPr/>
        </p:nvSpPr>
        <p:spPr bwMode="auto">
          <a:xfrm rot="5400000">
            <a:off x="1378744" y="5390357"/>
            <a:ext cx="273050"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33807" name="AutoShape 33"/>
          <p:cNvSpPr>
            <a:spLocks noChangeArrowheads="1"/>
          </p:cNvSpPr>
          <p:nvPr/>
        </p:nvSpPr>
        <p:spPr bwMode="auto">
          <a:xfrm rot="5400000">
            <a:off x="1378744" y="6677819"/>
            <a:ext cx="273050"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33809" name="Text Box 11"/>
          <p:cNvSpPr txBox="1">
            <a:spLocks noChangeArrowheads="1"/>
          </p:cNvSpPr>
          <p:nvPr/>
        </p:nvSpPr>
        <p:spPr bwMode="auto">
          <a:xfrm>
            <a:off x="1800225" y="2338388"/>
            <a:ext cx="8712200" cy="5854700"/>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a:latin typeface="BMWTypeRegular" pitchFamily="34" charset="0"/>
              </a:rPr>
              <a:t>The basis:</a:t>
            </a:r>
            <a:br>
              <a:rPr lang="de-DE">
                <a:latin typeface="BMWTypeRegular" pitchFamily="34" charset="0"/>
              </a:rPr>
            </a:br>
            <a:r>
              <a:rPr lang="de-DE">
                <a:latin typeface="BMWTypeRegular" pitchFamily="34" charset="0"/>
              </a:rPr>
              <a:t>The highly awarded BMW Twin Turbo. </a:t>
            </a:r>
            <a:br>
              <a:rPr lang="de-DE">
                <a:latin typeface="BMWTypeRegular" pitchFamily="34" charset="0"/>
              </a:rPr>
            </a:br>
            <a:endParaRPr lang="de-DE" sz="1200">
              <a:latin typeface="BMWTypeRegular" pitchFamily="34" charset="0"/>
            </a:endParaRPr>
          </a:p>
          <a:p>
            <a:pPr algn="l">
              <a:lnSpc>
                <a:spcPct val="95000"/>
              </a:lnSpc>
              <a:buFont typeface="Wingdings" pitchFamily="2" charset="2"/>
              <a:buNone/>
            </a:pPr>
            <a:r>
              <a:rPr lang="de-DE">
                <a:latin typeface="BMWTypeRegular" pitchFamily="34" charset="0"/>
              </a:rPr>
              <a:t>The new engine:</a:t>
            </a:r>
            <a:br>
              <a:rPr lang="de-DE">
                <a:latin typeface="BMWTypeRegular" pitchFamily="34" charset="0"/>
              </a:rPr>
            </a:br>
            <a:r>
              <a:rPr lang="de-DE">
                <a:latin typeface="BMWTypeRegular" pitchFamily="34" charset="0"/>
              </a:rPr>
              <a:t>First time ever combination of </a:t>
            </a:r>
            <a:br>
              <a:rPr lang="de-DE">
                <a:latin typeface="BMWTypeRegular" pitchFamily="34" charset="0"/>
              </a:rPr>
            </a:br>
            <a:r>
              <a:rPr lang="de-DE">
                <a:latin typeface="BMWTypeRegular" pitchFamily="34" charset="0"/>
              </a:rPr>
              <a:t>- Direct injection</a:t>
            </a:r>
            <a:br>
              <a:rPr lang="de-DE">
                <a:latin typeface="BMWTypeRegular" pitchFamily="34" charset="0"/>
              </a:rPr>
            </a:br>
            <a:r>
              <a:rPr lang="de-DE">
                <a:latin typeface="BMWTypeRegular" pitchFamily="34" charset="0"/>
              </a:rPr>
              <a:t>- Turbo charging </a:t>
            </a:r>
            <a:br>
              <a:rPr lang="de-DE">
                <a:latin typeface="BMWTypeRegular" pitchFamily="34" charset="0"/>
              </a:rPr>
            </a:br>
            <a:r>
              <a:rPr lang="de-DE">
                <a:latin typeface="BMWTypeRegular" pitchFamily="34" charset="0"/>
              </a:rPr>
              <a:t>- Fully variable valvetrain.</a:t>
            </a:r>
          </a:p>
          <a:p>
            <a:pPr algn="l">
              <a:lnSpc>
                <a:spcPct val="95000"/>
              </a:lnSpc>
              <a:buFont typeface="Wingdings" pitchFamily="2" charset="2"/>
              <a:buNone/>
            </a:pPr>
            <a:r>
              <a:rPr lang="de-DE" sz="1200">
                <a:latin typeface="BMWTypeRegular" pitchFamily="34" charset="0"/>
              </a:rPr>
              <a:t/>
            </a:r>
            <a:br>
              <a:rPr lang="de-DE" sz="1200">
                <a:latin typeface="BMWTypeRegular" pitchFamily="34" charset="0"/>
              </a:rPr>
            </a:br>
            <a:r>
              <a:rPr lang="de-DE">
                <a:latin typeface="BMWTypeRegular" pitchFamily="34" charset="0"/>
              </a:rPr>
              <a:t>The result:</a:t>
            </a:r>
          </a:p>
          <a:p>
            <a:pPr algn="l">
              <a:lnSpc>
                <a:spcPct val="95000"/>
              </a:lnSpc>
            </a:pPr>
            <a:r>
              <a:rPr lang="de-DE">
                <a:latin typeface="BMWTypeRegular" pitchFamily="34" charset="0"/>
              </a:rPr>
              <a:t>Again best in segment </a:t>
            </a:r>
          </a:p>
          <a:p>
            <a:pPr algn="l">
              <a:lnSpc>
                <a:spcPct val="95000"/>
              </a:lnSpc>
            </a:pPr>
            <a:r>
              <a:rPr lang="de-DE">
                <a:latin typeface="BMWTypeRegular" pitchFamily="34" charset="0"/>
              </a:rPr>
              <a:t>performance and efficiency.</a:t>
            </a:r>
            <a:br>
              <a:rPr lang="de-DE">
                <a:latin typeface="BMWTypeRegular" pitchFamily="34" charset="0"/>
              </a:rPr>
            </a:br>
            <a:r>
              <a:rPr lang="en-US" sz="1200" b="1">
                <a:latin typeface="BMWTypeRegular" pitchFamily="34" charset="0"/>
              </a:rPr>
              <a:t/>
            </a:r>
            <a:br>
              <a:rPr lang="en-US" sz="1200" b="1">
                <a:latin typeface="BMWTypeRegular" pitchFamily="34" charset="0"/>
              </a:rPr>
            </a:br>
            <a:r>
              <a:rPr lang="en-US">
                <a:latin typeface="BMWTypeRegular" pitchFamily="34" charset="0"/>
              </a:rPr>
              <a:t>Enjoying the same power as </a:t>
            </a:r>
          </a:p>
          <a:p>
            <a:pPr algn="l">
              <a:lnSpc>
                <a:spcPct val="95000"/>
              </a:lnSpc>
            </a:pPr>
            <a:r>
              <a:rPr lang="en-US">
                <a:latin typeface="BMWTypeRegular" pitchFamily="34" charset="0"/>
              </a:rPr>
              <a:t>a big V8 now in a compact, </a:t>
            </a:r>
          </a:p>
          <a:p>
            <a:pPr algn="l">
              <a:lnSpc>
                <a:spcPct val="95000"/>
              </a:lnSpc>
            </a:pPr>
            <a:r>
              <a:rPr lang="en-US">
                <a:latin typeface="BMWTypeRegular" pitchFamily="34" charset="0"/>
              </a:rPr>
              <a:t>light weight 6 cylinder with </a:t>
            </a:r>
          </a:p>
          <a:p>
            <a:pPr algn="l">
              <a:lnSpc>
                <a:spcPct val="95000"/>
              </a:lnSpc>
            </a:pPr>
            <a:r>
              <a:rPr lang="en-US">
                <a:latin typeface="BMWTypeRegular" pitchFamily="34" charset="0"/>
              </a:rPr>
              <a:t>low fuel consumption.</a:t>
            </a:r>
            <a:endParaRPr lang="de-DE">
              <a:latin typeface="BMWTypeRegular" pitchFamily="34" charset="0"/>
            </a:endParaRPr>
          </a:p>
        </p:txBody>
      </p:sp>
      <p:sp>
        <p:nvSpPr>
          <p:cNvPr id="33810" name="AutoShape 33"/>
          <p:cNvSpPr>
            <a:spLocks noChangeArrowheads="1"/>
          </p:cNvSpPr>
          <p:nvPr/>
        </p:nvSpPr>
        <p:spPr bwMode="auto">
          <a:xfrm rot="5400000">
            <a:off x="1378744" y="2418557"/>
            <a:ext cx="273050" cy="239712"/>
          </a:xfrm>
          <a:prstGeom prst="triangle">
            <a:avLst>
              <a:gd name="adj" fmla="val 50000"/>
            </a:avLst>
          </a:prstGeom>
          <a:solidFill>
            <a:schemeClr val="bg1"/>
          </a:solidFill>
          <a:ln w="9525">
            <a:solidFill>
              <a:schemeClr val="tx1"/>
            </a:solidFill>
            <a:miter lim="800000"/>
            <a:headEnd/>
            <a:tailEnd/>
          </a:ln>
        </p:spPr>
        <p:txBody>
          <a:bodyPr rot="10800000" vert="eaVert" wrap="none" lIns="91425" tIns="45712" rIns="91425" bIns="45712" anchor="ctr"/>
          <a:lstStyle/>
          <a:p>
            <a:pPr algn="l"/>
            <a:endParaRPr lang="de-DE"/>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02" name="Picture 25" descr="Technische Highlights2"/>
          <p:cNvPicPr>
            <a:picLocks noChangeAspect="1" noChangeArrowheads="1"/>
          </p:cNvPicPr>
          <p:nvPr/>
        </p:nvPicPr>
        <p:blipFill>
          <a:blip r:embed="rId3"/>
          <a:srcRect/>
          <a:stretch>
            <a:fillRect/>
          </a:stretch>
        </p:blipFill>
        <p:spPr bwMode="auto">
          <a:xfrm>
            <a:off x="0" y="1846263"/>
            <a:ext cx="13004800" cy="7907337"/>
          </a:xfrm>
          <a:prstGeom prst="rect">
            <a:avLst/>
          </a:prstGeom>
          <a:noFill/>
          <a:ln w="9525">
            <a:noFill/>
            <a:miter lim="800000"/>
            <a:headEnd/>
            <a:tailEnd/>
          </a:ln>
        </p:spPr>
      </p:pic>
      <p:sp>
        <p:nvSpPr>
          <p:cNvPr id="35932" name="Line 27"/>
          <p:cNvSpPr>
            <a:spLocks noChangeShapeType="1"/>
          </p:cNvSpPr>
          <p:nvPr/>
        </p:nvSpPr>
        <p:spPr bwMode="auto">
          <a:xfrm>
            <a:off x="7742238" y="4564063"/>
            <a:ext cx="0" cy="4449762"/>
          </a:xfrm>
          <a:prstGeom prst="line">
            <a:avLst/>
          </a:prstGeom>
          <a:noFill/>
          <a:ln w="50800">
            <a:solidFill>
              <a:schemeClr val="bg1"/>
            </a:solidFill>
            <a:round/>
            <a:headEnd/>
            <a:tailEnd/>
          </a:ln>
        </p:spPr>
        <p:txBody>
          <a:bodyPr/>
          <a:lstStyle/>
          <a:p>
            <a:endParaRPr lang="de-DE"/>
          </a:p>
        </p:txBody>
      </p:sp>
      <p:sp>
        <p:nvSpPr>
          <p:cNvPr id="35933" name="Line 29"/>
          <p:cNvSpPr>
            <a:spLocks noChangeShapeType="1"/>
          </p:cNvSpPr>
          <p:nvPr/>
        </p:nvSpPr>
        <p:spPr bwMode="auto">
          <a:xfrm>
            <a:off x="9059863" y="3398838"/>
            <a:ext cx="0" cy="777875"/>
          </a:xfrm>
          <a:prstGeom prst="line">
            <a:avLst/>
          </a:prstGeom>
          <a:noFill/>
          <a:ln w="50800">
            <a:solidFill>
              <a:schemeClr val="bg1"/>
            </a:solidFill>
            <a:round/>
            <a:headEnd/>
            <a:tailEnd/>
          </a:ln>
        </p:spPr>
        <p:txBody>
          <a:bodyPr/>
          <a:lstStyle/>
          <a:p>
            <a:endParaRPr lang="de-DE"/>
          </a:p>
        </p:txBody>
      </p:sp>
      <p:sp>
        <p:nvSpPr>
          <p:cNvPr id="35934" name="Line 39"/>
          <p:cNvSpPr>
            <a:spLocks noChangeShapeType="1"/>
          </p:cNvSpPr>
          <p:nvPr/>
        </p:nvSpPr>
        <p:spPr bwMode="auto">
          <a:xfrm>
            <a:off x="7473950" y="2400300"/>
            <a:ext cx="0" cy="2505075"/>
          </a:xfrm>
          <a:prstGeom prst="line">
            <a:avLst/>
          </a:prstGeom>
          <a:noFill/>
          <a:ln w="50800">
            <a:solidFill>
              <a:schemeClr val="bg1"/>
            </a:solidFill>
            <a:round/>
            <a:headEnd/>
            <a:tailEnd/>
          </a:ln>
        </p:spPr>
        <p:txBody>
          <a:bodyPr/>
          <a:lstStyle/>
          <a:p>
            <a:endParaRPr lang="de-DE"/>
          </a:p>
        </p:txBody>
      </p:sp>
      <p:sp>
        <p:nvSpPr>
          <p:cNvPr id="35935" name="Line 41"/>
          <p:cNvSpPr>
            <a:spLocks noChangeShapeType="1"/>
          </p:cNvSpPr>
          <p:nvPr/>
        </p:nvSpPr>
        <p:spPr bwMode="auto">
          <a:xfrm>
            <a:off x="4702175" y="2400300"/>
            <a:ext cx="0" cy="2676525"/>
          </a:xfrm>
          <a:prstGeom prst="line">
            <a:avLst/>
          </a:prstGeom>
          <a:noFill/>
          <a:ln w="50800">
            <a:solidFill>
              <a:schemeClr val="bg1"/>
            </a:solidFill>
            <a:round/>
            <a:headEnd/>
            <a:tailEnd/>
          </a:ln>
        </p:spPr>
        <p:txBody>
          <a:bodyPr/>
          <a:lstStyle/>
          <a:p>
            <a:endParaRPr lang="de-DE"/>
          </a:p>
        </p:txBody>
      </p:sp>
      <p:sp>
        <p:nvSpPr>
          <p:cNvPr id="35936" name="Line 45"/>
          <p:cNvSpPr>
            <a:spLocks noChangeShapeType="1"/>
          </p:cNvSpPr>
          <p:nvPr/>
        </p:nvSpPr>
        <p:spPr bwMode="auto">
          <a:xfrm>
            <a:off x="6088063" y="3398838"/>
            <a:ext cx="0" cy="1708150"/>
          </a:xfrm>
          <a:prstGeom prst="line">
            <a:avLst/>
          </a:prstGeom>
          <a:noFill/>
          <a:ln w="50800">
            <a:solidFill>
              <a:schemeClr val="bg1"/>
            </a:solidFill>
            <a:round/>
            <a:headEnd/>
            <a:tailEnd/>
          </a:ln>
        </p:spPr>
        <p:txBody>
          <a:bodyPr/>
          <a:lstStyle/>
          <a:p>
            <a:endParaRPr lang="de-DE"/>
          </a:p>
        </p:txBody>
      </p:sp>
      <p:sp>
        <p:nvSpPr>
          <p:cNvPr id="35937" name="Line 46"/>
          <p:cNvSpPr>
            <a:spLocks noChangeShapeType="1"/>
          </p:cNvSpPr>
          <p:nvPr/>
        </p:nvSpPr>
        <p:spPr bwMode="auto">
          <a:xfrm flipV="1">
            <a:off x="5794375" y="6189663"/>
            <a:ext cx="0" cy="3219450"/>
          </a:xfrm>
          <a:prstGeom prst="line">
            <a:avLst/>
          </a:prstGeom>
          <a:noFill/>
          <a:ln w="50800">
            <a:solidFill>
              <a:schemeClr val="bg1"/>
            </a:solidFill>
            <a:round/>
            <a:headEnd/>
            <a:tailEnd/>
          </a:ln>
        </p:spPr>
        <p:txBody>
          <a:bodyPr/>
          <a:lstStyle/>
          <a:p>
            <a:endParaRPr lang="de-DE"/>
          </a:p>
        </p:txBody>
      </p:sp>
      <p:sp>
        <p:nvSpPr>
          <p:cNvPr id="35938" name="Line 49"/>
          <p:cNvSpPr>
            <a:spLocks noChangeShapeType="1"/>
          </p:cNvSpPr>
          <p:nvPr/>
        </p:nvSpPr>
        <p:spPr bwMode="auto">
          <a:xfrm flipV="1">
            <a:off x="9175750" y="7146925"/>
            <a:ext cx="0" cy="1243013"/>
          </a:xfrm>
          <a:prstGeom prst="line">
            <a:avLst/>
          </a:prstGeom>
          <a:noFill/>
          <a:ln w="50800">
            <a:solidFill>
              <a:schemeClr val="bg1"/>
            </a:solidFill>
            <a:round/>
            <a:headEnd/>
            <a:tailEnd/>
          </a:ln>
        </p:spPr>
        <p:txBody>
          <a:bodyPr/>
          <a:lstStyle/>
          <a:p>
            <a:endParaRPr lang="de-DE"/>
          </a:p>
        </p:txBody>
      </p:sp>
      <p:sp>
        <p:nvSpPr>
          <p:cNvPr id="35903" name="Text Box 5"/>
          <p:cNvSpPr txBox="1">
            <a:spLocks noChangeArrowheads="1"/>
          </p:cNvSpPr>
          <p:nvPr/>
        </p:nvSpPr>
        <p:spPr bwMode="auto">
          <a:xfrm>
            <a:off x="6157913" y="3332163"/>
            <a:ext cx="3836987"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Brakes</a:t>
            </a:r>
            <a:endParaRPr lang="en-US" sz="1000">
              <a:latin typeface="BMWTypeRegular" pitchFamily="34" charset="0"/>
            </a:endParaRPr>
          </a:p>
        </p:txBody>
      </p:sp>
      <p:sp>
        <p:nvSpPr>
          <p:cNvPr id="35904" name="Text Box 6"/>
          <p:cNvSpPr txBox="1">
            <a:spLocks noChangeArrowheads="1"/>
          </p:cNvSpPr>
          <p:nvPr/>
        </p:nvSpPr>
        <p:spPr bwMode="auto">
          <a:xfrm>
            <a:off x="9136063" y="3332163"/>
            <a:ext cx="3563937"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Planetary gear No. 4</a:t>
            </a:r>
            <a:endParaRPr lang="de-DE" sz="1000">
              <a:latin typeface="BMWTypeRegular" pitchFamily="34" charset="0"/>
            </a:endParaRPr>
          </a:p>
        </p:txBody>
      </p:sp>
      <p:sp>
        <p:nvSpPr>
          <p:cNvPr id="35905" name="Text Box 7"/>
          <p:cNvSpPr txBox="1">
            <a:spLocks noChangeArrowheads="1"/>
          </p:cNvSpPr>
          <p:nvPr/>
        </p:nvSpPr>
        <p:spPr bwMode="auto">
          <a:xfrm>
            <a:off x="9250363" y="8059738"/>
            <a:ext cx="3359150"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Mechatronics</a:t>
            </a:r>
            <a:endParaRPr lang="de-DE" sz="1000">
              <a:latin typeface="BMWTypeRegular" pitchFamily="34" charset="0"/>
            </a:endParaRPr>
          </a:p>
        </p:txBody>
      </p:sp>
      <p:sp>
        <p:nvSpPr>
          <p:cNvPr id="35906" name="Text Box 8"/>
          <p:cNvSpPr txBox="1">
            <a:spLocks noChangeArrowheads="1"/>
          </p:cNvSpPr>
          <p:nvPr/>
        </p:nvSpPr>
        <p:spPr bwMode="auto">
          <a:xfrm>
            <a:off x="7550150" y="2338388"/>
            <a:ext cx="4348163"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Planetary gears No. 1 to 3</a:t>
            </a:r>
            <a:endParaRPr lang="en-US" sz="1000">
              <a:latin typeface="BMWTypeRegular" pitchFamily="34" charset="0"/>
            </a:endParaRPr>
          </a:p>
        </p:txBody>
      </p:sp>
      <p:sp>
        <p:nvSpPr>
          <p:cNvPr id="35907" name="Text Box 9"/>
          <p:cNvSpPr txBox="1">
            <a:spLocks noChangeArrowheads="1"/>
          </p:cNvSpPr>
          <p:nvPr/>
        </p:nvSpPr>
        <p:spPr bwMode="auto">
          <a:xfrm>
            <a:off x="7823200" y="8688388"/>
            <a:ext cx="4235450"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Clutches</a:t>
            </a:r>
            <a:endParaRPr lang="de-DE" sz="1000">
              <a:latin typeface="BMWTypeRegular" pitchFamily="34" charset="0"/>
            </a:endParaRPr>
          </a:p>
        </p:txBody>
      </p:sp>
      <p:sp>
        <p:nvSpPr>
          <p:cNvPr id="35908" name="Text Box 13"/>
          <p:cNvSpPr txBox="1">
            <a:spLocks noChangeArrowheads="1"/>
          </p:cNvSpPr>
          <p:nvPr/>
        </p:nvSpPr>
        <p:spPr bwMode="auto">
          <a:xfrm>
            <a:off x="5865813" y="9080500"/>
            <a:ext cx="5770562" cy="452438"/>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Pump</a:t>
            </a:r>
            <a:endParaRPr lang="de-DE" sz="1000">
              <a:latin typeface="BMWTypeRegular" pitchFamily="34" charset="0"/>
            </a:endParaRPr>
          </a:p>
        </p:txBody>
      </p:sp>
      <p:sp>
        <p:nvSpPr>
          <p:cNvPr id="35909" name="Text Box 26"/>
          <p:cNvSpPr txBox="1">
            <a:spLocks noChangeArrowheads="1"/>
          </p:cNvSpPr>
          <p:nvPr/>
        </p:nvSpPr>
        <p:spPr bwMode="auto">
          <a:xfrm>
            <a:off x="4791075" y="2338388"/>
            <a:ext cx="3962400" cy="12652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Torque </a:t>
            </a:r>
          </a:p>
          <a:p>
            <a:pPr algn="l">
              <a:lnSpc>
                <a:spcPct val="95000"/>
              </a:lnSpc>
              <a:buFont typeface="Wingdings" pitchFamily="2" charset="2"/>
              <a:buNone/>
            </a:pPr>
            <a:r>
              <a:rPr lang="de-DE" sz="2800">
                <a:latin typeface="BMWTypeRegular" pitchFamily="34" charset="0"/>
              </a:rPr>
              <a:t>converter</a:t>
            </a:r>
          </a:p>
          <a:p>
            <a:pPr algn="l">
              <a:lnSpc>
                <a:spcPct val="95000"/>
              </a:lnSpc>
              <a:buFont typeface="Wingdings" pitchFamily="2" charset="2"/>
              <a:buNone/>
            </a:pPr>
            <a:endParaRPr lang="en-US" sz="2800">
              <a:latin typeface="BMWTypeRegular" pitchFamily="34" charset="0"/>
            </a:endParaRPr>
          </a:p>
        </p:txBody>
      </p:sp>
      <p:sp>
        <p:nvSpPr>
          <p:cNvPr id="35874" name="Rectangle 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35875" name="Rectangle 4"/>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8-speed automatic gearbox.</a:t>
            </a:r>
            <a:br>
              <a:rPr lang="en-US" sz="3400" b="1">
                <a:solidFill>
                  <a:srgbClr val="000000"/>
                </a:solidFill>
                <a:latin typeface="BMWTypeRegular" pitchFamily="34" charset="0"/>
              </a:rPr>
            </a:br>
            <a:r>
              <a:rPr lang="en-US" sz="3400" b="1">
                <a:solidFill>
                  <a:srgbClr val="969696"/>
                </a:solidFill>
                <a:latin typeface="BMWTypeRegular" pitchFamily="34" charset="0"/>
              </a:rPr>
              <a:t>Better comfort, better acceleration.</a:t>
            </a:r>
          </a:p>
          <a:p>
            <a:pPr algn="l">
              <a:lnSpc>
                <a:spcPct val="95000"/>
              </a:lnSpc>
            </a:pPr>
            <a:r>
              <a:rPr lang="en-US" sz="3400" b="1">
                <a:solidFill>
                  <a:srgbClr val="969696"/>
                </a:solidFill>
                <a:latin typeface="BMWTypeRegular" pitchFamily="34" charset="0"/>
              </a:rPr>
              <a:t>Better fuel economy, while same weight and size.</a:t>
            </a:r>
          </a:p>
        </p:txBody>
      </p:sp>
      <p:sp>
        <p:nvSpPr>
          <p:cNvPr id="35940" name="Line 27"/>
          <p:cNvSpPr>
            <a:spLocks noChangeShapeType="1"/>
          </p:cNvSpPr>
          <p:nvPr/>
        </p:nvSpPr>
        <p:spPr bwMode="auto">
          <a:xfrm>
            <a:off x="7742238" y="4564063"/>
            <a:ext cx="0" cy="4449762"/>
          </a:xfrm>
          <a:prstGeom prst="line">
            <a:avLst/>
          </a:prstGeom>
          <a:noFill/>
          <a:ln w="25400">
            <a:solidFill>
              <a:schemeClr val="tx1"/>
            </a:solidFill>
            <a:round/>
            <a:headEnd/>
            <a:tailEnd/>
          </a:ln>
        </p:spPr>
        <p:txBody>
          <a:bodyPr/>
          <a:lstStyle/>
          <a:p>
            <a:endParaRPr lang="de-DE"/>
          </a:p>
        </p:txBody>
      </p:sp>
      <p:sp>
        <p:nvSpPr>
          <p:cNvPr id="35941" name="Line 29"/>
          <p:cNvSpPr>
            <a:spLocks noChangeShapeType="1"/>
          </p:cNvSpPr>
          <p:nvPr/>
        </p:nvSpPr>
        <p:spPr bwMode="auto">
          <a:xfrm>
            <a:off x="9059863" y="3398838"/>
            <a:ext cx="0" cy="777875"/>
          </a:xfrm>
          <a:prstGeom prst="line">
            <a:avLst/>
          </a:prstGeom>
          <a:noFill/>
          <a:ln w="25400">
            <a:solidFill>
              <a:schemeClr val="tx1"/>
            </a:solidFill>
            <a:round/>
            <a:headEnd/>
            <a:tailEnd/>
          </a:ln>
        </p:spPr>
        <p:txBody>
          <a:bodyPr/>
          <a:lstStyle/>
          <a:p>
            <a:endParaRPr lang="de-DE"/>
          </a:p>
        </p:txBody>
      </p:sp>
      <p:sp>
        <p:nvSpPr>
          <p:cNvPr id="35942" name="Line 39"/>
          <p:cNvSpPr>
            <a:spLocks noChangeShapeType="1"/>
          </p:cNvSpPr>
          <p:nvPr/>
        </p:nvSpPr>
        <p:spPr bwMode="auto">
          <a:xfrm>
            <a:off x="7473950" y="2400300"/>
            <a:ext cx="0" cy="2505075"/>
          </a:xfrm>
          <a:prstGeom prst="line">
            <a:avLst/>
          </a:prstGeom>
          <a:noFill/>
          <a:ln w="25400">
            <a:solidFill>
              <a:schemeClr val="tx1"/>
            </a:solidFill>
            <a:round/>
            <a:headEnd/>
            <a:tailEnd/>
          </a:ln>
        </p:spPr>
        <p:txBody>
          <a:bodyPr/>
          <a:lstStyle/>
          <a:p>
            <a:endParaRPr lang="de-DE"/>
          </a:p>
        </p:txBody>
      </p:sp>
      <p:sp>
        <p:nvSpPr>
          <p:cNvPr id="35943" name="Line 41"/>
          <p:cNvSpPr>
            <a:spLocks noChangeShapeType="1"/>
          </p:cNvSpPr>
          <p:nvPr/>
        </p:nvSpPr>
        <p:spPr bwMode="auto">
          <a:xfrm>
            <a:off x="4702175" y="2400300"/>
            <a:ext cx="0" cy="2676525"/>
          </a:xfrm>
          <a:prstGeom prst="line">
            <a:avLst/>
          </a:prstGeom>
          <a:noFill/>
          <a:ln w="25400">
            <a:solidFill>
              <a:schemeClr val="tx1"/>
            </a:solidFill>
            <a:round/>
            <a:headEnd/>
            <a:tailEnd/>
          </a:ln>
        </p:spPr>
        <p:txBody>
          <a:bodyPr/>
          <a:lstStyle/>
          <a:p>
            <a:endParaRPr lang="de-DE"/>
          </a:p>
        </p:txBody>
      </p:sp>
      <p:sp>
        <p:nvSpPr>
          <p:cNvPr id="35944" name="Line 45"/>
          <p:cNvSpPr>
            <a:spLocks noChangeShapeType="1"/>
          </p:cNvSpPr>
          <p:nvPr/>
        </p:nvSpPr>
        <p:spPr bwMode="auto">
          <a:xfrm>
            <a:off x="6088063" y="3398838"/>
            <a:ext cx="0" cy="1708150"/>
          </a:xfrm>
          <a:prstGeom prst="line">
            <a:avLst/>
          </a:prstGeom>
          <a:noFill/>
          <a:ln w="25400">
            <a:solidFill>
              <a:schemeClr val="tx1"/>
            </a:solidFill>
            <a:round/>
            <a:headEnd/>
            <a:tailEnd/>
          </a:ln>
        </p:spPr>
        <p:txBody>
          <a:bodyPr/>
          <a:lstStyle/>
          <a:p>
            <a:endParaRPr lang="de-DE"/>
          </a:p>
        </p:txBody>
      </p:sp>
      <p:sp>
        <p:nvSpPr>
          <p:cNvPr id="35945" name="Line 46"/>
          <p:cNvSpPr>
            <a:spLocks noChangeShapeType="1"/>
          </p:cNvSpPr>
          <p:nvPr/>
        </p:nvSpPr>
        <p:spPr bwMode="auto">
          <a:xfrm flipV="1">
            <a:off x="5794375" y="6189663"/>
            <a:ext cx="0" cy="3219450"/>
          </a:xfrm>
          <a:prstGeom prst="line">
            <a:avLst/>
          </a:prstGeom>
          <a:noFill/>
          <a:ln w="25400">
            <a:solidFill>
              <a:schemeClr val="tx1"/>
            </a:solidFill>
            <a:round/>
            <a:headEnd/>
            <a:tailEnd/>
          </a:ln>
        </p:spPr>
        <p:txBody>
          <a:bodyPr/>
          <a:lstStyle/>
          <a:p>
            <a:endParaRPr lang="de-DE"/>
          </a:p>
        </p:txBody>
      </p:sp>
      <p:sp>
        <p:nvSpPr>
          <p:cNvPr id="35946" name="Line 49"/>
          <p:cNvSpPr>
            <a:spLocks noChangeShapeType="1"/>
          </p:cNvSpPr>
          <p:nvPr/>
        </p:nvSpPr>
        <p:spPr bwMode="auto">
          <a:xfrm flipV="1">
            <a:off x="9175750" y="7146925"/>
            <a:ext cx="0" cy="1243013"/>
          </a:xfrm>
          <a:prstGeom prst="line">
            <a:avLst/>
          </a:prstGeom>
          <a:noFill/>
          <a:ln w="25400">
            <a:solidFill>
              <a:schemeClr val="tx1"/>
            </a:solidFill>
            <a:round/>
            <a:headEnd/>
            <a:tailEnd/>
          </a:ln>
        </p:spPr>
        <p:txBody>
          <a:bodyPr/>
          <a:lstStyle/>
          <a:p>
            <a:endParaRPr lang="de-DE"/>
          </a:p>
        </p:txBody>
      </p:sp>
      <p:sp>
        <p:nvSpPr>
          <p:cNvPr id="35911" name="Oval 28"/>
          <p:cNvSpPr>
            <a:spLocks noChangeArrowheads="1"/>
          </p:cNvSpPr>
          <p:nvPr/>
        </p:nvSpPr>
        <p:spPr bwMode="auto">
          <a:xfrm>
            <a:off x="7662863" y="4486275"/>
            <a:ext cx="171450" cy="171450"/>
          </a:xfrm>
          <a:prstGeom prst="ellipse">
            <a:avLst/>
          </a:prstGeom>
          <a:solidFill>
            <a:srgbClr val="FF3300"/>
          </a:solidFill>
          <a:ln w="19050">
            <a:solidFill>
              <a:schemeClr val="tx1"/>
            </a:solidFill>
            <a:round/>
            <a:headEnd/>
            <a:tailEnd/>
          </a:ln>
        </p:spPr>
        <p:txBody>
          <a:bodyPr wrap="none" lIns="91425" tIns="45712" rIns="91425" bIns="45712" anchor="ctr"/>
          <a:lstStyle/>
          <a:p>
            <a:pPr algn="l"/>
            <a:endParaRPr lang="de-DE"/>
          </a:p>
        </p:txBody>
      </p:sp>
      <p:sp>
        <p:nvSpPr>
          <p:cNvPr id="35913" name="Oval 36"/>
          <p:cNvSpPr>
            <a:spLocks noChangeArrowheads="1"/>
          </p:cNvSpPr>
          <p:nvPr/>
        </p:nvSpPr>
        <p:spPr bwMode="auto">
          <a:xfrm>
            <a:off x="8972550" y="4105275"/>
            <a:ext cx="173038" cy="171450"/>
          </a:xfrm>
          <a:prstGeom prst="ellipse">
            <a:avLst/>
          </a:prstGeom>
          <a:solidFill>
            <a:srgbClr val="FFFFFF"/>
          </a:solidFill>
          <a:ln w="19050">
            <a:solidFill>
              <a:schemeClr val="tx1"/>
            </a:solidFill>
            <a:round/>
            <a:headEnd/>
            <a:tailEnd/>
          </a:ln>
        </p:spPr>
        <p:txBody>
          <a:bodyPr wrap="none" lIns="91425" tIns="45712" rIns="91425" bIns="45712" anchor="ctr"/>
          <a:lstStyle/>
          <a:p>
            <a:pPr algn="l"/>
            <a:endParaRPr lang="de-DE"/>
          </a:p>
        </p:txBody>
      </p:sp>
      <p:sp>
        <p:nvSpPr>
          <p:cNvPr id="35914" name="Oval 37"/>
          <p:cNvSpPr>
            <a:spLocks noChangeArrowheads="1"/>
          </p:cNvSpPr>
          <p:nvPr/>
        </p:nvSpPr>
        <p:spPr bwMode="auto">
          <a:xfrm>
            <a:off x="8074025" y="4359275"/>
            <a:ext cx="171450" cy="171450"/>
          </a:xfrm>
          <a:prstGeom prst="ellipse">
            <a:avLst/>
          </a:prstGeom>
          <a:solidFill>
            <a:srgbClr val="FF3300"/>
          </a:solidFill>
          <a:ln w="19050">
            <a:solidFill>
              <a:schemeClr val="tx1"/>
            </a:solidFill>
            <a:round/>
            <a:headEnd/>
            <a:tailEnd/>
          </a:ln>
        </p:spPr>
        <p:txBody>
          <a:bodyPr wrap="none" lIns="91425" tIns="45712" rIns="91425" bIns="45712" anchor="ctr"/>
          <a:lstStyle/>
          <a:p>
            <a:pPr algn="l"/>
            <a:endParaRPr lang="de-DE"/>
          </a:p>
        </p:txBody>
      </p:sp>
      <p:sp>
        <p:nvSpPr>
          <p:cNvPr id="35915" name="Oval 38"/>
          <p:cNvSpPr>
            <a:spLocks noChangeArrowheads="1"/>
          </p:cNvSpPr>
          <p:nvPr/>
        </p:nvSpPr>
        <p:spPr bwMode="auto">
          <a:xfrm>
            <a:off x="8535988" y="4222750"/>
            <a:ext cx="173037" cy="171450"/>
          </a:xfrm>
          <a:prstGeom prst="ellipse">
            <a:avLst/>
          </a:prstGeom>
          <a:solidFill>
            <a:srgbClr val="FF3300"/>
          </a:solidFill>
          <a:ln w="19050">
            <a:solidFill>
              <a:schemeClr val="tx1"/>
            </a:solidFill>
            <a:round/>
            <a:headEnd/>
            <a:tailEnd/>
          </a:ln>
        </p:spPr>
        <p:txBody>
          <a:bodyPr wrap="none" lIns="91425" tIns="45712" rIns="91425" bIns="45712" anchor="ctr"/>
          <a:lstStyle/>
          <a:p>
            <a:pPr algn="l"/>
            <a:endParaRPr lang="de-DE"/>
          </a:p>
        </p:txBody>
      </p:sp>
      <p:sp>
        <p:nvSpPr>
          <p:cNvPr id="35917" name="Oval 40"/>
          <p:cNvSpPr>
            <a:spLocks noChangeArrowheads="1"/>
          </p:cNvSpPr>
          <p:nvPr/>
        </p:nvSpPr>
        <p:spPr bwMode="auto">
          <a:xfrm>
            <a:off x="7391400" y="4829175"/>
            <a:ext cx="171450" cy="171450"/>
          </a:xfrm>
          <a:prstGeom prst="ellipse">
            <a:avLst/>
          </a:prstGeom>
          <a:solidFill>
            <a:srgbClr val="FFCC00"/>
          </a:solidFill>
          <a:ln w="19050">
            <a:solidFill>
              <a:schemeClr val="tx1"/>
            </a:solidFill>
            <a:round/>
            <a:headEnd/>
            <a:tailEnd/>
          </a:ln>
        </p:spPr>
        <p:txBody>
          <a:bodyPr wrap="none" lIns="91425" tIns="45712" rIns="91425" bIns="45712" anchor="ctr"/>
          <a:lstStyle/>
          <a:p>
            <a:pPr algn="l"/>
            <a:endParaRPr lang="de-DE"/>
          </a:p>
        </p:txBody>
      </p:sp>
      <p:sp>
        <p:nvSpPr>
          <p:cNvPr id="35919" name="Oval 42"/>
          <p:cNvSpPr>
            <a:spLocks noChangeArrowheads="1"/>
          </p:cNvSpPr>
          <p:nvPr/>
        </p:nvSpPr>
        <p:spPr bwMode="auto">
          <a:xfrm>
            <a:off x="4619625" y="5019675"/>
            <a:ext cx="171450" cy="171450"/>
          </a:xfrm>
          <a:prstGeom prst="ellipse">
            <a:avLst/>
          </a:prstGeom>
          <a:solidFill>
            <a:srgbClr val="FFFFFF"/>
          </a:solidFill>
          <a:ln w="19050">
            <a:solidFill>
              <a:schemeClr val="tx1"/>
            </a:solidFill>
            <a:round/>
            <a:headEnd/>
            <a:tailEnd/>
          </a:ln>
        </p:spPr>
        <p:txBody>
          <a:bodyPr wrap="none" lIns="91425" tIns="45712" rIns="91425" bIns="45712" anchor="ctr"/>
          <a:lstStyle/>
          <a:p>
            <a:pPr algn="l"/>
            <a:endParaRPr lang="de-DE"/>
          </a:p>
        </p:txBody>
      </p:sp>
      <p:sp>
        <p:nvSpPr>
          <p:cNvPr id="35920" name="Oval 43"/>
          <p:cNvSpPr>
            <a:spLocks noChangeArrowheads="1"/>
          </p:cNvSpPr>
          <p:nvPr/>
        </p:nvSpPr>
        <p:spPr bwMode="auto">
          <a:xfrm>
            <a:off x="6883400" y="4987925"/>
            <a:ext cx="171450" cy="171450"/>
          </a:xfrm>
          <a:prstGeom prst="ellipse">
            <a:avLst/>
          </a:prstGeom>
          <a:solidFill>
            <a:srgbClr val="FFCC00"/>
          </a:solidFill>
          <a:ln w="19050">
            <a:solidFill>
              <a:schemeClr val="tx1"/>
            </a:solidFill>
            <a:round/>
            <a:headEnd/>
            <a:tailEnd/>
          </a:ln>
        </p:spPr>
        <p:txBody>
          <a:bodyPr wrap="none" lIns="91425" tIns="45712" rIns="91425" bIns="45712" anchor="ctr"/>
          <a:lstStyle/>
          <a:p>
            <a:pPr algn="l"/>
            <a:endParaRPr lang="de-DE"/>
          </a:p>
        </p:txBody>
      </p:sp>
      <p:sp>
        <p:nvSpPr>
          <p:cNvPr id="35921" name="Oval 44"/>
          <p:cNvSpPr>
            <a:spLocks noChangeArrowheads="1"/>
          </p:cNvSpPr>
          <p:nvPr/>
        </p:nvSpPr>
        <p:spPr bwMode="auto">
          <a:xfrm>
            <a:off x="6586538" y="5089525"/>
            <a:ext cx="171450" cy="171450"/>
          </a:xfrm>
          <a:prstGeom prst="ellipse">
            <a:avLst/>
          </a:prstGeom>
          <a:solidFill>
            <a:srgbClr val="FFCC00"/>
          </a:solidFill>
          <a:ln w="19050">
            <a:solidFill>
              <a:schemeClr val="tx1"/>
            </a:solidFill>
            <a:round/>
            <a:headEnd/>
            <a:tailEnd/>
          </a:ln>
        </p:spPr>
        <p:txBody>
          <a:bodyPr wrap="none" lIns="91425" tIns="45712" rIns="91425" bIns="45712" anchor="ctr"/>
          <a:lstStyle/>
          <a:p>
            <a:pPr algn="l"/>
            <a:endParaRPr lang="de-DE"/>
          </a:p>
        </p:txBody>
      </p:sp>
      <p:sp>
        <p:nvSpPr>
          <p:cNvPr id="35923" name="Oval 30"/>
          <p:cNvSpPr>
            <a:spLocks noChangeArrowheads="1"/>
          </p:cNvSpPr>
          <p:nvPr/>
        </p:nvSpPr>
        <p:spPr bwMode="auto">
          <a:xfrm>
            <a:off x="6399213" y="4721225"/>
            <a:ext cx="171450" cy="171450"/>
          </a:xfrm>
          <a:prstGeom prst="ellipse">
            <a:avLst/>
          </a:prstGeom>
          <a:solidFill>
            <a:schemeClr val="folHlink"/>
          </a:solidFill>
          <a:ln w="19050">
            <a:solidFill>
              <a:schemeClr val="tx1"/>
            </a:solidFill>
            <a:round/>
            <a:headEnd/>
            <a:tailEnd/>
          </a:ln>
        </p:spPr>
        <p:txBody>
          <a:bodyPr wrap="none" lIns="91425" tIns="45712" rIns="91425" bIns="45712" anchor="ctr"/>
          <a:lstStyle/>
          <a:p>
            <a:pPr algn="l"/>
            <a:endParaRPr lang="de-DE"/>
          </a:p>
        </p:txBody>
      </p:sp>
      <p:sp>
        <p:nvSpPr>
          <p:cNvPr id="35925" name="Oval 47"/>
          <p:cNvSpPr>
            <a:spLocks noChangeArrowheads="1"/>
          </p:cNvSpPr>
          <p:nvPr/>
        </p:nvSpPr>
        <p:spPr bwMode="auto">
          <a:xfrm flipV="1">
            <a:off x="5715000" y="6124575"/>
            <a:ext cx="171450" cy="173038"/>
          </a:xfrm>
          <a:prstGeom prst="ellipse">
            <a:avLst/>
          </a:prstGeom>
          <a:solidFill>
            <a:srgbClr val="FFFFFF"/>
          </a:solidFill>
          <a:ln w="19050">
            <a:solidFill>
              <a:schemeClr val="tx1"/>
            </a:solidFill>
            <a:round/>
            <a:headEnd/>
            <a:tailEnd/>
          </a:ln>
        </p:spPr>
        <p:txBody>
          <a:bodyPr rot="10800000" wrap="none" lIns="91425" tIns="45712" rIns="91425" bIns="45712" anchor="ctr"/>
          <a:lstStyle/>
          <a:p>
            <a:pPr algn="l"/>
            <a:endParaRPr lang="de-DE"/>
          </a:p>
        </p:txBody>
      </p:sp>
      <p:sp>
        <p:nvSpPr>
          <p:cNvPr id="35927" name="Oval 50"/>
          <p:cNvSpPr>
            <a:spLocks noChangeArrowheads="1"/>
          </p:cNvSpPr>
          <p:nvPr/>
        </p:nvSpPr>
        <p:spPr bwMode="auto">
          <a:xfrm flipV="1">
            <a:off x="9096375" y="7051675"/>
            <a:ext cx="171450" cy="173038"/>
          </a:xfrm>
          <a:prstGeom prst="ellipse">
            <a:avLst/>
          </a:prstGeom>
          <a:solidFill>
            <a:srgbClr val="FFFFFF"/>
          </a:solidFill>
          <a:ln w="19050">
            <a:solidFill>
              <a:schemeClr val="tx1"/>
            </a:solidFill>
            <a:round/>
            <a:headEnd/>
            <a:tailEnd/>
          </a:ln>
        </p:spPr>
        <p:txBody>
          <a:bodyPr rot="10800000" wrap="none" lIns="91425" tIns="45712" rIns="91425" bIns="45712" anchor="ctr"/>
          <a:lstStyle/>
          <a:p>
            <a:pPr algn="l"/>
            <a:endParaRPr lang="de-DE"/>
          </a:p>
        </p:txBody>
      </p:sp>
      <p:sp>
        <p:nvSpPr>
          <p:cNvPr id="35928" name="Oval 31"/>
          <p:cNvSpPr>
            <a:spLocks noChangeArrowheads="1"/>
          </p:cNvSpPr>
          <p:nvPr/>
        </p:nvSpPr>
        <p:spPr bwMode="auto">
          <a:xfrm>
            <a:off x="6007100" y="5022850"/>
            <a:ext cx="171450" cy="173038"/>
          </a:xfrm>
          <a:prstGeom prst="ellipse">
            <a:avLst/>
          </a:prstGeom>
          <a:solidFill>
            <a:schemeClr val="folHlink"/>
          </a:solidFill>
          <a:ln w="19050">
            <a:solidFill>
              <a:schemeClr val="tx1"/>
            </a:solidFill>
            <a:round/>
            <a:headEnd/>
            <a:tailEnd/>
          </a:ln>
        </p:spPr>
        <p:txBody>
          <a:bodyPr wrap="none" lIns="91425" tIns="45712" rIns="91425" bIns="45712" anchor="ctr"/>
          <a:lstStyle/>
          <a:p>
            <a:pPr algn="l"/>
            <a:endParaRPr lang="de-DE"/>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Picture 10" descr="Hybrid-Getriebe"/>
          <p:cNvPicPr>
            <a:picLocks noChangeAspect="1" noChangeArrowheads="1"/>
          </p:cNvPicPr>
          <p:nvPr/>
        </p:nvPicPr>
        <p:blipFill>
          <a:blip r:embed="rId3"/>
          <a:srcRect b="240"/>
          <a:stretch>
            <a:fillRect/>
          </a:stretch>
        </p:blipFill>
        <p:spPr bwMode="auto">
          <a:xfrm>
            <a:off x="0" y="1865313"/>
            <a:ext cx="13004800" cy="7888287"/>
          </a:xfrm>
          <a:prstGeom prst="rect">
            <a:avLst/>
          </a:prstGeom>
          <a:noFill/>
          <a:ln w="9525">
            <a:noFill/>
            <a:miter lim="800000"/>
            <a:headEnd/>
            <a:tailEnd/>
          </a:ln>
        </p:spPr>
      </p:pic>
      <p:sp>
        <p:nvSpPr>
          <p:cNvPr id="37898" name="Rectangle 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37900" name="Rectangle 4"/>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8-speed automatic gearbox.</a:t>
            </a:r>
            <a:br>
              <a:rPr lang="en-US" sz="3400" b="1">
                <a:solidFill>
                  <a:srgbClr val="000000"/>
                </a:solidFill>
                <a:latin typeface="BMWTypeRegular" pitchFamily="34" charset="0"/>
              </a:rPr>
            </a:br>
            <a:r>
              <a:rPr lang="en-US" sz="3400" b="1">
                <a:solidFill>
                  <a:srgbClr val="969696"/>
                </a:solidFill>
                <a:latin typeface="BMWTypeRegular" pitchFamily="34" charset="0"/>
              </a:rPr>
              <a:t>Prepared for Hybrid, xDrive </a:t>
            </a:r>
          </a:p>
          <a:p>
            <a:pPr algn="l">
              <a:lnSpc>
                <a:spcPct val="95000"/>
              </a:lnSpc>
            </a:pPr>
            <a:r>
              <a:rPr lang="en-US" sz="3400" b="1">
                <a:solidFill>
                  <a:srgbClr val="969696"/>
                </a:solidFill>
                <a:latin typeface="BMWTypeRegular" pitchFamily="34" charset="0"/>
              </a:rPr>
              <a:t>and Auto Start Stop Function.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1357313" y="20638"/>
            <a:ext cx="11645900" cy="1277937"/>
          </a:xfrm>
          <a:prstGeom prst="rect">
            <a:avLst/>
          </a:prstGeom>
          <a:noFill/>
          <a:ln w="9525">
            <a:noFill/>
            <a:round/>
            <a:headEnd/>
            <a:tailEnd/>
          </a:ln>
          <a:effectLst/>
        </p:spPr>
        <p:txBody>
          <a:bodyPr lIns="125098" tIns="210126" rIns="125098" bIns="62549">
            <a:spAutoFit/>
          </a:bodyPr>
          <a:lstStyle/>
          <a:p>
            <a:pPr algn="l" defTabSz="609600" eaLnBrk="0" hangingPunct="0">
              <a:buClr>
                <a:srgbClr val="000000"/>
              </a:buClr>
              <a:buSzPct val="100000"/>
              <a:buFont typeface="BMWTypeRegular" pitchFamily="34" charset="0"/>
              <a:buNone/>
              <a:tabLst>
                <a:tab pos="0" algn="l"/>
                <a:tab pos="608013" algn="l"/>
                <a:tab pos="1217613" algn="l"/>
                <a:tab pos="1827213" algn="l"/>
                <a:tab pos="2436813" algn="l"/>
                <a:tab pos="3046413" algn="l"/>
                <a:tab pos="3657600" algn="l"/>
                <a:tab pos="4267200" algn="l"/>
                <a:tab pos="4876800" algn="l"/>
                <a:tab pos="5486400" algn="l"/>
                <a:tab pos="6096000" algn="l"/>
                <a:tab pos="6705600" algn="l"/>
                <a:tab pos="7315200" algn="l"/>
                <a:tab pos="7926388" algn="l"/>
                <a:tab pos="8535988" algn="l"/>
                <a:tab pos="9145588" algn="l"/>
                <a:tab pos="9755188" algn="l"/>
                <a:tab pos="10364788" algn="l"/>
                <a:tab pos="10974388" algn="l"/>
                <a:tab pos="11583988" algn="l"/>
                <a:tab pos="12195175" algn="l"/>
              </a:tabLst>
            </a:pPr>
            <a:r>
              <a:rPr lang="en-GB" sz="3300" b="1">
                <a:solidFill>
                  <a:srgbClr val="000000"/>
                </a:solidFill>
                <a:latin typeface="BMWTypeRegular" pitchFamily="34" charset="0"/>
              </a:rPr>
              <a:t>Ideale Anordnung der Kupplungen.</a:t>
            </a:r>
          </a:p>
          <a:p>
            <a:pPr algn="l" defTabSz="609600" eaLnBrk="0" hangingPunct="0">
              <a:buClr>
                <a:srgbClr val="919191"/>
              </a:buClr>
              <a:buSzPct val="100000"/>
              <a:buFont typeface="BMWTypeRegular" pitchFamily="34" charset="0"/>
              <a:buNone/>
              <a:tabLst>
                <a:tab pos="0" algn="l"/>
                <a:tab pos="608013" algn="l"/>
                <a:tab pos="1217613" algn="l"/>
                <a:tab pos="1827213" algn="l"/>
                <a:tab pos="2436813" algn="l"/>
                <a:tab pos="3046413" algn="l"/>
                <a:tab pos="3657600" algn="l"/>
                <a:tab pos="4267200" algn="l"/>
                <a:tab pos="4876800" algn="l"/>
                <a:tab pos="5486400" algn="l"/>
                <a:tab pos="6096000" algn="l"/>
                <a:tab pos="6705600" algn="l"/>
                <a:tab pos="7315200" algn="l"/>
                <a:tab pos="7926388" algn="l"/>
                <a:tab pos="8535988" algn="l"/>
                <a:tab pos="9145588" algn="l"/>
                <a:tab pos="9755188" algn="l"/>
                <a:tab pos="10364788" algn="l"/>
                <a:tab pos="10974388" algn="l"/>
                <a:tab pos="11583988" algn="l"/>
                <a:tab pos="12195175" algn="l"/>
              </a:tabLst>
            </a:pPr>
            <a:r>
              <a:rPr lang="en-GB" sz="3300" b="1">
                <a:solidFill>
                  <a:srgbClr val="919191"/>
                </a:solidFill>
                <a:latin typeface="BMWTypeRegular" pitchFamily="34" charset="0"/>
              </a:rPr>
              <a:t>Perfect Arrangement of Clutches.</a:t>
            </a:r>
          </a:p>
        </p:txBody>
      </p:sp>
      <p:pic>
        <p:nvPicPr>
          <p:cNvPr id="209923" name="Picture 3"/>
          <p:cNvPicPr>
            <a:picLocks noChangeAspect="1" noChangeArrowheads="1"/>
          </p:cNvPicPr>
          <p:nvPr/>
        </p:nvPicPr>
        <p:blipFill>
          <a:blip r:embed="rId3"/>
          <a:srcRect l="1129"/>
          <a:stretch>
            <a:fillRect/>
          </a:stretch>
        </p:blipFill>
        <p:spPr bwMode="auto">
          <a:xfrm>
            <a:off x="1738313" y="2214563"/>
            <a:ext cx="11001375" cy="6673850"/>
          </a:xfrm>
          <a:prstGeom prst="rect">
            <a:avLst/>
          </a:prstGeom>
          <a:noFill/>
          <a:ln w="9525">
            <a:noFill/>
            <a:miter lim="800000"/>
            <a:headEnd/>
            <a:tailEnd/>
          </a:ln>
          <a:effectLst/>
        </p:spPr>
      </p:pic>
      <p:pic>
        <p:nvPicPr>
          <p:cNvPr id="209924" name="Picture 4"/>
          <p:cNvPicPr>
            <a:picLocks noChangeAspect="1" noChangeArrowheads="1"/>
          </p:cNvPicPr>
          <p:nvPr/>
        </p:nvPicPr>
        <p:blipFill>
          <a:blip r:embed="rId4"/>
          <a:srcRect/>
          <a:stretch>
            <a:fillRect/>
          </a:stretch>
        </p:blipFill>
        <p:spPr bwMode="auto">
          <a:xfrm>
            <a:off x="2800350" y="8870950"/>
            <a:ext cx="7402513" cy="920750"/>
          </a:xfrm>
          <a:prstGeom prst="rect">
            <a:avLst/>
          </a:prstGeom>
          <a:noFill/>
          <a:ln w="9525">
            <a:noFill/>
            <a:miter lim="800000"/>
            <a:headEnd/>
            <a:tailEnd/>
          </a:ln>
          <a:effectLst/>
        </p:spPr>
      </p:pic>
      <p:sp>
        <p:nvSpPr>
          <p:cNvPr id="209925" name="Text Box 5"/>
          <p:cNvSpPr txBox="1">
            <a:spLocks noChangeArrowheads="1"/>
          </p:cNvSpPr>
          <p:nvPr/>
        </p:nvSpPr>
        <p:spPr bwMode="auto">
          <a:xfrm>
            <a:off x="6027738" y="2295525"/>
            <a:ext cx="1136650" cy="430213"/>
          </a:xfrm>
          <a:prstGeom prst="rect">
            <a:avLst/>
          </a:prstGeom>
          <a:noFill/>
          <a:ln w="9525">
            <a:noFill/>
            <a:miter lim="800000"/>
            <a:headEnd/>
            <a:tailEnd/>
          </a:ln>
          <a:effectLst/>
        </p:spPr>
        <p:txBody>
          <a:bodyPr lIns="124121" tIns="62060" rIns="124121" bIns="62060">
            <a:spAutoFit/>
          </a:bodyPr>
          <a:lstStyle/>
          <a:p>
            <a:pPr algn="l" defTabSz="1241425" eaLnBrk="0" hangingPunct="0">
              <a:lnSpc>
                <a:spcPct val="86000"/>
              </a:lnSpc>
              <a:spcBef>
                <a:spcPct val="50000"/>
              </a:spcBef>
              <a:buClr>
                <a:srgbClr val="000000"/>
              </a:buClr>
              <a:buSzPct val="100000"/>
              <a:buFont typeface="Times New Roman" pitchFamily="18" charset="0"/>
              <a:buNone/>
            </a:pPr>
            <a:r>
              <a:rPr lang="de-DE" sz="2200" b="1">
                <a:latin typeface="BMWTypeRegular" pitchFamily="34" charset="0"/>
              </a:rPr>
              <a:t>8HP</a:t>
            </a:r>
          </a:p>
        </p:txBody>
      </p:sp>
      <p:sp>
        <p:nvSpPr>
          <p:cNvPr id="209926" name="Text Box 6"/>
          <p:cNvSpPr txBox="1">
            <a:spLocks noChangeArrowheads="1"/>
          </p:cNvSpPr>
          <p:nvPr/>
        </p:nvSpPr>
        <p:spPr bwMode="auto">
          <a:xfrm>
            <a:off x="11793538" y="2214563"/>
            <a:ext cx="1136650" cy="428625"/>
          </a:xfrm>
          <a:prstGeom prst="rect">
            <a:avLst/>
          </a:prstGeom>
          <a:noFill/>
          <a:ln w="9525">
            <a:noFill/>
            <a:miter lim="800000"/>
            <a:headEnd/>
            <a:tailEnd/>
          </a:ln>
          <a:effectLst/>
        </p:spPr>
        <p:txBody>
          <a:bodyPr lIns="124121" tIns="62060" rIns="124121" bIns="62060">
            <a:spAutoFit/>
          </a:bodyPr>
          <a:lstStyle/>
          <a:p>
            <a:pPr algn="l" defTabSz="1241425" eaLnBrk="0" hangingPunct="0">
              <a:lnSpc>
                <a:spcPct val="86000"/>
              </a:lnSpc>
              <a:spcBef>
                <a:spcPct val="50000"/>
              </a:spcBef>
              <a:buClr>
                <a:srgbClr val="000000"/>
              </a:buClr>
              <a:buSzPct val="100000"/>
              <a:buFont typeface="Times New Roman" pitchFamily="18" charset="0"/>
              <a:buNone/>
            </a:pPr>
            <a:r>
              <a:rPr lang="de-DE" sz="2200" b="1">
                <a:latin typeface="BMWTypeRegular" pitchFamily="34" charset="0"/>
              </a:rPr>
              <a:t>6HP</a:t>
            </a:r>
          </a:p>
        </p:txBody>
      </p:sp>
      <p:sp>
        <p:nvSpPr>
          <p:cNvPr id="209927" name="Rectangle 7"/>
          <p:cNvSpPr>
            <a:spLocks noChangeArrowheads="1"/>
          </p:cNvSpPr>
          <p:nvPr/>
        </p:nvSpPr>
        <p:spPr bwMode="auto">
          <a:xfrm>
            <a:off x="5651500" y="5183188"/>
            <a:ext cx="1419225" cy="206375"/>
          </a:xfrm>
          <a:prstGeom prst="rect">
            <a:avLst/>
          </a:prstGeom>
          <a:solidFill>
            <a:schemeClr val="bg1"/>
          </a:solidFill>
          <a:ln w="9525">
            <a:solidFill>
              <a:schemeClr val="bg1"/>
            </a:solidFill>
            <a:miter lim="800000"/>
            <a:headEnd/>
            <a:tailEnd/>
          </a:ln>
          <a:effectLst/>
        </p:spPr>
        <p:txBody>
          <a:bodyPr wrap="none" anchor="ctr"/>
          <a:lstStyle/>
          <a:p>
            <a:endParaRPr lang="de-DE"/>
          </a:p>
        </p:txBody>
      </p:sp>
      <p:sp>
        <p:nvSpPr>
          <p:cNvPr id="209928" name="Text Box 8"/>
          <p:cNvSpPr txBox="1">
            <a:spLocks noChangeArrowheads="1"/>
          </p:cNvSpPr>
          <p:nvPr/>
        </p:nvSpPr>
        <p:spPr bwMode="auto">
          <a:xfrm>
            <a:off x="6124575" y="5192713"/>
            <a:ext cx="566738" cy="298450"/>
          </a:xfrm>
          <a:prstGeom prst="rect">
            <a:avLst/>
          </a:prstGeom>
          <a:noFill/>
          <a:ln w="9525">
            <a:noFill/>
            <a:miter lim="800000"/>
            <a:headEnd/>
            <a:tailEnd/>
          </a:ln>
          <a:effectLst/>
        </p:spPr>
        <p:txBody>
          <a:bodyPr lIns="124121" tIns="62060" rIns="124121" bIns="62060">
            <a:spAutoFit/>
          </a:bodyPr>
          <a:lstStyle/>
          <a:p>
            <a:pPr algn="l" defTabSz="1241425" eaLnBrk="0" hangingPunct="0">
              <a:lnSpc>
                <a:spcPct val="86000"/>
              </a:lnSpc>
              <a:spcBef>
                <a:spcPct val="50000"/>
              </a:spcBef>
              <a:buClr>
                <a:srgbClr val="000000"/>
              </a:buClr>
              <a:buSzPct val="100000"/>
              <a:buFont typeface="Times New Roman" pitchFamily="18" charset="0"/>
              <a:buNone/>
            </a:pPr>
            <a:r>
              <a:rPr lang="de-DE" sz="1200" b="1">
                <a:latin typeface="BMWTypeRegular" pitchFamily="34" charset="0"/>
              </a:rPr>
              <a:t>8HP</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1639888"/>
            <a:ext cx="13004800" cy="8113712"/>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39939" name="Rectangle 35"/>
          <p:cNvSpPr>
            <a:spLocks noChangeArrowheads="1"/>
          </p:cNvSpPr>
          <p:nvPr/>
        </p:nvSpPr>
        <p:spPr bwMode="auto">
          <a:xfrm>
            <a:off x="0" y="3179763"/>
            <a:ext cx="13004800" cy="5189537"/>
          </a:xfrm>
          <a:prstGeom prst="rect">
            <a:avLst/>
          </a:prstGeom>
          <a:solidFill>
            <a:schemeClr val="bg1">
              <a:alpha val="50195"/>
            </a:schemeClr>
          </a:solidFill>
          <a:ln w="9525">
            <a:noFill/>
            <a:miter lim="800000"/>
            <a:headEnd/>
            <a:tailEnd/>
          </a:ln>
        </p:spPr>
        <p:txBody>
          <a:bodyPr wrap="none" lIns="91425" tIns="45712" rIns="91425" bIns="45712" anchor="ctr"/>
          <a:lstStyle/>
          <a:p>
            <a:pPr algn="l"/>
            <a:endParaRPr lang="de-DE"/>
          </a:p>
        </p:txBody>
      </p:sp>
      <p:sp>
        <p:nvSpPr>
          <p:cNvPr id="39940" name="Rectangle 1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39941" name="Rectangle 14"/>
          <p:cNvSpPr>
            <a:spLocks noChangeArrowheads="1"/>
          </p:cNvSpPr>
          <p:nvPr/>
        </p:nvSpPr>
        <p:spPr bwMode="auto">
          <a:xfrm>
            <a:off x="1800225" y="358775"/>
            <a:ext cx="11204575" cy="9937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8-speed automatic gearbox.</a:t>
            </a:r>
            <a:br>
              <a:rPr lang="en-US" sz="3400" b="1">
                <a:solidFill>
                  <a:srgbClr val="000000"/>
                </a:solidFill>
                <a:latin typeface="BMWTypeRegular" pitchFamily="34" charset="0"/>
              </a:rPr>
            </a:br>
            <a:r>
              <a:rPr lang="en-US" sz="3400" b="1">
                <a:solidFill>
                  <a:srgbClr val="969696"/>
                </a:solidFill>
                <a:latin typeface="BMWTypeRegular" pitchFamily="34" charset="0"/>
              </a:rPr>
              <a:t>The logical next step.</a:t>
            </a:r>
          </a:p>
        </p:txBody>
      </p:sp>
      <p:sp>
        <p:nvSpPr>
          <p:cNvPr id="39945" name="Text Box 24"/>
          <p:cNvSpPr txBox="1">
            <a:spLocks noChangeArrowheads="1"/>
          </p:cNvSpPr>
          <p:nvPr/>
        </p:nvSpPr>
        <p:spPr bwMode="auto">
          <a:xfrm>
            <a:off x="8885238" y="3595688"/>
            <a:ext cx="2706687" cy="393700"/>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400">
                <a:latin typeface="BMWTypeRegular" pitchFamily="34" charset="0"/>
              </a:rPr>
              <a:t>Basis = 5-speed</a:t>
            </a:r>
          </a:p>
        </p:txBody>
      </p:sp>
      <p:sp>
        <p:nvSpPr>
          <p:cNvPr id="39946" name="Rectangle 12"/>
          <p:cNvSpPr>
            <a:spLocks noChangeArrowheads="1"/>
          </p:cNvSpPr>
          <p:nvPr/>
        </p:nvSpPr>
        <p:spPr bwMode="auto">
          <a:xfrm>
            <a:off x="5383213" y="5818188"/>
            <a:ext cx="2232025" cy="2557462"/>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39947" name="Rectangle 9"/>
          <p:cNvSpPr>
            <a:spLocks noChangeArrowheads="1"/>
          </p:cNvSpPr>
          <p:nvPr/>
        </p:nvSpPr>
        <p:spPr bwMode="auto">
          <a:xfrm>
            <a:off x="1851025" y="4805363"/>
            <a:ext cx="2232025" cy="3570287"/>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39948" name="Rectangle 5"/>
          <p:cNvSpPr>
            <a:spLocks noChangeArrowheads="1"/>
          </p:cNvSpPr>
          <p:nvPr/>
        </p:nvSpPr>
        <p:spPr bwMode="auto">
          <a:xfrm>
            <a:off x="8921750" y="6164263"/>
            <a:ext cx="2232025" cy="1984375"/>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39949" name="Rectangle 6"/>
          <p:cNvSpPr>
            <a:spLocks noChangeArrowheads="1"/>
          </p:cNvSpPr>
          <p:nvPr/>
        </p:nvSpPr>
        <p:spPr bwMode="auto">
          <a:xfrm>
            <a:off x="8921750" y="7970838"/>
            <a:ext cx="2232025" cy="404812"/>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39950" name="Rectangle 8"/>
          <p:cNvSpPr>
            <a:spLocks noChangeArrowheads="1"/>
          </p:cNvSpPr>
          <p:nvPr/>
        </p:nvSpPr>
        <p:spPr bwMode="auto">
          <a:xfrm>
            <a:off x="1851025" y="3794125"/>
            <a:ext cx="2232025" cy="1524000"/>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39951" name="Rectangle 11"/>
          <p:cNvSpPr>
            <a:spLocks noChangeArrowheads="1"/>
          </p:cNvSpPr>
          <p:nvPr/>
        </p:nvSpPr>
        <p:spPr bwMode="auto">
          <a:xfrm>
            <a:off x="5383213" y="5281613"/>
            <a:ext cx="2232025" cy="912812"/>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39953" name="Text Box 25"/>
          <p:cNvSpPr txBox="1">
            <a:spLocks noChangeArrowheads="1"/>
          </p:cNvSpPr>
          <p:nvPr/>
        </p:nvSpPr>
        <p:spPr bwMode="auto">
          <a:xfrm>
            <a:off x="1881188" y="4422775"/>
            <a:ext cx="2163762" cy="393700"/>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2400" b="1">
                <a:solidFill>
                  <a:schemeClr val="bg1"/>
                </a:solidFill>
                <a:latin typeface="BMWTypeRegular" pitchFamily="34" charset="0"/>
              </a:rPr>
              <a:t>- 5 %</a:t>
            </a:r>
          </a:p>
        </p:txBody>
      </p:sp>
      <p:sp>
        <p:nvSpPr>
          <p:cNvPr id="39954" name="Text Box 28"/>
          <p:cNvSpPr txBox="1">
            <a:spLocks noChangeArrowheads="1"/>
          </p:cNvSpPr>
          <p:nvPr/>
        </p:nvSpPr>
        <p:spPr bwMode="auto">
          <a:xfrm>
            <a:off x="5384800" y="5568950"/>
            <a:ext cx="2192338" cy="393700"/>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2400" b="1">
                <a:solidFill>
                  <a:schemeClr val="bg1"/>
                </a:solidFill>
                <a:latin typeface="BMWTypeRegular" pitchFamily="34" charset="0"/>
              </a:rPr>
              <a:t>- 3 %</a:t>
            </a:r>
          </a:p>
        </p:txBody>
      </p:sp>
      <p:sp>
        <p:nvSpPr>
          <p:cNvPr id="39955" name="Text Box 29"/>
          <p:cNvSpPr txBox="1">
            <a:spLocks noChangeArrowheads="1"/>
          </p:cNvSpPr>
          <p:nvPr/>
        </p:nvSpPr>
        <p:spPr bwMode="auto">
          <a:xfrm>
            <a:off x="9132888" y="6940550"/>
            <a:ext cx="1812925" cy="395288"/>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2400" b="1">
                <a:solidFill>
                  <a:schemeClr val="bg1"/>
                </a:solidFill>
                <a:latin typeface="BMWTypeRegular" pitchFamily="34" charset="0"/>
              </a:rPr>
              <a:t>- 6 %</a:t>
            </a:r>
          </a:p>
        </p:txBody>
      </p:sp>
      <p:sp>
        <p:nvSpPr>
          <p:cNvPr id="39956" name="Line 35"/>
          <p:cNvSpPr>
            <a:spLocks noChangeShapeType="1"/>
          </p:cNvSpPr>
          <p:nvPr/>
        </p:nvSpPr>
        <p:spPr bwMode="auto">
          <a:xfrm flipH="1">
            <a:off x="1849438" y="5294313"/>
            <a:ext cx="4860925" cy="0"/>
          </a:xfrm>
          <a:prstGeom prst="line">
            <a:avLst/>
          </a:prstGeom>
          <a:noFill/>
          <a:ln w="28575">
            <a:solidFill>
              <a:srgbClr val="008000"/>
            </a:solidFill>
            <a:prstDash val="dash"/>
            <a:round/>
            <a:headEnd/>
            <a:tailEnd/>
          </a:ln>
        </p:spPr>
        <p:txBody>
          <a:bodyPr/>
          <a:lstStyle/>
          <a:p>
            <a:endParaRPr lang="de-DE"/>
          </a:p>
        </p:txBody>
      </p:sp>
      <p:sp>
        <p:nvSpPr>
          <p:cNvPr id="39957" name="Line 37"/>
          <p:cNvSpPr>
            <a:spLocks noChangeShapeType="1"/>
          </p:cNvSpPr>
          <p:nvPr/>
        </p:nvSpPr>
        <p:spPr bwMode="auto">
          <a:xfrm flipH="1">
            <a:off x="5383213" y="6175375"/>
            <a:ext cx="4141787" cy="0"/>
          </a:xfrm>
          <a:prstGeom prst="line">
            <a:avLst/>
          </a:prstGeom>
          <a:noFill/>
          <a:ln w="28575">
            <a:solidFill>
              <a:srgbClr val="008000"/>
            </a:solidFill>
            <a:prstDash val="dash"/>
            <a:round/>
            <a:headEnd/>
            <a:tailEnd/>
          </a:ln>
        </p:spPr>
        <p:txBody>
          <a:bodyPr/>
          <a:lstStyle/>
          <a:p>
            <a:endParaRPr lang="de-DE"/>
          </a:p>
        </p:txBody>
      </p:sp>
      <p:pic>
        <p:nvPicPr>
          <p:cNvPr id="39959" name="Picture 47" descr="8Gang"/>
          <p:cNvPicPr>
            <a:picLocks noChangeAspect="1" noChangeArrowheads="1"/>
          </p:cNvPicPr>
          <p:nvPr/>
        </p:nvPicPr>
        <p:blipFill>
          <a:blip r:embed="rId3"/>
          <a:srcRect/>
          <a:stretch>
            <a:fillRect/>
          </a:stretch>
        </p:blipFill>
        <p:spPr bwMode="auto">
          <a:xfrm>
            <a:off x="9302750" y="5356225"/>
            <a:ext cx="1568450" cy="1046163"/>
          </a:xfrm>
          <a:prstGeom prst="rect">
            <a:avLst/>
          </a:prstGeom>
          <a:noFill/>
          <a:ln w="9525">
            <a:noFill/>
            <a:miter lim="800000"/>
            <a:headEnd/>
            <a:tailEnd/>
          </a:ln>
        </p:spPr>
      </p:pic>
      <p:sp>
        <p:nvSpPr>
          <p:cNvPr id="39960" name="Line 49"/>
          <p:cNvSpPr>
            <a:spLocks noChangeShapeType="1"/>
          </p:cNvSpPr>
          <p:nvPr/>
        </p:nvSpPr>
        <p:spPr bwMode="auto">
          <a:xfrm>
            <a:off x="0" y="3781425"/>
            <a:ext cx="8805863" cy="0"/>
          </a:xfrm>
          <a:prstGeom prst="line">
            <a:avLst/>
          </a:prstGeom>
          <a:noFill/>
          <a:ln w="38100">
            <a:solidFill>
              <a:srgbClr val="008000"/>
            </a:solidFill>
            <a:round/>
            <a:headEnd/>
            <a:tailEnd/>
          </a:ln>
        </p:spPr>
        <p:txBody>
          <a:bodyPr lIns="0" tIns="0" rIns="0" bIns="0">
            <a:spAutoFit/>
          </a:bodyPr>
          <a:lstStyle/>
          <a:p>
            <a:endParaRPr lang="de-DE"/>
          </a:p>
        </p:txBody>
      </p:sp>
      <p:sp>
        <p:nvSpPr>
          <p:cNvPr id="39961" name="Line 52"/>
          <p:cNvSpPr>
            <a:spLocks noChangeShapeType="1"/>
          </p:cNvSpPr>
          <p:nvPr/>
        </p:nvSpPr>
        <p:spPr bwMode="auto">
          <a:xfrm>
            <a:off x="11226800" y="3781425"/>
            <a:ext cx="1778000" cy="0"/>
          </a:xfrm>
          <a:prstGeom prst="line">
            <a:avLst/>
          </a:prstGeom>
          <a:noFill/>
          <a:ln w="38100">
            <a:solidFill>
              <a:srgbClr val="008000"/>
            </a:solidFill>
            <a:round/>
            <a:headEnd/>
            <a:tailEnd/>
          </a:ln>
        </p:spPr>
        <p:txBody>
          <a:bodyPr lIns="0" tIns="0" rIns="0" bIns="0">
            <a:spAutoFit/>
          </a:bodyPr>
          <a:lstStyle/>
          <a:p>
            <a:endParaRPr lang="de-DE"/>
          </a:p>
        </p:txBody>
      </p:sp>
      <p:sp>
        <p:nvSpPr>
          <p:cNvPr id="39962" name="Text Box 56"/>
          <p:cNvSpPr txBox="1">
            <a:spLocks noChangeArrowheads="1"/>
          </p:cNvSpPr>
          <p:nvPr/>
        </p:nvSpPr>
        <p:spPr bwMode="auto">
          <a:xfrm>
            <a:off x="1800225" y="2338388"/>
            <a:ext cx="11204575" cy="452437"/>
          </a:xfrm>
          <a:prstGeom prst="rect">
            <a:avLst/>
          </a:prstGeom>
          <a:noFill/>
          <a:ln w="9525" algn="ctr">
            <a:noFill/>
            <a:miter lim="800000"/>
            <a:headEnd/>
            <a:tailEnd/>
          </a:ln>
        </p:spPr>
        <p:txBody>
          <a:bodyPr lIns="0" tIns="0" rIns="91415" bIns="45708">
            <a:spAutoFit/>
          </a:bodyPr>
          <a:lstStyle/>
          <a:p>
            <a:pPr algn="l">
              <a:lnSpc>
                <a:spcPct val="95000"/>
              </a:lnSpc>
            </a:pPr>
            <a:r>
              <a:rPr lang="en-US" sz="2800">
                <a:latin typeface="BMWTypeRegular" pitchFamily="34" charset="0"/>
              </a:rPr>
              <a:t>Fuel efficiency (in EU test cycle) gains over time.</a:t>
            </a:r>
          </a:p>
        </p:txBody>
      </p:sp>
      <p:pic>
        <p:nvPicPr>
          <p:cNvPr id="39963" name="Picture 60" descr="6Gang Kopie"/>
          <p:cNvPicPr>
            <a:picLocks noChangeAspect="1" noChangeArrowheads="1"/>
          </p:cNvPicPr>
          <p:nvPr/>
        </p:nvPicPr>
        <p:blipFill>
          <a:blip r:embed="rId4"/>
          <a:srcRect/>
          <a:stretch>
            <a:fillRect/>
          </a:stretch>
        </p:blipFill>
        <p:spPr bwMode="auto">
          <a:xfrm>
            <a:off x="5764213" y="4568825"/>
            <a:ext cx="1662112" cy="1009650"/>
          </a:xfrm>
          <a:prstGeom prst="rect">
            <a:avLst/>
          </a:prstGeom>
          <a:noFill/>
          <a:ln w="9525">
            <a:noFill/>
            <a:miter lim="800000"/>
            <a:headEnd/>
            <a:tailEnd/>
          </a:ln>
        </p:spPr>
      </p:pic>
      <p:pic>
        <p:nvPicPr>
          <p:cNvPr id="39964" name="Picture 63" descr="6Gang Kopie"/>
          <p:cNvPicPr>
            <a:picLocks noChangeAspect="1" noChangeArrowheads="1"/>
          </p:cNvPicPr>
          <p:nvPr/>
        </p:nvPicPr>
        <p:blipFill>
          <a:blip r:embed="rId4"/>
          <a:srcRect/>
          <a:stretch>
            <a:fillRect/>
          </a:stretch>
        </p:blipFill>
        <p:spPr bwMode="auto">
          <a:xfrm>
            <a:off x="2214563" y="3243263"/>
            <a:ext cx="1662112" cy="1009650"/>
          </a:xfrm>
          <a:prstGeom prst="rect">
            <a:avLst/>
          </a:prstGeom>
          <a:noFill/>
          <a:ln w="9525">
            <a:noFill/>
            <a:miter lim="800000"/>
            <a:headEnd/>
            <a:tailEnd/>
          </a:ln>
        </p:spPr>
      </p:pic>
      <p:sp>
        <p:nvSpPr>
          <p:cNvPr id="39969" name="Line 53"/>
          <p:cNvSpPr>
            <a:spLocks noChangeShapeType="1"/>
          </p:cNvSpPr>
          <p:nvPr/>
        </p:nvSpPr>
        <p:spPr bwMode="auto">
          <a:xfrm>
            <a:off x="0" y="8369300"/>
            <a:ext cx="13004800" cy="0"/>
          </a:xfrm>
          <a:prstGeom prst="line">
            <a:avLst/>
          </a:prstGeom>
          <a:noFill/>
          <a:ln w="9525">
            <a:solidFill>
              <a:schemeClr val="tx1"/>
            </a:solidFill>
            <a:round/>
            <a:headEnd/>
            <a:tailEnd/>
          </a:ln>
        </p:spPr>
        <p:txBody>
          <a:bodyPr/>
          <a:lstStyle/>
          <a:p>
            <a:endParaRPr lang="de-DE"/>
          </a:p>
        </p:txBody>
      </p:sp>
      <p:sp>
        <p:nvSpPr>
          <p:cNvPr id="39976" name="Text Box 46"/>
          <p:cNvSpPr txBox="1">
            <a:spLocks noChangeArrowheads="1"/>
          </p:cNvSpPr>
          <p:nvPr/>
        </p:nvSpPr>
        <p:spPr bwMode="auto">
          <a:xfrm>
            <a:off x="1855788" y="8509000"/>
            <a:ext cx="2235200" cy="635000"/>
          </a:xfrm>
          <a:prstGeom prst="rect">
            <a:avLst/>
          </a:prstGeom>
          <a:noFill/>
          <a:ln w="9525">
            <a:noFill/>
            <a:miter lim="800000"/>
            <a:headEnd/>
            <a:tailEnd/>
          </a:ln>
        </p:spPr>
        <p:txBody>
          <a:bodyPr lIns="0" tIns="0" rIns="0" bIns="0">
            <a:spAutoFit/>
          </a:bodyPr>
          <a:lstStyle/>
          <a:p>
            <a:pPr>
              <a:lnSpc>
                <a:spcPct val="95000"/>
              </a:lnSpc>
            </a:pPr>
            <a:r>
              <a:rPr lang="de-DE" sz="2200">
                <a:latin typeface="BMWTypeRegular" pitchFamily="34" charset="0"/>
              </a:rPr>
              <a:t>6-speed</a:t>
            </a:r>
          </a:p>
          <a:p>
            <a:pPr>
              <a:lnSpc>
                <a:spcPct val="95000"/>
              </a:lnSpc>
            </a:pPr>
            <a:r>
              <a:rPr lang="de-DE" sz="2200">
                <a:latin typeface="BMWTypeRegular" pitchFamily="34" charset="0"/>
              </a:rPr>
              <a:t>1</a:t>
            </a:r>
            <a:r>
              <a:rPr lang="de-DE" sz="2200" baseline="30000">
                <a:latin typeface="BMWTypeRegular" pitchFamily="34" charset="0"/>
              </a:rPr>
              <a:t>st</a:t>
            </a:r>
            <a:r>
              <a:rPr lang="de-DE" sz="2200">
                <a:latin typeface="BMWTypeRegular" pitchFamily="34" charset="0"/>
              </a:rPr>
              <a:t> generation </a:t>
            </a:r>
          </a:p>
        </p:txBody>
      </p:sp>
      <p:sp>
        <p:nvSpPr>
          <p:cNvPr id="39978" name="Text Box 46"/>
          <p:cNvSpPr txBox="1">
            <a:spLocks noChangeArrowheads="1"/>
          </p:cNvSpPr>
          <p:nvPr/>
        </p:nvSpPr>
        <p:spPr bwMode="auto">
          <a:xfrm>
            <a:off x="8978900" y="8509000"/>
            <a:ext cx="2116138" cy="317500"/>
          </a:xfrm>
          <a:prstGeom prst="rect">
            <a:avLst/>
          </a:prstGeom>
          <a:noFill/>
          <a:ln w="9525">
            <a:noFill/>
            <a:miter lim="800000"/>
            <a:headEnd/>
            <a:tailEnd/>
          </a:ln>
        </p:spPr>
        <p:txBody>
          <a:bodyPr lIns="0" tIns="0" rIns="0" bIns="0">
            <a:spAutoFit/>
          </a:bodyPr>
          <a:lstStyle/>
          <a:p>
            <a:pPr>
              <a:lnSpc>
                <a:spcPct val="95000"/>
              </a:lnSpc>
            </a:pPr>
            <a:r>
              <a:rPr lang="de-DE" sz="2200">
                <a:latin typeface="BMWTypeRegular" pitchFamily="34" charset="0"/>
              </a:rPr>
              <a:t>8-speed</a:t>
            </a:r>
          </a:p>
        </p:txBody>
      </p:sp>
      <p:sp>
        <p:nvSpPr>
          <p:cNvPr id="39979" name="Text Box 46"/>
          <p:cNvSpPr txBox="1">
            <a:spLocks noChangeArrowheads="1"/>
          </p:cNvSpPr>
          <p:nvPr/>
        </p:nvSpPr>
        <p:spPr bwMode="auto">
          <a:xfrm>
            <a:off x="5383213" y="8509000"/>
            <a:ext cx="2220912" cy="635000"/>
          </a:xfrm>
          <a:prstGeom prst="rect">
            <a:avLst/>
          </a:prstGeom>
          <a:noFill/>
          <a:ln w="9525">
            <a:noFill/>
            <a:miter lim="800000"/>
            <a:headEnd/>
            <a:tailEnd/>
          </a:ln>
        </p:spPr>
        <p:txBody>
          <a:bodyPr lIns="0" tIns="0" rIns="0" bIns="0">
            <a:spAutoFit/>
          </a:bodyPr>
          <a:lstStyle/>
          <a:p>
            <a:pPr>
              <a:lnSpc>
                <a:spcPct val="95000"/>
              </a:lnSpc>
            </a:pPr>
            <a:r>
              <a:rPr lang="de-DE" sz="2200">
                <a:latin typeface="BMWTypeRegular" pitchFamily="34" charset="0"/>
              </a:rPr>
              <a:t>6-speed</a:t>
            </a:r>
          </a:p>
          <a:p>
            <a:pPr>
              <a:lnSpc>
                <a:spcPct val="95000"/>
              </a:lnSpc>
            </a:pPr>
            <a:r>
              <a:rPr lang="de-DE" sz="2200">
                <a:latin typeface="BMWTypeRegular" pitchFamily="34" charset="0"/>
              </a:rPr>
              <a:t>2</a:t>
            </a:r>
            <a:r>
              <a:rPr lang="de-DE" sz="2200" baseline="30000">
                <a:latin typeface="BMWTypeRegular" pitchFamily="34" charset="0"/>
              </a:rPr>
              <a:t>nd</a:t>
            </a:r>
            <a:r>
              <a:rPr lang="de-DE" sz="2200">
                <a:latin typeface="BMWTypeRegular" pitchFamily="34" charset="0"/>
              </a:rPr>
              <a:t> generation</a:t>
            </a:r>
          </a:p>
        </p:txBody>
      </p:sp>
      <p:sp>
        <p:nvSpPr>
          <p:cNvPr id="39981" name="AutoShape 33"/>
          <p:cNvSpPr>
            <a:spLocks noChangeArrowheads="1"/>
          </p:cNvSpPr>
          <p:nvPr/>
        </p:nvSpPr>
        <p:spPr bwMode="auto">
          <a:xfrm rot="5400000">
            <a:off x="1378744" y="2418557"/>
            <a:ext cx="273050" cy="239712"/>
          </a:xfrm>
          <a:prstGeom prst="triangle">
            <a:avLst>
              <a:gd name="adj" fmla="val 50000"/>
            </a:avLst>
          </a:prstGeom>
          <a:solidFill>
            <a:schemeClr val="bg1"/>
          </a:solidFill>
          <a:ln w="9525">
            <a:solidFill>
              <a:schemeClr val="tx1"/>
            </a:solidFill>
            <a:miter lim="800000"/>
            <a:headEnd/>
            <a:tailEnd/>
          </a:ln>
        </p:spPr>
        <p:txBody>
          <a:bodyPr rot="10800000" vert="eaVert" wrap="none" lIns="91425" tIns="45712" rIns="91425" bIns="45712" anchor="ctr"/>
          <a:lstStyle/>
          <a:p>
            <a:pPr algn="l"/>
            <a:endParaRPr lang="de-DE"/>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2" descr="Titel_gesamt Kopie"/>
          <p:cNvPicPr>
            <a:picLocks noChangeAspect="1" noChangeArrowheads="1"/>
          </p:cNvPicPr>
          <p:nvPr/>
        </p:nvPicPr>
        <p:blipFill>
          <a:blip r:embed="rId3"/>
          <a:srcRect/>
          <a:stretch>
            <a:fillRect/>
          </a:stretch>
        </p:blipFill>
        <p:spPr bwMode="auto">
          <a:xfrm>
            <a:off x="0" y="1752600"/>
            <a:ext cx="13004800" cy="4829175"/>
          </a:xfrm>
          <a:prstGeom prst="rect">
            <a:avLst/>
          </a:prstGeom>
          <a:noFill/>
          <a:ln w="9525">
            <a:noFill/>
            <a:miter lim="800000"/>
            <a:headEnd/>
            <a:tailEnd/>
          </a:ln>
        </p:spPr>
      </p:pic>
      <p:sp>
        <p:nvSpPr>
          <p:cNvPr id="3075" name="Line 13"/>
          <p:cNvSpPr>
            <a:spLocks noChangeShapeType="1"/>
          </p:cNvSpPr>
          <p:nvPr/>
        </p:nvSpPr>
        <p:spPr bwMode="auto">
          <a:xfrm>
            <a:off x="9220200" y="1924050"/>
            <a:ext cx="0" cy="4610100"/>
          </a:xfrm>
          <a:prstGeom prst="line">
            <a:avLst/>
          </a:prstGeom>
          <a:noFill/>
          <a:ln w="76200">
            <a:solidFill>
              <a:schemeClr val="bg1"/>
            </a:solidFill>
            <a:round/>
            <a:headEnd/>
            <a:tailEnd/>
          </a:ln>
        </p:spPr>
        <p:txBody>
          <a:bodyPr/>
          <a:lstStyle/>
          <a:p>
            <a:endParaRPr lang="de-DE"/>
          </a:p>
        </p:txBody>
      </p:sp>
      <p:sp>
        <p:nvSpPr>
          <p:cNvPr id="3076" name="Line 14"/>
          <p:cNvSpPr>
            <a:spLocks noChangeShapeType="1"/>
          </p:cNvSpPr>
          <p:nvPr/>
        </p:nvSpPr>
        <p:spPr bwMode="auto">
          <a:xfrm>
            <a:off x="4038600" y="1924050"/>
            <a:ext cx="0" cy="4610100"/>
          </a:xfrm>
          <a:prstGeom prst="line">
            <a:avLst/>
          </a:prstGeom>
          <a:noFill/>
          <a:ln w="76200">
            <a:solidFill>
              <a:schemeClr val="bg1"/>
            </a:solidFill>
            <a:round/>
            <a:headEnd/>
            <a:tailEnd/>
          </a:ln>
        </p:spPr>
        <p:txBody>
          <a:bodyPr/>
          <a:lstStyle/>
          <a:p>
            <a:endParaRPr lang="de-DE"/>
          </a:p>
        </p:txBody>
      </p:sp>
      <p:sp>
        <p:nvSpPr>
          <p:cNvPr id="3077" name="Rectangle 3"/>
          <p:cNvSpPr>
            <a:spLocks noChangeArrowheads="1"/>
          </p:cNvSpPr>
          <p:nvPr/>
        </p:nvSpPr>
        <p:spPr bwMode="auto">
          <a:xfrm>
            <a:off x="0" y="6372225"/>
            <a:ext cx="13004800" cy="3381375"/>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3078" name="Text Box 6"/>
          <p:cNvSpPr txBox="1">
            <a:spLocks noChangeArrowheads="1"/>
          </p:cNvSpPr>
          <p:nvPr/>
        </p:nvSpPr>
        <p:spPr bwMode="auto">
          <a:xfrm>
            <a:off x="1800225" y="6719888"/>
            <a:ext cx="11204575" cy="20780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endParaRPr lang="de-DE" sz="2800">
              <a:latin typeface="BMWTypeRegular" pitchFamily="34" charset="0"/>
            </a:endParaRPr>
          </a:p>
          <a:p>
            <a:pPr algn="l">
              <a:lnSpc>
                <a:spcPct val="95000"/>
              </a:lnSpc>
              <a:buFont typeface="Wingdings" pitchFamily="2" charset="2"/>
              <a:buNone/>
            </a:pPr>
            <a:endParaRPr lang="de-DE" sz="2800">
              <a:latin typeface="BMWTypeRegular" pitchFamily="34" charset="0"/>
            </a:endParaRPr>
          </a:p>
          <a:p>
            <a:pPr algn="l">
              <a:lnSpc>
                <a:spcPct val="95000"/>
              </a:lnSpc>
              <a:buFont typeface="Wingdings" pitchFamily="2" charset="2"/>
              <a:buNone/>
            </a:pPr>
            <a:r>
              <a:rPr lang="de-DE" sz="2800">
                <a:latin typeface="BMWTypeRegular" pitchFamily="34" charset="0"/>
              </a:rPr>
              <a:t>Wolfgang Nehse,</a:t>
            </a:r>
          </a:p>
          <a:p>
            <a:pPr algn="l">
              <a:lnSpc>
                <a:spcPct val="95000"/>
              </a:lnSpc>
              <a:buFont typeface="Wingdings" pitchFamily="2" charset="2"/>
              <a:buNone/>
            </a:pPr>
            <a:r>
              <a:rPr lang="de-DE" sz="2800">
                <a:latin typeface="BMWTypeRegular" pitchFamily="34" charset="0"/>
              </a:rPr>
              <a:t>BMW Group</a:t>
            </a:r>
          </a:p>
          <a:p>
            <a:pPr algn="l">
              <a:lnSpc>
                <a:spcPct val="95000"/>
              </a:lnSpc>
              <a:buFont typeface="Wingdings" pitchFamily="2" charset="2"/>
              <a:buNone/>
            </a:pPr>
            <a:r>
              <a:rPr lang="de-DE" sz="2800">
                <a:latin typeface="BMWTypeRegular" pitchFamily="34" charset="0"/>
              </a:rPr>
              <a:t>Powertrain Development.</a:t>
            </a:r>
          </a:p>
        </p:txBody>
      </p:sp>
      <p:sp>
        <p:nvSpPr>
          <p:cNvPr id="3079"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15" tIns="45708" rIns="91415" bIns="45708" anchor="ctr"/>
          <a:lstStyle/>
          <a:p>
            <a:pPr defTabSz="1300163"/>
            <a:endParaRPr lang="de-DE"/>
          </a:p>
        </p:txBody>
      </p:sp>
      <p:sp>
        <p:nvSpPr>
          <p:cNvPr id="3080" name="Rectangle 5"/>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BMW EfficientDynamics.</a:t>
            </a:r>
            <a:br>
              <a:rPr lang="en-US" sz="3400" b="1">
                <a:solidFill>
                  <a:srgbClr val="000000"/>
                </a:solidFill>
                <a:latin typeface="BMWTypeRegular" pitchFamily="34" charset="0"/>
              </a:rPr>
            </a:br>
            <a:r>
              <a:rPr lang="de-DE" sz="3400" b="1">
                <a:solidFill>
                  <a:srgbClr val="969696"/>
                </a:solidFill>
                <a:latin typeface="BMWTypeRegular" pitchFamily="34" charset="0"/>
              </a:rPr>
              <a:t>Powertrain Innovations Update.</a:t>
            </a:r>
            <a:br>
              <a:rPr lang="de-DE" sz="3400" b="1">
                <a:solidFill>
                  <a:srgbClr val="969696"/>
                </a:solidFill>
                <a:latin typeface="BMWTypeRegular" pitchFamily="34" charset="0"/>
              </a:rPr>
            </a:br>
            <a:endParaRPr lang="en-US" sz="3400" b="1">
              <a:solidFill>
                <a:srgbClr val="969696"/>
              </a:solidFill>
              <a:latin typeface="BMWTypeRegular" pitchFamily="34" charset="0"/>
            </a:endParaRPr>
          </a:p>
        </p:txBody>
      </p:sp>
      <p:sp>
        <p:nvSpPr>
          <p:cNvPr id="3083" name="Text Box 12"/>
          <p:cNvSpPr txBox="1">
            <a:spLocks noChangeArrowheads="1"/>
          </p:cNvSpPr>
          <p:nvPr/>
        </p:nvSpPr>
        <p:spPr bwMode="auto">
          <a:xfrm>
            <a:off x="1800225" y="6719888"/>
            <a:ext cx="11204575"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Munich, June 22</a:t>
            </a:r>
            <a:r>
              <a:rPr lang="de-DE" sz="2800" baseline="30000">
                <a:latin typeface="BMWTypeRegular" pitchFamily="34" charset="0"/>
              </a:rPr>
              <a:t>nd</a:t>
            </a:r>
            <a:r>
              <a:rPr lang="de-DE" sz="2800">
                <a:latin typeface="BMWTypeRegular" pitchFamily="34" charset="0"/>
              </a:rPr>
              <a:t> - 24</a:t>
            </a:r>
            <a:r>
              <a:rPr lang="de-DE" sz="2800" baseline="30000">
                <a:latin typeface="BMWTypeRegular" pitchFamily="34" charset="0"/>
              </a:rPr>
              <a:t>th</a:t>
            </a:r>
            <a:r>
              <a:rPr lang="de-DE" sz="2800">
                <a:latin typeface="BMWTypeRegular" pitchFamily="34" charset="0"/>
              </a:rPr>
              <a:t>, 2009.</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96" name="Rectangle 76"/>
          <p:cNvSpPr>
            <a:spLocks noChangeArrowheads="1"/>
          </p:cNvSpPr>
          <p:nvPr/>
        </p:nvSpPr>
        <p:spPr bwMode="auto">
          <a:xfrm>
            <a:off x="0" y="1873250"/>
            <a:ext cx="13004800" cy="7880350"/>
          </a:xfrm>
          <a:prstGeom prst="rect">
            <a:avLst/>
          </a:prstGeom>
          <a:solidFill>
            <a:srgbClr val="C0C0C0"/>
          </a:solidFill>
          <a:ln w="9525">
            <a:noFill/>
            <a:miter lim="800000"/>
            <a:headEnd/>
            <a:tailEnd/>
          </a:ln>
          <a:effectLst/>
        </p:spPr>
        <p:txBody>
          <a:bodyPr wrap="none" anchor="ctr"/>
          <a:lstStyle/>
          <a:p>
            <a:endParaRPr lang="de-DE"/>
          </a:p>
        </p:txBody>
      </p:sp>
      <p:sp>
        <p:nvSpPr>
          <p:cNvPr id="158795" name="Rectangle 75"/>
          <p:cNvSpPr>
            <a:spLocks noChangeArrowheads="1"/>
          </p:cNvSpPr>
          <p:nvPr/>
        </p:nvSpPr>
        <p:spPr bwMode="auto">
          <a:xfrm>
            <a:off x="1838325" y="2554288"/>
            <a:ext cx="10239375" cy="5819775"/>
          </a:xfrm>
          <a:prstGeom prst="rect">
            <a:avLst/>
          </a:prstGeom>
          <a:solidFill>
            <a:srgbClr val="EEEEEE"/>
          </a:solidFill>
          <a:ln w="57150" algn="ctr">
            <a:noFill/>
            <a:miter lim="800000"/>
            <a:headEnd/>
            <a:tailEnd/>
          </a:ln>
          <a:effectLst/>
        </p:spPr>
        <p:txBody>
          <a:bodyPr wrap="none" anchor="ctr"/>
          <a:lstStyle/>
          <a:p>
            <a:endParaRPr lang="de-DE"/>
          </a:p>
        </p:txBody>
      </p:sp>
      <p:sp>
        <p:nvSpPr>
          <p:cNvPr id="158724" name="Line 21"/>
          <p:cNvSpPr>
            <a:spLocks noChangeShapeType="1"/>
          </p:cNvSpPr>
          <p:nvPr/>
        </p:nvSpPr>
        <p:spPr bwMode="auto">
          <a:xfrm>
            <a:off x="3106738" y="5457825"/>
            <a:ext cx="7705725" cy="0"/>
          </a:xfrm>
          <a:prstGeom prst="line">
            <a:avLst/>
          </a:prstGeom>
          <a:noFill/>
          <a:ln w="9525">
            <a:solidFill>
              <a:srgbClr val="969696"/>
            </a:solidFill>
            <a:round/>
            <a:headEnd/>
            <a:tailEnd/>
          </a:ln>
        </p:spPr>
        <p:txBody>
          <a:bodyPr lIns="0" tIns="0" rIns="0" bIns="0">
            <a:spAutoFit/>
          </a:bodyPr>
          <a:lstStyle/>
          <a:p>
            <a:endParaRPr lang="de-DE"/>
          </a:p>
        </p:txBody>
      </p:sp>
      <p:sp>
        <p:nvSpPr>
          <p:cNvPr id="158725" name="Line 20"/>
          <p:cNvSpPr>
            <a:spLocks noChangeShapeType="1"/>
          </p:cNvSpPr>
          <p:nvPr/>
        </p:nvSpPr>
        <p:spPr bwMode="auto">
          <a:xfrm>
            <a:off x="1803400" y="448786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58726" name="Line 30"/>
          <p:cNvSpPr>
            <a:spLocks noChangeShapeType="1"/>
          </p:cNvSpPr>
          <p:nvPr/>
        </p:nvSpPr>
        <p:spPr bwMode="auto">
          <a:xfrm flipV="1">
            <a:off x="5680075" y="2551113"/>
            <a:ext cx="0" cy="5807075"/>
          </a:xfrm>
          <a:prstGeom prst="line">
            <a:avLst/>
          </a:prstGeom>
          <a:noFill/>
          <a:ln w="9525">
            <a:solidFill>
              <a:srgbClr val="969696"/>
            </a:solidFill>
            <a:round/>
            <a:headEnd/>
            <a:tailEnd/>
          </a:ln>
        </p:spPr>
        <p:txBody>
          <a:bodyPr/>
          <a:lstStyle/>
          <a:p>
            <a:endParaRPr lang="de-DE"/>
          </a:p>
        </p:txBody>
      </p:sp>
      <p:sp>
        <p:nvSpPr>
          <p:cNvPr id="158727" name="Line 31"/>
          <p:cNvSpPr>
            <a:spLocks noChangeShapeType="1"/>
          </p:cNvSpPr>
          <p:nvPr/>
        </p:nvSpPr>
        <p:spPr bwMode="auto">
          <a:xfrm flipV="1">
            <a:off x="4394200" y="2551113"/>
            <a:ext cx="0" cy="5807075"/>
          </a:xfrm>
          <a:prstGeom prst="line">
            <a:avLst/>
          </a:prstGeom>
          <a:noFill/>
          <a:ln w="9525">
            <a:solidFill>
              <a:srgbClr val="969696"/>
            </a:solidFill>
            <a:round/>
            <a:headEnd/>
            <a:tailEnd/>
          </a:ln>
        </p:spPr>
        <p:txBody>
          <a:bodyPr/>
          <a:lstStyle/>
          <a:p>
            <a:endParaRPr lang="de-DE"/>
          </a:p>
        </p:txBody>
      </p:sp>
      <p:sp>
        <p:nvSpPr>
          <p:cNvPr id="158728" name="Line 32"/>
          <p:cNvSpPr>
            <a:spLocks noChangeShapeType="1"/>
          </p:cNvSpPr>
          <p:nvPr/>
        </p:nvSpPr>
        <p:spPr bwMode="auto">
          <a:xfrm flipV="1">
            <a:off x="6951663" y="2551113"/>
            <a:ext cx="0" cy="3878262"/>
          </a:xfrm>
          <a:prstGeom prst="line">
            <a:avLst/>
          </a:prstGeom>
          <a:noFill/>
          <a:ln w="9525">
            <a:solidFill>
              <a:srgbClr val="969696"/>
            </a:solidFill>
            <a:round/>
            <a:headEnd/>
            <a:tailEnd/>
          </a:ln>
        </p:spPr>
        <p:txBody>
          <a:bodyPr/>
          <a:lstStyle/>
          <a:p>
            <a:endParaRPr lang="de-DE"/>
          </a:p>
        </p:txBody>
      </p:sp>
      <p:sp>
        <p:nvSpPr>
          <p:cNvPr id="158729" name="Line 36"/>
          <p:cNvSpPr>
            <a:spLocks noChangeShapeType="1"/>
          </p:cNvSpPr>
          <p:nvPr/>
        </p:nvSpPr>
        <p:spPr bwMode="auto">
          <a:xfrm flipV="1">
            <a:off x="8247063" y="2554288"/>
            <a:ext cx="0" cy="3883025"/>
          </a:xfrm>
          <a:prstGeom prst="line">
            <a:avLst/>
          </a:prstGeom>
          <a:noFill/>
          <a:ln w="9525">
            <a:solidFill>
              <a:srgbClr val="969696"/>
            </a:solidFill>
            <a:round/>
            <a:headEnd/>
            <a:tailEnd/>
          </a:ln>
        </p:spPr>
        <p:txBody>
          <a:bodyPr/>
          <a:lstStyle/>
          <a:p>
            <a:endParaRPr lang="de-DE"/>
          </a:p>
        </p:txBody>
      </p:sp>
      <p:sp>
        <p:nvSpPr>
          <p:cNvPr id="158730" name="Line 38"/>
          <p:cNvSpPr>
            <a:spLocks noChangeShapeType="1"/>
          </p:cNvSpPr>
          <p:nvPr/>
        </p:nvSpPr>
        <p:spPr bwMode="auto">
          <a:xfrm flipV="1">
            <a:off x="9528175" y="2557463"/>
            <a:ext cx="0" cy="3889375"/>
          </a:xfrm>
          <a:prstGeom prst="line">
            <a:avLst/>
          </a:prstGeom>
          <a:noFill/>
          <a:ln w="9525">
            <a:solidFill>
              <a:srgbClr val="969696"/>
            </a:solidFill>
            <a:round/>
            <a:headEnd/>
            <a:tailEnd/>
          </a:ln>
        </p:spPr>
        <p:txBody>
          <a:bodyPr/>
          <a:lstStyle/>
          <a:p>
            <a:endParaRPr lang="de-DE"/>
          </a:p>
        </p:txBody>
      </p:sp>
      <p:sp>
        <p:nvSpPr>
          <p:cNvPr id="158732" name="Rectangle 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158734" name="Line 14"/>
          <p:cNvSpPr>
            <a:spLocks noChangeShapeType="1"/>
          </p:cNvSpPr>
          <p:nvPr/>
        </p:nvSpPr>
        <p:spPr bwMode="auto">
          <a:xfrm>
            <a:off x="1803400" y="643731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58735" name="Line 15"/>
          <p:cNvSpPr>
            <a:spLocks noChangeShapeType="1"/>
          </p:cNvSpPr>
          <p:nvPr/>
        </p:nvSpPr>
        <p:spPr bwMode="auto">
          <a:xfrm>
            <a:off x="1803400" y="7402513"/>
            <a:ext cx="3879850" cy="0"/>
          </a:xfrm>
          <a:prstGeom prst="line">
            <a:avLst/>
          </a:prstGeom>
          <a:noFill/>
          <a:ln w="9525">
            <a:solidFill>
              <a:srgbClr val="969696"/>
            </a:solidFill>
            <a:round/>
            <a:headEnd/>
            <a:tailEnd/>
          </a:ln>
        </p:spPr>
        <p:txBody>
          <a:bodyPr lIns="0" tIns="0" rIns="0" bIns="0">
            <a:spAutoFit/>
          </a:bodyPr>
          <a:lstStyle/>
          <a:p>
            <a:endParaRPr lang="de-DE"/>
          </a:p>
        </p:txBody>
      </p:sp>
      <p:sp>
        <p:nvSpPr>
          <p:cNvPr id="158736" name="Line 16"/>
          <p:cNvSpPr>
            <a:spLocks noChangeShapeType="1"/>
          </p:cNvSpPr>
          <p:nvPr/>
        </p:nvSpPr>
        <p:spPr bwMode="auto">
          <a:xfrm>
            <a:off x="1685925" y="64373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58737" name="Line 17"/>
          <p:cNvSpPr>
            <a:spLocks noChangeShapeType="1"/>
          </p:cNvSpPr>
          <p:nvPr/>
        </p:nvSpPr>
        <p:spPr bwMode="auto">
          <a:xfrm>
            <a:off x="1685925" y="74025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58738" name="Line 19"/>
          <p:cNvSpPr>
            <a:spLocks noChangeShapeType="1"/>
          </p:cNvSpPr>
          <p:nvPr/>
        </p:nvSpPr>
        <p:spPr bwMode="auto">
          <a:xfrm>
            <a:off x="1803400" y="352266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58739" name="Line 22"/>
          <p:cNvSpPr>
            <a:spLocks noChangeShapeType="1"/>
          </p:cNvSpPr>
          <p:nvPr/>
        </p:nvSpPr>
        <p:spPr bwMode="auto">
          <a:xfrm>
            <a:off x="1685925" y="352266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58740" name="Line 23"/>
          <p:cNvSpPr>
            <a:spLocks noChangeShapeType="1"/>
          </p:cNvSpPr>
          <p:nvPr/>
        </p:nvSpPr>
        <p:spPr bwMode="auto">
          <a:xfrm>
            <a:off x="1685925" y="448786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58741" name="Text Box 50"/>
          <p:cNvSpPr txBox="1">
            <a:spLocks noChangeArrowheads="1"/>
          </p:cNvSpPr>
          <p:nvPr/>
        </p:nvSpPr>
        <p:spPr bwMode="auto">
          <a:xfrm>
            <a:off x="889000" y="2384425"/>
            <a:ext cx="663575" cy="333375"/>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600</a:t>
            </a:r>
          </a:p>
        </p:txBody>
      </p:sp>
      <p:sp>
        <p:nvSpPr>
          <p:cNvPr id="158742" name="Text Box 52"/>
          <p:cNvSpPr txBox="1">
            <a:spLocks noChangeArrowheads="1"/>
          </p:cNvSpPr>
          <p:nvPr/>
        </p:nvSpPr>
        <p:spPr bwMode="auto">
          <a:xfrm>
            <a:off x="889000" y="62706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200</a:t>
            </a:r>
          </a:p>
        </p:txBody>
      </p:sp>
      <p:sp>
        <p:nvSpPr>
          <p:cNvPr id="158743" name="Text Box 53"/>
          <p:cNvSpPr txBox="1">
            <a:spLocks noChangeArrowheads="1"/>
          </p:cNvSpPr>
          <p:nvPr/>
        </p:nvSpPr>
        <p:spPr bwMode="auto">
          <a:xfrm>
            <a:off x="889000" y="7234238"/>
            <a:ext cx="663575" cy="336550"/>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100</a:t>
            </a:r>
          </a:p>
        </p:txBody>
      </p:sp>
      <p:sp>
        <p:nvSpPr>
          <p:cNvPr id="158744" name="Text Box 55"/>
          <p:cNvSpPr txBox="1">
            <a:spLocks noChangeArrowheads="1"/>
          </p:cNvSpPr>
          <p:nvPr/>
        </p:nvSpPr>
        <p:spPr bwMode="auto">
          <a:xfrm>
            <a:off x="889000" y="3351213"/>
            <a:ext cx="663575" cy="334962"/>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500</a:t>
            </a:r>
          </a:p>
        </p:txBody>
      </p:sp>
      <p:sp>
        <p:nvSpPr>
          <p:cNvPr id="158745" name="Text Box 56"/>
          <p:cNvSpPr txBox="1">
            <a:spLocks noChangeArrowheads="1"/>
          </p:cNvSpPr>
          <p:nvPr/>
        </p:nvSpPr>
        <p:spPr bwMode="auto">
          <a:xfrm>
            <a:off x="889000" y="4311650"/>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400</a:t>
            </a:r>
          </a:p>
        </p:txBody>
      </p:sp>
      <p:sp>
        <p:nvSpPr>
          <p:cNvPr id="158746" name="Rectangle 59"/>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How the new inline 6 gasoline engine and</a:t>
            </a:r>
          </a:p>
          <a:p>
            <a:pPr algn="l">
              <a:lnSpc>
                <a:spcPct val="95000"/>
              </a:lnSpc>
            </a:pPr>
            <a:r>
              <a:rPr lang="en-US" sz="3400" b="1">
                <a:latin typeface="BMWTypeRegular" pitchFamily="34" charset="0"/>
              </a:rPr>
              <a:t>8 speed transmission work perfectly together. </a:t>
            </a:r>
            <a:r>
              <a:rPr lang="en-US" sz="3400" b="1">
                <a:solidFill>
                  <a:srgbClr val="969696"/>
                </a:solidFill>
                <a:latin typeface="BMWTypeRegular" pitchFamily="34" charset="0"/>
              </a:rPr>
              <a:t/>
            </a:r>
            <a:br>
              <a:rPr lang="en-US" sz="3400" b="1">
                <a:solidFill>
                  <a:srgbClr val="969696"/>
                </a:solidFill>
                <a:latin typeface="BMWTypeRegular" pitchFamily="34" charset="0"/>
              </a:rPr>
            </a:br>
            <a:r>
              <a:rPr lang="en-US" sz="3400" b="1">
                <a:solidFill>
                  <a:srgbClr val="969696"/>
                </a:solidFill>
                <a:latin typeface="BMWTypeRegular" pitchFamily="34" charset="0"/>
              </a:rPr>
              <a:t>3 steps to a new BMW drivetrain philosophy.</a:t>
            </a:r>
          </a:p>
        </p:txBody>
      </p:sp>
      <p:sp>
        <p:nvSpPr>
          <p:cNvPr id="158753" name="Line 65"/>
          <p:cNvSpPr>
            <a:spLocks noChangeShapeType="1"/>
          </p:cNvSpPr>
          <p:nvPr/>
        </p:nvSpPr>
        <p:spPr bwMode="auto">
          <a:xfrm flipV="1">
            <a:off x="4656138" y="4946650"/>
            <a:ext cx="0" cy="1744663"/>
          </a:xfrm>
          <a:prstGeom prst="line">
            <a:avLst/>
          </a:prstGeom>
          <a:noFill/>
          <a:ln w="38100">
            <a:solidFill>
              <a:srgbClr val="003399"/>
            </a:solidFill>
            <a:round/>
            <a:headEnd/>
            <a:tailEnd/>
          </a:ln>
        </p:spPr>
        <p:txBody>
          <a:bodyPr/>
          <a:lstStyle/>
          <a:p>
            <a:endParaRPr lang="de-DE"/>
          </a:p>
        </p:txBody>
      </p:sp>
      <p:sp>
        <p:nvSpPr>
          <p:cNvPr id="158754" name="Oval 66"/>
          <p:cNvSpPr>
            <a:spLocks noChangeArrowheads="1"/>
          </p:cNvSpPr>
          <p:nvPr/>
        </p:nvSpPr>
        <p:spPr bwMode="auto">
          <a:xfrm>
            <a:off x="4511675" y="6781800"/>
            <a:ext cx="285750" cy="285750"/>
          </a:xfrm>
          <a:prstGeom prst="ellipse">
            <a:avLst/>
          </a:prstGeom>
          <a:solidFill>
            <a:schemeClr val="bg1"/>
          </a:solidFill>
          <a:ln w="57150">
            <a:solidFill>
              <a:srgbClr val="003399"/>
            </a:solidFill>
            <a:round/>
            <a:headEnd/>
            <a:tailEnd/>
          </a:ln>
        </p:spPr>
        <p:txBody>
          <a:bodyPr wrap="none" lIns="91425" tIns="45712" rIns="91425" bIns="45712" anchor="ctr"/>
          <a:lstStyle/>
          <a:p>
            <a:pPr algn="l"/>
            <a:endParaRPr lang="de-DE"/>
          </a:p>
        </p:txBody>
      </p:sp>
      <p:sp>
        <p:nvSpPr>
          <p:cNvPr id="158755" name="AutoShape 67"/>
          <p:cNvSpPr>
            <a:spLocks noChangeArrowheads="1"/>
          </p:cNvSpPr>
          <p:nvPr/>
        </p:nvSpPr>
        <p:spPr bwMode="auto">
          <a:xfrm flipH="1" flipV="1">
            <a:off x="4556125" y="6548438"/>
            <a:ext cx="193675" cy="168275"/>
          </a:xfrm>
          <a:prstGeom prst="triangle">
            <a:avLst>
              <a:gd name="adj" fmla="val 50000"/>
            </a:avLst>
          </a:prstGeom>
          <a:solidFill>
            <a:srgbClr val="003399"/>
          </a:solidFill>
          <a:ln w="9525">
            <a:noFill/>
            <a:miter lim="800000"/>
            <a:headEnd/>
            <a:tailEnd/>
          </a:ln>
        </p:spPr>
        <p:txBody>
          <a:bodyPr rot="10800000" wrap="none" lIns="91425" tIns="45712" rIns="91425" bIns="45712" anchor="ctr"/>
          <a:lstStyle/>
          <a:p>
            <a:pPr algn="l"/>
            <a:endParaRPr lang="de-DE"/>
          </a:p>
        </p:txBody>
      </p:sp>
      <p:sp>
        <p:nvSpPr>
          <p:cNvPr id="158756" name="AutoShape 69"/>
          <p:cNvSpPr>
            <a:spLocks noChangeArrowheads="1"/>
          </p:cNvSpPr>
          <p:nvPr/>
        </p:nvSpPr>
        <p:spPr bwMode="auto">
          <a:xfrm>
            <a:off x="4556125" y="4903788"/>
            <a:ext cx="193675" cy="168275"/>
          </a:xfrm>
          <a:prstGeom prst="triangle">
            <a:avLst>
              <a:gd name="adj" fmla="val 50000"/>
            </a:avLst>
          </a:prstGeom>
          <a:solidFill>
            <a:srgbClr val="003399"/>
          </a:solidFill>
          <a:ln w="9525">
            <a:noFill/>
            <a:miter lim="800000"/>
            <a:headEnd/>
            <a:tailEnd/>
          </a:ln>
        </p:spPr>
        <p:txBody>
          <a:bodyPr wrap="none" lIns="91425" tIns="45712" rIns="91425" bIns="45712" anchor="ctr"/>
          <a:lstStyle/>
          <a:p>
            <a:pPr algn="l"/>
            <a:endParaRPr lang="de-DE"/>
          </a:p>
        </p:txBody>
      </p:sp>
      <p:sp>
        <p:nvSpPr>
          <p:cNvPr id="158757" name="Text Box 7"/>
          <p:cNvSpPr txBox="1">
            <a:spLocks noChangeArrowheads="1"/>
          </p:cNvSpPr>
          <p:nvPr/>
        </p:nvSpPr>
        <p:spPr bwMode="auto">
          <a:xfrm>
            <a:off x="2765425" y="8680450"/>
            <a:ext cx="67945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1000</a:t>
            </a:r>
          </a:p>
        </p:txBody>
      </p:sp>
      <p:sp>
        <p:nvSpPr>
          <p:cNvPr id="158759" name="Line 12"/>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158760" name="Line 13"/>
          <p:cNvSpPr>
            <a:spLocks noChangeShapeType="1"/>
          </p:cNvSpPr>
          <p:nvPr/>
        </p:nvSpPr>
        <p:spPr bwMode="auto">
          <a:xfrm>
            <a:off x="12076113" y="8231188"/>
            <a:ext cx="0" cy="288925"/>
          </a:xfrm>
          <a:prstGeom prst="line">
            <a:avLst/>
          </a:prstGeom>
          <a:noFill/>
          <a:ln w="9525">
            <a:solidFill>
              <a:srgbClr val="000000"/>
            </a:solidFill>
            <a:round/>
            <a:headEnd/>
            <a:tailEnd/>
          </a:ln>
        </p:spPr>
        <p:txBody>
          <a:bodyPr/>
          <a:lstStyle/>
          <a:p>
            <a:endParaRPr lang="de-DE"/>
          </a:p>
        </p:txBody>
      </p:sp>
      <p:sp>
        <p:nvSpPr>
          <p:cNvPr id="158764" name="Text Box 39"/>
          <p:cNvSpPr txBox="1">
            <a:spLocks noChangeArrowheads="1"/>
          </p:cNvSpPr>
          <p:nvPr/>
        </p:nvSpPr>
        <p:spPr bwMode="auto">
          <a:xfrm>
            <a:off x="4030663" y="8680450"/>
            <a:ext cx="71120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2000</a:t>
            </a:r>
          </a:p>
        </p:txBody>
      </p:sp>
      <p:sp>
        <p:nvSpPr>
          <p:cNvPr id="158765" name="Text Box 40"/>
          <p:cNvSpPr txBox="1">
            <a:spLocks noChangeArrowheads="1"/>
          </p:cNvSpPr>
          <p:nvPr/>
        </p:nvSpPr>
        <p:spPr bwMode="auto">
          <a:xfrm>
            <a:off x="7850188" y="8680450"/>
            <a:ext cx="78422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5000</a:t>
            </a:r>
          </a:p>
        </p:txBody>
      </p:sp>
      <p:sp>
        <p:nvSpPr>
          <p:cNvPr id="158766" name="Text Box 41"/>
          <p:cNvSpPr txBox="1">
            <a:spLocks noChangeArrowheads="1"/>
          </p:cNvSpPr>
          <p:nvPr/>
        </p:nvSpPr>
        <p:spPr bwMode="auto">
          <a:xfrm>
            <a:off x="1616075" y="8680450"/>
            <a:ext cx="42227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a:t>
            </a:r>
          </a:p>
        </p:txBody>
      </p:sp>
      <p:sp>
        <p:nvSpPr>
          <p:cNvPr id="158767" name="Text Box 42"/>
          <p:cNvSpPr txBox="1">
            <a:spLocks noChangeArrowheads="1"/>
          </p:cNvSpPr>
          <p:nvPr/>
        </p:nvSpPr>
        <p:spPr bwMode="auto">
          <a:xfrm>
            <a:off x="5195888" y="8680450"/>
            <a:ext cx="969962"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3000</a:t>
            </a:r>
          </a:p>
        </p:txBody>
      </p:sp>
      <p:sp>
        <p:nvSpPr>
          <p:cNvPr id="158768" name="Text Box 43"/>
          <p:cNvSpPr txBox="1">
            <a:spLocks noChangeArrowheads="1"/>
          </p:cNvSpPr>
          <p:nvPr/>
        </p:nvSpPr>
        <p:spPr bwMode="auto">
          <a:xfrm>
            <a:off x="9069388" y="8680450"/>
            <a:ext cx="89852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6000</a:t>
            </a:r>
          </a:p>
        </p:txBody>
      </p:sp>
      <p:sp>
        <p:nvSpPr>
          <p:cNvPr id="158769" name="Text Box 44"/>
          <p:cNvSpPr txBox="1">
            <a:spLocks noChangeArrowheads="1"/>
          </p:cNvSpPr>
          <p:nvPr/>
        </p:nvSpPr>
        <p:spPr bwMode="auto">
          <a:xfrm>
            <a:off x="10363200" y="8680450"/>
            <a:ext cx="900113"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7000</a:t>
            </a:r>
          </a:p>
        </p:txBody>
      </p:sp>
      <p:sp>
        <p:nvSpPr>
          <p:cNvPr id="158770" name="Text Box 45"/>
          <p:cNvSpPr txBox="1">
            <a:spLocks noChangeArrowheads="1"/>
          </p:cNvSpPr>
          <p:nvPr/>
        </p:nvSpPr>
        <p:spPr bwMode="auto">
          <a:xfrm>
            <a:off x="11725275" y="8680450"/>
            <a:ext cx="71120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8000</a:t>
            </a:r>
          </a:p>
        </p:txBody>
      </p:sp>
      <p:sp>
        <p:nvSpPr>
          <p:cNvPr id="158771" name="Text Box 46"/>
          <p:cNvSpPr txBox="1">
            <a:spLocks noChangeArrowheads="1"/>
          </p:cNvSpPr>
          <p:nvPr/>
        </p:nvSpPr>
        <p:spPr bwMode="auto">
          <a:xfrm>
            <a:off x="6443663" y="8680450"/>
            <a:ext cx="973137"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4000</a:t>
            </a:r>
          </a:p>
        </p:txBody>
      </p:sp>
      <p:sp>
        <p:nvSpPr>
          <p:cNvPr id="158772" name="Text Box 57"/>
          <p:cNvSpPr txBox="1">
            <a:spLocks noChangeArrowheads="1"/>
          </p:cNvSpPr>
          <p:nvPr/>
        </p:nvSpPr>
        <p:spPr bwMode="auto">
          <a:xfrm>
            <a:off x="889000" y="81883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0</a:t>
            </a:r>
          </a:p>
        </p:txBody>
      </p:sp>
      <p:sp>
        <p:nvSpPr>
          <p:cNvPr id="158774" name="Line 26"/>
          <p:cNvSpPr>
            <a:spLocks noChangeShapeType="1"/>
          </p:cNvSpPr>
          <p:nvPr/>
        </p:nvSpPr>
        <p:spPr bwMode="auto">
          <a:xfrm>
            <a:off x="5680075" y="8231188"/>
            <a:ext cx="0" cy="288925"/>
          </a:xfrm>
          <a:prstGeom prst="line">
            <a:avLst/>
          </a:prstGeom>
          <a:noFill/>
          <a:ln w="9525">
            <a:solidFill>
              <a:srgbClr val="000000"/>
            </a:solidFill>
            <a:round/>
            <a:headEnd/>
            <a:tailEnd/>
          </a:ln>
        </p:spPr>
        <p:txBody>
          <a:bodyPr/>
          <a:lstStyle/>
          <a:p>
            <a:endParaRPr lang="de-DE"/>
          </a:p>
        </p:txBody>
      </p:sp>
      <p:sp>
        <p:nvSpPr>
          <p:cNvPr id="158775" name="Line 27"/>
          <p:cNvSpPr>
            <a:spLocks noChangeShapeType="1"/>
          </p:cNvSpPr>
          <p:nvPr/>
        </p:nvSpPr>
        <p:spPr bwMode="auto">
          <a:xfrm>
            <a:off x="4394200" y="8231188"/>
            <a:ext cx="0" cy="288925"/>
          </a:xfrm>
          <a:prstGeom prst="line">
            <a:avLst/>
          </a:prstGeom>
          <a:noFill/>
          <a:ln w="9525">
            <a:solidFill>
              <a:srgbClr val="000000"/>
            </a:solidFill>
            <a:round/>
            <a:headEnd/>
            <a:tailEnd/>
          </a:ln>
        </p:spPr>
        <p:txBody>
          <a:bodyPr/>
          <a:lstStyle/>
          <a:p>
            <a:endParaRPr lang="de-DE"/>
          </a:p>
        </p:txBody>
      </p:sp>
      <p:sp>
        <p:nvSpPr>
          <p:cNvPr id="158776" name="Line 63"/>
          <p:cNvSpPr>
            <a:spLocks noChangeShapeType="1"/>
          </p:cNvSpPr>
          <p:nvPr/>
        </p:nvSpPr>
        <p:spPr bwMode="auto">
          <a:xfrm>
            <a:off x="4394200" y="8231188"/>
            <a:ext cx="0" cy="288925"/>
          </a:xfrm>
          <a:prstGeom prst="line">
            <a:avLst/>
          </a:prstGeom>
          <a:noFill/>
          <a:ln w="9525">
            <a:solidFill>
              <a:srgbClr val="000000"/>
            </a:solidFill>
            <a:round/>
            <a:headEnd/>
            <a:tailEnd/>
          </a:ln>
        </p:spPr>
        <p:txBody>
          <a:bodyPr/>
          <a:lstStyle/>
          <a:p>
            <a:endParaRPr lang="de-DE"/>
          </a:p>
        </p:txBody>
      </p:sp>
      <p:sp>
        <p:nvSpPr>
          <p:cNvPr id="158777" name="Line 85"/>
          <p:cNvSpPr>
            <a:spLocks noChangeShapeType="1"/>
          </p:cNvSpPr>
          <p:nvPr/>
        </p:nvSpPr>
        <p:spPr bwMode="auto">
          <a:xfrm>
            <a:off x="1685925" y="2554288"/>
            <a:ext cx="346075" cy="0"/>
          </a:xfrm>
          <a:prstGeom prst="line">
            <a:avLst/>
          </a:prstGeom>
          <a:noFill/>
          <a:ln w="9525">
            <a:solidFill>
              <a:srgbClr val="000000"/>
            </a:solidFill>
            <a:round/>
            <a:headEnd/>
            <a:tailEnd/>
          </a:ln>
        </p:spPr>
        <p:txBody>
          <a:bodyPr/>
          <a:lstStyle/>
          <a:p>
            <a:endParaRPr lang="de-DE"/>
          </a:p>
        </p:txBody>
      </p:sp>
      <p:sp>
        <p:nvSpPr>
          <p:cNvPr id="158778" name="Line 87"/>
          <p:cNvSpPr>
            <a:spLocks noChangeShapeType="1"/>
          </p:cNvSpPr>
          <p:nvPr/>
        </p:nvSpPr>
        <p:spPr bwMode="auto">
          <a:xfrm flipH="1">
            <a:off x="1685925" y="8372475"/>
            <a:ext cx="314325" cy="0"/>
          </a:xfrm>
          <a:prstGeom prst="line">
            <a:avLst/>
          </a:prstGeom>
          <a:noFill/>
          <a:ln w="9525">
            <a:solidFill>
              <a:srgbClr val="000000"/>
            </a:solidFill>
            <a:round/>
            <a:headEnd/>
            <a:tailEnd/>
          </a:ln>
        </p:spPr>
        <p:txBody>
          <a:bodyPr/>
          <a:lstStyle/>
          <a:p>
            <a:endParaRPr lang="de-DE"/>
          </a:p>
        </p:txBody>
      </p:sp>
      <p:sp>
        <p:nvSpPr>
          <p:cNvPr id="158779" name="Text Box 94"/>
          <p:cNvSpPr txBox="1">
            <a:spLocks noChangeArrowheads="1"/>
          </p:cNvSpPr>
          <p:nvPr/>
        </p:nvSpPr>
        <p:spPr bwMode="auto">
          <a:xfrm>
            <a:off x="8693150" y="6430963"/>
            <a:ext cx="3398838" cy="19113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en-US" sz="2200">
                <a:latin typeface="BMWTypeRegular" pitchFamily="34" charset="0"/>
              </a:rPr>
              <a:t>4 litres V8, </a:t>
            </a:r>
          </a:p>
          <a:p>
            <a:pPr algn="l" defTabSz="1300163">
              <a:lnSpc>
                <a:spcPct val="95000"/>
              </a:lnSpc>
            </a:pPr>
            <a:r>
              <a:rPr lang="en-US" sz="2200">
                <a:latin typeface="BMWTypeRegular" pitchFamily="34" charset="0"/>
              </a:rPr>
              <a:t>naturally aspirated</a:t>
            </a:r>
          </a:p>
          <a:p>
            <a:pPr algn="l" defTabSz="1300163">
              <a:lnSpc>
                <a:spcPct val="95000"/>
              </a:lnSpc>
            </a:pPr>
            <a:endParaRPr lang="en-US" sz="600">
              <a:latin typeface="BMWTypeRegular" pitchFamily="34" charset="0"/>
            </a:endParaRPr>
          </a:p>
          <a:p>
            <a:pPr algn="l" defTabSz="1300163">
              <a:lnSpc>
                <a:spcPct val="95000"/>
              </a:lnSpc>
            </a:pPr>
            <a:r>
              <a:rPr lang="de-DE" sz="2200">
                <a:latin typeface="BMWTypeRegular" pitchFamily="34" charset="0"/>
              </a:rPr>
              <a:t>80 km/h / 6</a:t>
            </a:r>
            <a:r>
              <a:rPr lang="de-DE" sz="2200" baseline="30000">
                <a:latin typeface="BMWTypeRegular" pitchFamily="34" charset="0"/>
              </a:rPr>
              <a:t>th</a:t>
            </a:r>
          </a:p>
          <a:p>
            <a:pPr algn="l" defTabSz="1300163">
              <a:lnSpc>
                <a:spcPct val="95000"/>
              </a:lnSpc>
            </a:pPr>
            <a:endParaRPr lang="de-DE" sz="400">
              <a:latin typeface="BMWTypeRegular" pitchFamily="34" charset="0"/>
            </a:endParaRPr>
          </a:p>
          <a:p>
            <a:pPr algn="l" defTabSz="1300163">
              <a:lnSpc>
                <a:spcPct val="95000"/>
              </a:lnSpc>
            </a:pPr>
            <a:r>
              <a:rPr lang="de-DE" sz="2200" b="1">
                <a:latin typeface="BMWTypeRegular" pitchFamily="34" charset="0"/>
              </a:rPr>
              <a:t>210 Nm (= 100 %)</a:t>
            </a:r>
          </a:p>
          <a:p>
            <a:pPr algn="l" defTabSz="1300163">
              <a:lnSpc>
                <a:spcPct val="95000"/>
              </a:lnSpc>
            </a:pPr>
            <a:endParaRPr lang="de-DE" sz="600" b="1">
              <a:latin typeface="BMWTypeRegular" pitchFamily="34" charset="0"/>
            </a:endParaRPr>
          </a:p>
          <a:p>
            <a:pPr algn="l" defTabSz="1300163">
              <a:lnSpc>
                <a:spcPct val="95000"/>
              </a:lnSpc>
            </a:pPr>
            <a:r>
              <a:rPr lang="de-DE" sz="2200" b="1">
                <a:latin typeface="BMWTypeRegular" pitchFamily="34" charset="0"/>
              </a:rPr>
              <a:t>11.6 l/100 km (= 100 %)</a:t>
            </a:r>
          </a:p>
        </p:txBody>
      </p:sp>
      <p:sp>
        <p:nvSpPr>
          <p:cNvPr id="158780" name="Line 99"/>
          <p:cNvSpPr>
            <a:spLocks noChangeShapeType="1"/>
          </p:cNvSpPr>
          <p:nvPr/>
        </p:nvSpPr>
        <p:spPr bwMode="auto">
          <a:xfrm>
            <a:off x="5680075" y="7943850"/>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58781" name="Line 100"/>
          <p:cNvSpPr>
            <a:spLocks noChangeShapeType="1"/>
          </p:cNvSpPr>
          <p:nvPr/>
        </p:nvSpPr>
        <p:spPr bwMode="auto">
          <a:xfrm>
            <a:off x="5680075" y="7165975"/>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58782" name="Line 101"/>
          <p:cNvSpPr>
            <a:spLocks noChangeShapeType="1"/>
          </p:cNvSpPr>
          <p:nvPr/>
        </p:nvSpPr>
        <p:spPr bwMode="auto">
          <a:xfrm>
            <a:off x="5680075" y="7556500"/>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58783" name="Line 104"/>
          <p:cNvSpPr>
            <a:spLocks noChangeShapeType="1"/>
          </p:cNvSpPr>
          <p:nvPr/>
        </p:nvSpPr>
        <p:spPr bwMode="auto">
          <a:xfrm>
            <a:off x="1685925" y="2554288"/>
            <a:ext cx="346075" cy="0"/>
          </a:xfrm>
          <a:prstGeom prst="line">
            <a:avLst/>
          </a:prstGeom>
          <a:noFill/>
          <a:ln w="9525">
            <a:solidFill>
              <a:srgbClr val="000000"/>
            </a:solidFill>
            <a:round/>
            <a:headEnd/>
            <a:tailEnd/>
          </a:ln>
        </p:spPr>
        <p:txBody>
          <a:bodyPr/>
          <a:lstStyle/>
          <a:p>
            <a:endParaRPr lang="de-DE"/>
          </a:p>
        </p:txBody>
      </p:sp>
      <p:sp>
        <p:nvSpPr>
          <p:cNvPr id="158786" name="Rectangle 107"/>
          <p:cNvSpPr>
            <a:spLocks noChangeArrowheads="1"/>
          </p:cNvSpPr>
          <p:nvPr/>
        </p:nvSpPr>
        <p:spPr bwMode="auto">
          <a:xfrm>
            <a:off x="1838325" y="2760663"/>
            <a:ext cx="1277938" cy="547687"/>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158787" name="Text Box 108"/>
          <p:cNvSpPr txBox="1">
            <a:spLocks noChangeArrowheads="1"/>
          </p:cNvSpPr>
          <p:nvPr/>
        </p:nvSpPr>
        <p:spPr bwMode="auto">
          <a:xfrm>
            <a:off x="1885950" y="2859088"/>
            <a:ext cx="1323975" cy="317500"/>
          </a:xfrm>
          <a:prstGeom prst="rect">
            <a:avLst/>
          </a:prstGeom>
          <a:noFill/>
          <a:ln w="9525" algn="ctr">
            <a:noFill/>
            <a:miter lim="800000"/>
            <a:headEnd/>
            <a:tailEnd/>
          </a:ln>
        </p:spPr>
        <p:txBody>
          <a:bodyPr lIns="107983" tIns="0" rIns="91415" bIns="0">
            <a:spAutoFit/>
          </a:bodyPr>
          <a:lstStyle/>
          <a:p>
            <a:pPr algn="l">
              <a:lnSpc>
                <a:spcPct val="95000"/>
              </a:lnSpc>
              <a:buFont typeface="Wingdings" pitchFamily="2" charset="2"/>
              <a:buNone/>
            </a:pPr>
            <a:r>
              <a:rPr lang="en-US" sz="2200" b="1">
                <a:solidFill>
                  <a:schemeClr val="bg1"/>
                </a:solidFill>
                <a:latin typeface="BMWTypeRegular" pitchFamily="34" charset="0"/>
              </a:rPr>
              <a:t>Basis</a:t>
            </a:r>
            <a:endParaRPr lang="de-DE" sz="2200" b="1">
              <a:solidFill>
                <a:schemeClr val="bg1"/>
              </a:solidFill>
              <a:latin typeface="BMWTypeRegular" pitchFamily="34" charset="0"/>
            </a:endParaRPr>
          </a:p>
        </p:txBody>
      </p:sp>
      <p:sp>
        <p:nvSpPr>
          <p:cNvPr id="158788" name="Text Box 90"/>
          <p:cNvSpPr txBox="1">
            <a:spLocks noChangeArrowheads="1"/>
          </p:cNvSpPr>
          <p:nvPr/>
        </p:nvSpPr>
        <p:spPr bwMode="auto">
          <a:xfrm>
            <a:off x="9909175" y="9126538"/>
            <a:ext cx="2173288" cy="317500"/>
          </a:xfrm>
          <a:prstGeom prst="rect">
            <a:avLst/>
          </a:prstGeom>
          <a:noFill/>
          <a:ln w="9525">
            <a:noFill/>
            <a:miter lim="800000"/>
            <a:headEnd/>
            <a:tailEnd/>
          </a:ln>
        </p:spPr>
        <p:txBody>
          <a:bodyPr wrap="none" lIns="0" tIns="0" rIns="0" bIns="0">
            <a:spAutoFit/>
          </a:bodyPr>
          <a:lstStyle/>
          <a:p>
            <a:pPr algn="l" defTabSz="1300163">
              <a:lnSpc>
                <a:spcPct val="95000"/>
              </a:lnSpc>
            </a:pPr>
            <a:r>
              <a:rPr lang="de-DE" sz="2200">
                <a:latin typeface="BMWTypeRegular" pitchFamily="34" charset="0"/>
              </a:rPr>
              <a:t>* in EU test cycle</a:t>
            </a:r>
          </a:p>
        </p:txBody>
      </p:sp>
      <p:sp>
        <p:nvSpPr>
          <p:cNvPr id="158789" name="Text Box 90"/>
          <p:cNvSpPr txBox="1">
            <a:spLocks noChangeArrowheads="1"/>
          </p:cNvSpPr>
          <p:nvPr/>
        </p:nvSpPr>
        <p:spPr bwMode="auto">
          <a:xfrm>
            <a:off x="5646738" y="6413500"/>
            <a:ext cx="4084637" cy="19113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de-DE" sz="2200">
                <a:latin typeface="BMWTypeRegular" pitchFamily="34" charset="0"/>
              </a:rPr>
              <a:t>Engine type</a:t>
            </a:r>
          </a:p>
          <a:p>
            <a:pPr algn="l" defTabSz="1300163">
              <a:lnSpc>
                <a:spcPct val="95000"/>
              </a:lnSpc>
            </a:pPr>
            <a:r>
              <a:rPr lang="de-DE" sz="2200">
                <a:latin typeface="BMWTypeRegular" pitchFamily="34" charset="0"/>
              </a:rPr>
              <a:t>	</a:t>
            </a:r>
          </a:p>
          <a:p>
            <a:pPr algn="l" defTabSz="1300163">
              <a:lnSpc>
                <a:spcPct val="95000"/>
              </a:lnSpc>
            </a:pPr>
            <a:endParaRPr lang="de-DE" sz="600">
              <a:latin typeface="BMWTypeRegular" pitchFamily="34" charset="0"/>
            </a:endParaRPr>
          </a:p>
          <a:p>
            <a:pPr algn="l" defTabSz="1300163">
              <a:lnSpc>
                <a:spcPct val="95000"/>
              </a:lnSpc>
            </a:pPr>
            <a:r>
              <a:rPr lang="de-DE" sz="2200">
                <a:latin typeface="BMWTypeRegular" pitchFamily="34" charset="0"/>
              </a:rPr>
              <a:t>Speed / gear</a:t>
            </a:r>
          </a:p>
          <a:p>
            <a:pPr algn="l" defTabSz="1300163">
              <a:lnSpc>
                <a:spcPct val="95000"/>
              </a:lnSpc>
            </a:pPr>
            <a:endParaRPr lang="de-DE" sz="400">
              <a:latin typeface="BMWTypeRegular" pitchFamily="34" charset="0"/>
            </a:endParaRPr>
          </a:p>
          <a:p>
            <a:pPr algn="l" defTabSz="1300163">
              <a:lnSpc>
                <a:spcPct val="95000"/>
              </a:lnSpc>
            </a:pPr>
            <a:r>
              <a:rPr lang="de-DE" sz="2200">
                <a:latin typeface="BMWTypeRegular" pitchFamily="34" charset="0"/>
              </a:rPr>
              <a:t>Driving power surplus	</a:t>
            </a:r>
          </a:p>
          <a:p>
            <a:pPr algn="l" defTabSz="1300163">
              <a:lnSpc>
                <a:spcPct val="95000"/>
              </a:lnSpc>
            </a:pPr>
            <a:endParaRPr lang="de-DE" sz="600">
              <a:latin typeface="BMWTypeRegular" pitchFamily="34" charset="0"/>
            </a:endParaRPr>
          </a:p>
          <a:p>
            <a:pPr algn="l" defTabSz="1300163">
              <a:lnSpc>
                <a:spcPct val="95000"/>
              </a:lnSpc>
            </a:pPr>
            <a:r>
              <a:rPr lang="de-DE" sz="2200">
                <a:latin typeface="BMWTypeRegular" pitchFamily="34" charset="0"/>
              </a:rPr>
              <a:t>Fuel consumption*</a:t>
            </a:r>
          </a:p>
        </p:txBody>
      </p:sp>
      <p:sp>
        <p:nvSpPr>
          <p:cNvPr id="158794" name="Rectangle 74"/>
          <p:cNvSpPr>
            <a:spLocks noChangeArrowheads="1"/>
          </p:cNvSpPr>
          <p:nvPr/>
        </p:nvSpPr>
        <p:spPr bwMode="auto">
          <a:xfrm>
            <a:off x="3279775" y="2686050"/>
            <a:ext cx="4718050" cy="725488"/>
          </a:xfrm>
          <a:prstGeom prst="rect">
            <a:avLst/>
          </a:prstGeom>
          <a:solidFill>
            <a:srgbClr val="EEEEEE"/>
          </a:solidFill>
          <a:ln w="57150" algn="ctr">
            <a:noFill/>
            <a:miter lim="800000"/>
            <a:headEnd/>
            <a:tailEnd/>
          </a:ln>
          <a:effectLst/>
        </p:spPr>
        <p:txBody>
          <a:bodyPr wrap="none" anchor="ctr"/>
          <a:lstStyle/>
          <a:p>
            <a:endParaRPr lang="de-DE"/>
          </a:p>
        </p:txBody>
      </p:sp>
      <p:sp>
        <p:nvSpPr>
          <p:cNvPr id="158790" name="Text Box 108"/>
          <p:cNvSpPr txBox="1">
            <a:spLocks noChangeArrowheads="1"/>
          </p:cNvSpPr>
          <p:nvPr/>
        </p:nvSpPr>
        <p:spPr bwMode="auto">
          <a:xfrm>
            <a:off x="3216275" y="2717800"/>
            <a:ext cx="5064125" cy="952500"/>
          </a:xfrm>
          <a:prstGeom prst="rect">
            <a:avLst/>
          </a:prstGeom>
          <a:noFill/>
          <a:ln w="9525" algn="ctr">
            <a:noFill/>
            <a:miter lim="800000"/>
            <a:headEnd/>
            <a:tailEnd/>
          </a:ln>
        </p:spPr>
        <p:txBody>
          <a:bodyPr lIns="0" tIns="0" rIns="0" bIns="0">
            <a:spAutoFit/>
          </a:bodyPr>
          <a:lstStyle/>
          <a:p>
            <a:pPr algn="l">
              <a:lnSpc>
                <a:spcPct val="95000"/>
              </a:lnSpc>
              <a:buFont typeface="Wingdings" pitchFamily="2" charset="2"/>
              <a:buNone/>
            </a:pPr>
            <a:r>
              <a:rPr lang="en-US" sz="2200">
                <a:solidFill>
                  <a:srgbClr val="4D4D4D"/>
                </a:solidFill>
                <a:latin typeface="BMWTypeRegular" pitchFamily="34" charset="0"/>
              </a:rPr>
              <a:t>“Virtual” BMW 5 Series Gran Turismo</a:t>
            </a:r>
          </a:p>
          <a:p>
            <a:pPr algn="l">
              <a:lnSpc>
                <a:spcPct val="95000"/>
              </a:lnSpc>
              <a:buFont typeface="Wingdings" pitchFamily="2" charset="2"/>
              <a:buNone/>
            </a:pPr>
            <a:r>
              <a:rPr lang="en-US" sz="2200">
                <a:solidFill>
                  <a:srgbClr val="4D4D4D"/>
                </a:solidFill>
                <a:latin typeface="BMWTypeRegular" pitchFamily="34" charset="0"/>
              </a:rPr>
              <a:t>with  V8´Valvetronic+ double Vanos’ engine.</a:t>
            </a:r>
            <a:endParaRPr lang="de-DE" sz="2200">
              <a:solidFill>
                <a:srgbClr val="4D4D4D"/>
              </a:solidFill>
              <a:latin typeface="BMWTypeRegular" pitchFamily="34" charset="0"/>
            </a:endParaRPr>
          </a:p>
        </p:txBody>
      </p:sp>
      <p:sp>
        <p:nvSpPr>
          <p:cNvPr id="158799" name="Freeform 79"/>
          <p:cNvSpPr>
            <a:spLocks/>
          </p:cNvSpPr>
          <p:nvPr/>
        </p:nvSpPr>
        <p:spPr bwMode="auto">
          <a:xfrm>
            <a:off x="3035300" y="4575175"/>
            <a:ext cx="7867650" cy="1155700"/>
          </a:xfrm>
          <a:custGeom>
            <a:avLst/>
            <a:gdLst/>
            <a:ahLst/>
            <a:cxnLst>
              <a:cxn ang="0">
                <a:pos x="0" y="630"/>
              </a:cxn>
              <a:cxn ang="0">
                <a:pos x="486" y="248"/>
              </a:cxn>
              <a:cxn ang="0">
                <a:pos x="2088" y="0"/>
              </a:cxn>
              <a:cxn ang="0">
                <a:pos x="2388" y="0"/>
              </a:cxn>
              <a:cxn ang="0">
                <a:pos x="4396" y="358"/>
              </a:cxn>
              <a:cxn ang="0">
                <a:pos x="4956" y="728"/>
              </a:cxn>
            </a:cxnLst>
            <a:rect l="0" t="0" r="r" b="b"/>
            <a:pathLst>
              <a:path w="4956" h="728">
                <a:moveTo>
                  <a:pt x="0" y="630"/>
                </a:moveTo>
                <a:lnTo>
                  <a:pt x="486" y="248"/>
                </a:lnTo>
                <a:lnTo>
                  <a:pt x="2088" y="0"/>
                </a:lnTo>
                <a:lnTo>
                  <a:pt x="2388" y="0"/>
                </a:lnTo>
                <a:lnTo>
                  <a:pt x="4396" y="358"/>
                </a:lnTo>
                <a:lnTo>
                  <a:pt x="4956" y="728"/>
                </a:lnTo>
              </a:path>
            </a:pathLst>
          </a:custGeom>
          <a:noFill/>
          <a:ln w="57150" cap="flat" cmpd="sng">
            <a:solidFill>
              <a:srgbClr val="003399"/>
            </a:solidFill>
            <a:prstDash val="solid"/>
            <a:round/>
            <a:headEnd/>
            <a:tailEnd/>
          </a:ln>
          <a:effectLst/>
        </p:spPr>
        <p:txBody>
          <a:bodyPr wrap="none" anchor="ctr"/>
          <a:lstStyle/>
          <a:p>
            <a:endParaRPr lang="de-DE"/>
          </a:p>
        </p:txBody>
      </p:sp>
      <p:sp>
        <p:nvSpPr>
          <p:cNvPr id="158747" name="Rectangle 78"/>
          <p:cNvSpPr>
            <a:spLocks noChangeArrowheads="1"/>
          </p:cNvSpPr>
          <p:nvPr/>
        </p:nvSpPr>
        <p:spPr bwMode="auto">
          <a:xfrm>
            <a:off x="2717800" y="5268913"/>
            <a:ext cx="395288" cy="481012"/>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158748" name="Rectangle 79"/>
          <p:cNvSpPr>
            <a:spLocks noChangeArrowheads="1"/>
          </p:cNvSpPr>
          <p:nvPr/>
        </p:nvSpPr>
        <p:spPr bwMode="auto">
          <a:xfrm>
            <a:off x="10817225" y="5326063"/>
            <a:ext cx="392113" cy="48260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158751" name="Line 37"/>
          <p:cNvSpPr>
            <a:spLocks noChangeShapeType="1"/>
          </p:cNvSpPr>
          <p:nvPr/>
        </p:nvSpPr>
        <p:spPr bwMode="auto">
          <a:xfrm flipV="1">
            <a:off x="10814050" y="2551113"/>
            <a:ext cx="0" cy="3886200"/>
          </a:xfrm>
          <a:prstGeom prst="line">
            <a:avLst/>
          </a:prstGeom>
          <a:noFill/>
          <a:ln w="9525">
            <a:solidFill>
              <a:srgbClr val="969696"/>
            </a:solidFill>
            <a:round/>
            <a:headEnd/>
            <a:tailEnd/>
          </a:ln>
        </p:spPr>
        <p:txBody>
          <a:bodyPr/>
          <a:lstStyle/>
          <a:p>
            <a:endParaRPr lang="de-DE"/>
          </a:p>
        </p:txBody>
      </p:sp>
      <p:sp>
        <p:nvSpPr>
          <p:cNvPr id="158784" name="Line 29"/>
          <p:cNvSpPr>
            <a:spLocks noChangeShapeType="1"/>
          </p:cNvSpPr>
          <p:nvPr/>
        </p:nvSpPr>
        <p:spPr bwMode="auto">
          <a:xfrm flipV="1">
            <a:off x="3116263" y="2551113"/>
            <a:ext cx="0" cy="5807075"/>
          </a:xfrm>
          <a:prstGeom prst="line">
            <a:avLst/>
          </a:prstGeom>
          <a:noFill/>
          <a:ln w="9525">
            <a:solidFill>
              <a:srgbClr val="969696"/>
            </a:solidFill>
            <a:round/>
            <a:headEnd/>
            <a:tailEnd/>
          </a:ln>
        </p:spPr>
        <p:txBody>
          <a:bodyPr/>
          <a:lstStyle/>
          <a:p>
            <a:endParaRPr lang="de-DE"/>
          </a:p>
        </p:txBody>
      </p:sp>
      <p:sp>
        <p:nvSpPr>
          <p:cNvPr id="158785" name="Line 25"/>
          <p:cNvSpPr>
            <a:spLocks noChangeShapeType="1"/>
          </p:cNvSpPr>
          <p:nvPr/>
        </p:nvSpPr>
        <p:spPr bwMode="auto">
          <a:xfrm>
            <a:off x="3116263" y="8231188"/>
            <a:ext cx="0" cy="288925"/>
          </a:xfrm>
          <a:prstGeom prst="line">
            <a:avLst/>
          </a:prstGeom>
          <a:noFill/>
          <a:ln w="9525">
            <a:solidFill>
              <a:srgbClr val="000000"/>
            </a:solidFill>
            <a:round/>
            <a:headEnd/>
            <a:tailEnd/>
          </a:ln>
        </p:spPr>
        <p:txBody>
          <a:bodyPr/>
          <a:lstStyle/>
          <a:p>
            <a:endParaRPr lang="de-DE"/>
          </a:p>
        </p:txBody>
      </p:sp>
      <p:sp>
        <p:nvSpPr>
          <p:cNvPr id="158749" name="Line 21"/>
          <p:cNvSpPr>
            <a:spLocks noChangeShapeType="1"/>
          </p:cNvSpPr>
          <p:nvPr/>
        </p:nvSpPr>
        <p:spPr bwMode="auto">
          <a:xfrm>
            <a:off x="1803400" y="5457825"/>
            <a:ext cx="1309688" cy="0"/>
          </a:xfrm>
          <a:prstGeom prst="line">
            <a:avLst/>
          </a:prstGeom>
          <a:noFill/>
          <a:ln w="9525">
            <a:solidFill>
              <a:srgbClr val="969696"/>
            </a:solidFill>
            <a:round/>
            <a:headEnd/>
            <a:tailEnd/>
          </a:ln>
        </p:spPr>
        <p:txBody>
          <a:bodyPr lIns="0" tIns="0" rIns="0" bIns="0">
            <a:spAutoFit/>
          </a:bodyPr>
          <a:lstStyle/>
          <a:p>
            <a:endParaRPr lang="de-DE"/>
          </a:p>
        </p:txBody>
      </p:sp>
      <p:sp>
        <p:nvSpPr>
          <p:cNvPr id="158750" name="Line 24"/>
          <p:cNvSpPr>
            <a:spLocks noChangeShapeType="1"/>
          </p:cNvSpPr>
          <p:nvPr/>
        </p:nvSpPr>
        <p:spPr bwMode="auto">
          <a:xfrm>
            <a:off x="1685925" y="5457825"/>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58752" name="Text Box 51"/>
          <p:cNvSpPr txBox="1">
            <a:spLocks noChangeArrowheads="1"/>
          </p:cNvSpPr>
          <p:nvPr/>
        </p:nvSpPr>
        <p:spPr bwMode="auto">
          <a:xfrm>
            <a:off x="889000" y="5283200"/>
            <a:ext cx="663575" cy="333375"/>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300</a:t>
            </a:r>
          </a:p>
        </p:txBody>
      </p:sp>
      <p:sp>
        <p:nvSpPr>
          <p:cNvPr id="158791" name="Line 21"/>
          <p:cNvSpPr>
            <a:spLocks noChangeShapeType="1"/>
          </p:cNvSpPr>
          <p:nvPr/>
        </p:nvSpPr>
        <p:spPr bwMode="auto">
          <a:xfrm>
            <a:off x="10807700" y="5457825"/>
            <a:ext cx="1266825" cy="0"/>
          </a:xfrm>
          <a:prstGeom prst="line">
            <a:avLst/>
          </a:prstGeom>
          <a:noFill/>
          <a:ln w="9525">
            <a:solidFill>
              <a:srgbClr val="969696"/>
            </a:solidFill>
            <a:round/>
            <a:headEnd/>
            <a:tailEnd/>
          </a:ln>
        </p:spPr>
        <p:txBody>
          <a:bodyPr lIns="0" tIns="0" rIns="0" bIns="0">
            <a:spAutoFit/>
          </a:bodyPr>
          <a:lstStyle/>
          <a:p>
            <a:endParaRPr lang="de-DE"/>
          </a:p>
        </p:txBody>
      </p:sp>
      <p:sp>
        <p:nvSpPr>
          <p:cNvPr id="158800" name="Text Box 6"/>
          <p:cNvSpPr txBox="1">
            <a:spLocks noChangeArrowheads="1"/>
          </p:cNvSpPr>
          <p:nvPr/>
        </p:nvSpPr>
        <p:spPr bwMode="auto">
          <a:xfrm rot="-5400000">
            <a:off x="-2189956" y="5304632"/>
            <a:ext cx="579913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torque [Nm]</a:t>
            </a:r>
          </a:p>
        </p:txBody>
      </p:sp>
      <p:sp>
        <p:nvSpPr>
          <p:cNvPr id="158801" name="Text Box 8"/>
          <p:cNvSpPr txBox="1">
            <a:spLocks noChangeArrowheads="1"/>
          </p:cNvSpPr>
          <p:nvPr/>
        </p:nvSpPr>
        <p:spPr bwMode="auto">
          <a:xfrm>
            <a:off x="1774825" y="9126538"/>
            <a:ext cx="10317163"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speed [1/min]</a:t>
            </a:r>
          </a:p>
        </p:txBody>
      </p:sp>
      <p:sp>
        <p:nvSpPr>
          <p:cNvPr id="158802" name="Line 28"/>
          <p:cNvSpPr>
            <a:spLocks noChangeShapeType="1"/>
          </p:cNvSpPr>
          <p:nvPr/>
        </p:nvSpPr>
        <p:spPr bwMode="auto">
          <a:xfrm>
            <a:off x="6951663" y="8377238"/>
            <a:ext cx="0" cy="142875"/>
          </a:xfrm>
          <a:prstGeom prst="line">
            <a:avLst/>
          </a:prstGeom>
          <a:noFill/>
          <a:ln w="9525">
            <a:solidFill>
              <a:srgbClr val="000000"/>
            </a:solidFill>
            <a:round/>
            <a:headEnd/>
            <a:tailEnd/>
          </a:ln>
        </p:spPr>
        <p:txBody>
          <a:bodyPr/>
          <a:lstStyle/>
          <a:p>
            <a:endParaRPr lang="de-DE"/>
          </a:p>
        </p:txBody>
      </p:sp>
      <p:sp>
        <p:nvSpPr>
          <p:cNvPr id="158803" name="Line 33"/>
          <p:cNvSpPr>
            <a:spLocks noChangeShapeType="1"/>
          </p:cNvSpPr>
          <p:nvPr/>
        </p:nvSpPr>
        <p:spPr bwMode="auto">
          <a:xfrm>
            <a:off x="8247063" y="8375650"/>
            <a:ext cx="0" cy="157163"/>
          </a:xfrm>
          <a:prstGeom prst="line">
            <a:avLst/>
          </a:prstGeom>
          <a:noFill/>
          <a:ln w="9525">
            <a:solidFill>
              <a:srgbClr val="000000"/>
            </a:solidFill>
            <a:round/>
            <a:headEnd/>
            <a:tailEnd/>
          </a:ln>
        </p:spPr>
        <p:txBody>
          <a:bodyPr/>
          <a:lstStyle/>
          <a:p>
            <a:endParaRPr lang="de-DE"/>
          </a:p>
        </p:txBody>
      </p:sp>
      <p:sp>
        <p:nvSpPr>
          <p:cNvPr id="158804" name="Line 35"/>
          <p:cNvSpPr>
            <a:spLocks noChangeShapeType="1"/>
          </p:cNvSpPr>
          <p:nvPr/>
        </p:nvSpPr>
        <p:spPr bwMode="auto">
          <a:xfrm>
            <a:off x="9528175" y="8375650"/>
            <a:ext cx="0" cy="157163"/>
          </a:xfrm>
          <a:prstGeom prst="line">
            <a:avLst/>
          </a:prstGeom>
          <a:noFill/>
          <a:ln w="9525">
            <a:solidFill>
              <a:srgbClr val="000000"/>
            </a:solidFill>
            <a:round/>
            <a:headEnd/>
            <a:tailEnd/>
          </a:ln>
        </p:spPr>
        <p:txBody>
          <a:bodyPr/>
          <a:lstStyle/>
          <a:p>
            <a:endParaRPr lang="de-DE"/>
          </a:p>
        </p:txBody>
      </p:sp>
      <p:sp>
        <p:nvSpPr>
          <p:cNvPr id="158805" name="Line 34"/>
          <p:cNvSpPr>
            <a:spLocks noChangeShapeType="1"/>
          </p:cNvSpPr>
          <p:nvPr/>
        </p:nvSpPr>
        <p:spPr bwMode="auto">
          <a:xfrm>
            <a:off x="10814050" y="8374063"/>
            <a:ext cx="0" cy="158750"/>
          </a:xfrm>
          <a:prstGeom prst="line">
            <a:avLst/>
          </a:prstGeom>
          <a:noFill/>
          <a:ln w="9525">
            <a:solidFill>
              <a:srgbClr val="000000"/>
            </a:solidFill>
            <a:round/>
            <a:headEnd/>
            <a:tailEnd/>
          </a:ln>
        </p:spPr>
        <p:txBody>
          <a:bodyPr/>
          <a:lstStyle/>
          <a:p>
            <a:endParaRPr lang="de-DE"/>
          </a:p>
        </p:txBody>
      </p:sp>
      <p:sp>
        <p:nvSpPr>
          <p:cNvPr id="158797" name="Rectangle 77"/>
          <p:cNvSpPr>
            <a:spLocks noChangeArrowheads="1"/>
          </p:cNvSpPr>
          <p:nvPr/>
        </p:nvSpPr>
        <p:spPr bwMode="auto">
          <a:xfrm>
            <a:off x="1838325" y="2554288"/>
            <a:ext cx="10239375" cy="5819775"/>
          </a:xfrm>
          <a:prstGeom prst="rect">
            <a:avLst/>
          </a:prstGeom>
          <a:noFill/>
          <a:ln w="9525" algn="ctr">
            <a:solidFill>
              <a:schemeClr val="tx1"/>
            </a:solidFill>
            <a:miter lim="800000"/>
            <a:headEnd/>
            <a:tailEnd/>
          </a:ln>
          <a:effectLst/>
        </p:spPr>
        <p:txBody>
          <a:bodyPr wrap="none" anchor="ctr"/>
          <a:lstStyle/>
          <a:p>
            <a:endParaRPr lang="de-DE"/>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0" y="1873250"/>
            <a:ext cx="13004800" cy="7880350"/>
          </a:xfrm>
          <a:prstGeom prst="rect">
            <a:avLst/>
          </a:prstGeom>
          <a:solidFill>
            <a:srgbClr val="C0C0C0"/>
          </a:solidFill>
          <a:ln w="9525">
            <a:noFill/>
            <a:miter lim="800000"/>
            <a:headEnd/>
            <a:tailEnd/>
          </a:ln>
          <a:effectLst/>
        </p:spPr>
        <p:txBody>
          <a:bodyPr wrap="none" anchor="ctr"/>
          <a:lstStyle/>
          <a:p>
            <a:endParaRPr lang="de-DE"/>
          </a:p>
        </p:txBody>
      </p:sp>
      <p:sp>
        <p:nvSpPr>
          <p:cNvPr id="166915" name="Rectangle 3"/>
          <p:cNvSpPr>
            <a:spLocks noChangeArrowheads="1"/>
          </p:cNvSpPr>
          <p:nvPr/>
        </p:nvSpPr>
        <p:spPr bwMode="auto">
          <a:xfrm>
            <a:off x="1838325" y="2554288"/>
            <a:ext cx="10239375" cy="5819775"/>
          </a:xfrm>
          <a:prstGeom prst="rect">
            <a:avLst/>
          </a:prstGeom>
          <a:solidFill>
            <a:srgbClr val="EEEEEE"/>
          </a:solidFill>
          <a:ln w="57150" algn="ctr">
            <a:noFill/>
            <a:miter lim="800000"/>
            <a:headEnd/>
            <a:tailEnd/>
          </a:ln>
          <a:effectLst/>
        </p:spPr>
        <p:txBody>
          <a:bodyPr wrap="none" anchor="ctr"/>
          <a:lstStyle/>
          <a:p>
            <a:endParaRPr lang="de-DE"/>
          </a:p>
        </p:txBody>
      </p:sp>
      <p:sp>
        <p:nvSpPr>
          <p:cNvPr id="166916" name="Line 21"/>
          <p:cNvSpPr>
            <a:spLocks noChangeShapeType="1"/>
          </p:cNvSpPr>
          <p:nvPr/>
        </p:nvSpPr>
        <p:spPr bwMode="auto">
          <a:xfrm>
            <a:off x="3106738" y="5457825"/>
            <a:ext cx="7705725" cy="0"/>
          </a:xfrm>
          <a:prstGeom prst="line">
            <a:avLst/>
          </a:prstGeom>
          <a:noFill/>
          <a:ln w="9525">
            <a:solidFill>
              <a:srgbClr val="969696"/>
            </a:solidFill>
            <a:round/>
            <a:headEnd/>
            <a:tailEnd/>
          </a:ln>
        </p:spPr>
        <p:txBody>
          <a:bodyPr lIns="0" tIns="0" rIns="0" bIns="0">
            <a:spAutoFit/>
          </a:bodyPr>
          <a:lstStyle/>
          <a:p>
            <a:endParaRPr lang="de-DE"/>
          </a:p>
        </p:txBody>
      </p:sp>
      <p:sp>
        <p:nvSpPr>
          <p:cNvPr id="166917" name="Line 20"/>
          <p:cNvSpPr>
            <a:spLocks noChangeShapeType="1"/>
          </p:cNvSpPr>
          <p:nvPr/>
        </p:nvSpPr>
        <p:spPr bwMode="auto">
          <a:xfrm>
            <a:off x="1803400" y="448786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66918" name="Line 30"/>
          <p:cNvSpPr>
            <a:spLocks noChangeShapeType="1"/>
          </p:cNvSpPr>
          <p:nvPr/>
        </p:nvSpPr>
        <p:spPr bwMode="auto">
          <a:xfrm flipV="1">
            <a:off x="5680075" y="2551113"/>
            <a:ext cx="0" cy="5807075"/>
          </a:xfrm>
          <a:prstGeom prst="line">
            <a:avLst/>
          </a:prstGeom>
          <a:noFill/>
          <a:ln w="9525">
            <a:solidFill>
              <a:srgbClr val="969696"/>
            </a:solidFill>
            <a:round/>
            <a:headEnd/>
            <a:tailEnd/>
          </a:ln>
        </p:spPr>
        <p:txBody>
          <a:bodyPr/>
          <a:lstStyle/>
          <a:p>
            <a:endParaRPr lang="de-DE"/>
          </a:p>
        </p:txBody>
      </p:sp>
      <p:sp>
        <p:nvSpPr>
          <p:cNvPr id="166919" name="Line 31"/>
          <p:cNvSpPr>
            <a:spLocks noChangeShapeType="1"/>
          </p:cNvSpPr>
          <p:nvPr/>
        </p:nvSpPr>
        <p:spPr bwMode="auto">
          <a:xfrm flipV="1">
            <a:off x="4394200" y="2551113"/>
            <a:ext cx="0" cy="5807075"/>
          </a:xfrm>
          <a:prstGeom prst="line">
            <a:avLst/>
          </a:prstGeom>
          <a:noFill/>
          <a:ln w="9525">
            <a:solidFill>
              <a:srgbClr val="969696"/>
            </a:solidFill>
            <a:round/>
            <a:headEnd/>
            <a:tailEnd/>
          </a:ln>
        </p:spPr>
        <p:txBody>
          <a:bodyPr/>
          <a:lstStyle/>
          <a:p>
            <a:endParaRPr lang="de-DE"/>
          </a:p>
        </p:txBody>
      </p:sp>
      <p:sp>
        <p:nvSpPr>
          <p:cNvPr id="166920" name="Line 32"/>
          <p:cNvSpPr>
            <a:spLocks noChangeShapeType="1"/>
          </p:cNvSpPr>
          <p:nvPr/>
        </p:nvSpPr>
        <p:spPr bwMode="auto">
          <a:xfrm flipV="1">
            <a:off x="6951663" y="2551113"/>
            <a:ext cx="0" cy="3878262"/>
          </a:xfrm>
          <a:prstGeom prst="line">
            <a:avLst/>
          </a:prstGeom>
          <a:noFill/>
          <a:ln w="9525">
            <a:solidFill>
              <a:srgbClr val="969696"/>
            </a:solidFill>
            <a:round/>
            <a:headEnd/>
            <a:tailEnd/>
          </a:ln>
        </p:spPr>
        <p:txBody>
          <a:bodyPr/>
          <a:lstStyle/>
          <a:p>
            <a:endParaRPr lang="de-DE"/>
          </a:p>
        </p:txBody>
      </p:sp>
      <p:sp>
        <p:nvSpPr>
          <p:cNvPr id="166921" name="Line 36"/>
          <p:cNvSpPr>
            <a:spLocks noChangeShapeType="1"/>
          </p:cNvSpPr>
          <p:nvPr/>
        </p:nvSpPr>
        <p:spPr bwMode="auto">
          <a:xfrm flipV="1">
            <a:off x="8247063" y="2554288"/>
            <a:ext cx="0" cy="3883025"/>
          </a:xfrm>
          <a:prstGeom prst="line">
            <a:avLst/>
          </a:prstGeom>
          <a:noFill/>
          <a:ln w="9525">
            <a:solidFill>
              <a:srgbClr val="969696"/>
            </a:solidFill>
            <a:round/>
            <a:headEnd/>
            <a:tailEnd/>
          </a:ln>
        </p:spPr>
        <p:txBody>
          <a:bodyPr/>
          <a:lstStyle/>
          <a:p>
            <a:endParaRPr lang="de-DE"/>
          </a:p>
        </p:txBody>
      </p:sp>
      <p:sp>
        <p:nvSpPr>
          <p:cNvPr id="166922" name="Line 38"/>
          <p:cNvSpPr>
            <a:spLocks noChangeShapeType="1"/>
          </p:cNvSpPr>
          <p:nvPr/>
        </p:nvSpPr>
        <p:spPr bwMode="auto">
          <a:xfrm flipV="1">
            <a:off x="9528175" y="2557463"/>
            <a:ext cx="0" cy="3889375"/>
          </a:xfrm>
          <a:prstGeom prst="line">
            <a:avLst/>
          </a:prstGeom>
          <a:noFill/>
          <a:ln w="9525">
            <a:solidFill>
              <a:srgbClr val="969696"/>
            </a:solidFill>
            <a:round/>
            <a:headEnd/>
            <a:tailEnd/>
          </a:ln>
        </p:spPr>
        <p:txBody>
          <a:bodyPr/>
          <a:lstStyle/>
          <a:p>
            <a:endParaRPr lang="de-DE"/>
          </a:p>
        </p:txBody>
      </p:sp>
      <p:sp>
        <p:nvSpPr>
          <p:cNvPr id="166923" name="Rectangle 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166924" name="Text Box 6"/>
          <p:cNvSpPr txBox="1">
            <a:spLocks noChangeArrowheads="1"/>
          </p:cNvSpPr>
          <p:nvPr/>
        </p:nvSpPr>
        <p:spPr bwMode="auto">
          <a:xfrm rot="-5400000">
            <a:off x="-2189956" y="5304632"/>
            <a:ext cx="579913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torque [Nm]</a:t>
            </a:r>
          </a:p>
        </p:txBody>
      </p:sp>
      <p:sp>
        <p:nvSpPr>
          <p:cNvPr id="166925" name="Line 14"/>
          <p:cNvSpPr>
            <a:spLocks noChangeShapeType="1"/>
          </p:cNvSpPr>
          <p:nvPr/>
        </p:nvSpPr>
        <p:spPr bwMode="auto">
          <a:xfrm>
            <a:off x="1803400" y="643731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66926" name="Line 15"/>
          <p:cNvSpPr>
            <a:spLocks noChangeShapeType="1"/>
          </p:cNvSpPr>
          <p:nvPr/>
        </p:nvSpPr>
        <p:spPr bwMode="auto">
          <a:xfrm>
            <a:off x="1803400" y="7402513"/>
            <a:ext cx="3879850" cy="0"/>
          </a:xfrm>
          <a:prstGeom prst="line">
            <a:avLst/>
          </a:prstGeom>
          <a:noFill/>
          <a:ln w="9525">
            <a:solidFill>
              <a:srgbClr val="969696"/>
            </a:solidFill>
            <a:round/>
            <a:headEnd/>
            <a:tailEnd/>
          </a:ln>
        </p:spPr>
        <p:txBody>
          <a:bodyPr lIns="0" tIns="0" rIns="0" bIns="0">
            <a:spAutoFit/>
          </a:bodyPr>
          <a:lstStyle/>
          <a:p>
            <a:endParaRPr lang="de-DE"/>
          </a:p>
        </p:txBody>
      </p:sp>
      <p:sp>
        <p:nvSpPr>
          <p:cNvPr id="166927" name="Line 16"/>
          <p:cNvSpPr>
            <a:spLocks noChangeShapeType="1"/>
          </p:cNvSpPr>
          <p:nvPr/>
        </p:nvSpPr>
        <p:spPr bwMode="auto">
          <a:xfrm>
            <a:off x="1685925" y="64373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6928" name="Line 17"/>
          <p:cNvSpPr>
            <a:spLocks noChangeShapeType="1"/>
          </p:cNvSpPr>
          <p:nvPr/>
        </p:nvSpPr>
        <p:spPr bwMode="auto">
          <a:xfrm>
            <a:off x="1685925" y="74025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6929" name="Line 19"/>
          <p:cNvSpPr>
            <a:spLocks noChangeShapeType="1"/>
          </p:cNvSpPr>
          <p:nvPr/>
        </p:nvSpPr>
        <p:spPr bwMode="auto">
          <a:xfrm>
            <a:off x="1803400" y="352266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66930" name="Line 22"/>
          <p:cNvSpPr>
            <a:spLocks noChangeShapeType="1"/>
          </p:cNvSpPr>
          <p:nvPr/>
        </p:nvSpPr>
        <p:spPr bwMode="auto">
          <a:xfrm>
            <a:off x="1685925" y="352266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6931" name="Line 23"/>
          <p:cNvSpPr>
            <a:spLocks noChangeShapeType="1"/>
          </p:cNvSpPr>
          <p:nvPr/>
        </p:nvSpPr>
        <p:spPr bwMode="auto">
          <a:xfrm>
            <a:off x="1685925" y="448786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6932" name="Text Box 50"/>
          <p:cNvSpPr txBox="1">
            <a:spLocks noChangeArrowheads="1"/>
          </p:cNvSpPr>
          <p:nvPr/>
        </p:nvSpPr>
        <p:spPr bwMode="auto">
          <a:xfrm>
            <a:off x="889000" y="2384425"/>
            <a:ext cx="663575" cy="333375"/>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600</a:t>
            </a:r>
          </a:p>
        </p:txBody>
      </p:sp>
      <p:sp>
        <p:nvSpPr>
          <p:cNvPr id="166933" name="Text Box 52"/>
          <p:cNvSpPr txBox="1">
            <a:spLocks noChangeArrowheads="1"/>
          </p:cNvSpPr>
          <p:nvPr/>
        </p:nvSpPr>
        <p:spPr bwMode="auto">
          <a:xfrm>
            <a:off x="889000" y="62706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200</a:t>
            </a:r>
          </a:p>
        </p:txBody>
      </p:sp>
      <p:sp>
        <p:nvSpPr>
          <p:cNvPr id="166934" name="Text Box 53"/>
          <p:cNvSpPr txBox="1">
            <a:spLocks noChangeArrowheads="1"/>
          </p:cNvSpPr>
          <p:nvPr/>
        </p:nvSpPr>
        <p:spPr bwMode="auto">
          <a:xfrm>
            <a:off x="889000" y="7234238"/>
            <a:ext cx="663575" cy="336550"/>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100</a:t>
            </a:r>
          </a:p>
        </p:txBody>
      </p:sp>
      <p:sp>
        <p:nvSpPr>
          <p:cNvPr id="166935" name="Text Box 55"/>
          <p:cNvSpPr txBox="1">
            <a:spLocks noChangeArrowheads="1"/>
          </p:cNvSpPr>
          <p:nvPr/>
        </p:nvSpPr>
        <p:spPr bwMode="auto">
          <a:xfrm>
            <a:off x="889000" y="3351213"/>
            <a:ext cx="663575" cy="334962"/>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500</a:t>
            </a:r>
          </a:p>
        </p:txBody>
      </p:sp>
      <p:sp>
        <p:nvSpPr>
          <p:cNvPr id="166936" name="Text Box 56"/>
          <p:cNvSpPr txBox="1">
            <a:spLocks noChangeArrowheads="1"/>
          </p:cNvSpPr>
          <p:nvPr/>
        </p:nvSpPr>
        <p:spPr bwMode="auto">
          <a:xfrm>
            <a:off x="889000" y="4311650"/>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400</a:t>
            </a:r>
          </a:p>
        </p:txBody>
      </p:sp>
      <p:sp>
        <p:nvSpPr>
          <p:cNvPr id="166938" name="Line 65"/>
          <p:cNvSpPr>
            <a:spLocks noChangeShapeType="1"/>
          </p:cNvSpPr>
          <p:nvPr/>
        </p:nvSpPr>
        <p:spPr bwMode="auto">
          <a:xfrm flipV="1">
            <a:off x="4656138" y="5727700"/>
            <a:ext cx="0" cy="963613"/>
          </a:xfrm>
          <a:prstGeom prst="line">
            <a:avLst/>
          </a:prstGeom>
          <a:noFill/>
          <a:ln w="38100">
            <a:solidFill>
              <a:srgbClr val="008000"/>
            </a:solidFill>
            <a:round/>
            <a:headEnd/>
            <a:tailEnd/>
          </a:ln>
        </p:spPr>
        <p:txBody>
          <a:bodyPr/>
          <a:lstStyle/>
          <a:p>
            <a:endParaRPr lang="de-DE"/>
          </a:p>
        </p:txBody>
      </p:sp>
      <p:sp>
        <p:nvSpPr>
          <p:cNvPr id="166939" name="Oval 66"/>
          <p:cNvSpPr>
            <a:spLocks noChangeArrowheads="1"/>
          </p:cNvSpPr>
          <p:nvPr/>
        </p:nvSpPr>
        <p:spPr bwMode="auto">
          <a:xfrm>
            <a:off x="4511675" y="6781800"/>
            <a:ext cx="285750" cy="285750"/>
          </a:xfrm>
          <a:prstGeom prst="ellipse">
            <a:avLst/>
          </a:prstGeom>
          <a:solidFill>
            <a:schemeClr val="bg1"/>
          </a:solidFill>
          <a:ln w="57150">
            <a:solidFill>
              <a:srgbClr val="003399"/>
            </a:solidFill>
            <a:round/>
            <a:headEnd/>
            <a:tailEnd/>
          </a:ln>
        </p:spPr>
        <p:txBody>
          <a:bodyPr wrap="none" lIns="91425" tIns="45712" rIns="91425" bIns="45712" anchor="ctr"/>
          <a:lstStyle/>
          <a:p>
            <a:pPr algn="l"/>
            <a:endParaRPr lang="de-DE"/>
          </a:p>
        </p:txBody>
      </p:sp>
      <p:sp>
        <p:nvSpPr>
          <p:cNvPr id="166940" name="AutoShape 67"/>
          <p:cNvSpPr>
            <a:spLocks noChangeArrowheads="1"/>
          </p:cNvSpPr>
          <p:nvPr/>
        </p:nvSpPr>
        <p:spPr bwMode="auto">
          <a:xfrm flipH="1" flipV="1">
            <a:off x="4556125" y="6548438"/>
            <a:ext cx="193675" cy="168275"/>
          </a:xfrm>
          <a:prstGeom prst="triangle">
            <a:avLst>
              <a:gd name="adj" fmla="val 50000"/>
            </a:avLst>
          </a:prstGeom>
          <a:solidFill>
            <a:srgbClr val="008000"/>
          </a:solidFill>
          <a:ln w="9525">
            <a:noFill/>
            <a:miter lim="800000"/>
            <a:headEnd/>
            <a:tailEnd/>
          </a:ln>
        </p:spPr>
        <p:txBody>
          <a:bodyPr rot="10800000" wrap="none" lIns="91425" tIns="45712" rIns="91425" bIns="45712" anchor="ctr"/>
          <a:lstStyle/>
          <a:p>
            <a:pPr algn="l"/>
            <a:endParaRPr lang="de-DE"/>
          </a:p>
        </p:txBody>
      </p:sp>
      <p:sp>
        <p:nvSpPr>
          <p:cNvPr id="166941" name="AutoShape 69"/>
          <p:cNvSpPr>
            <a:spLocks noChangeArrowheads="1"/>
          </p:cNvSpPr>
          <p:nvPr/>
        </p:nvSpPr>
        <p:spPr bwMode="auto">
          <a:xfrm>
            <a:off x="4556125" y="5632450"/>
            <a:ext cx="193675" cy="168275"/>
          </a:xfrm>
          <a:prstGeom prst="triangle">
            <a:avLst>
              <a:gd name="adj" fmla="val 50000"/>
            </a:avLst>
          </a:prstGeom>
          <a:solidFill>
            <a:srgbClr val="008000"/>
          </a:solidFill>
          <a:ln w="9525">
            <a:noFill/>
            <a:miter lim="800000"/>
            <a:headEnd/>
            <a:tailEnd/>
          </a:ln>
        </p:spPr>
        <p:txBody>
          <a:bodyPr wrap="none" lIns="91425" tIns="45712" rIns="91425" bIns="45712" anchor="ctr"/>
          <a:lstStyle/>
          <a:p>
            <a:pPr algn="l"/>
            <a:endParaRPr lang="de-DE"/>
          </a:p>
        </p:txBody>
      </p:sp>
      <p:sp>
        <p:nvSpPr>
          <p:cNvPr id="166943" name="Text Box 8"/>
          <p:cNvSpPr txBox="1">
            <a:spLocks noChangeArrowheads="1"/>
          </p:cNvSpPr>
          <p:nvPr/>
        </p:nvSpPr>
        <p:spPr bwMode="auto">
          <a:xfrm>
            <a:off x="1774825" y="9126538"/>
            <a:ext cx="10317163"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speed [1/min]</a:t>
            </a:r>
          </a:p>
        </p:txBody>
      </p:sp>
      <p:sp>
        <p:nvSpPr>
          <p:cNvPr id="166944" name="Line 12"/>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166945" name="Line 13"/>
          <p:cNvSpPr>
            <a:spLocks noChangeShapeType="1"/>
          </p:cNvSpPr>
          <p:nvPr/>
        </p:nvSpPr>
        <p:spPr bwMode="auto">
          <a:xfrm>
            <a:off x="12076113" y="8231188"/>
            <a:ext cx="0" cy="288925"/>
          </a:xfrm>
          <a:prstGeom prst="line">
            <a:avLst/>
          </a:prstGeom>
          <a:noFill/>
          <a:ln w="9525">
            <a:solidFill>
              <a:srgbClr val="000000"/>
            </a:solidFill>
            <a:round/>
            <a:headEnd/>
            <a:tailEnd/>
          </a:ln>
        </p:spPr>
        <p:txBody>
          <a:bodyPr/>
          <a:lstStyle/>
          <a:p>
            <a:endParaRPr lang="de-DE"/>
          </a:p>
        </p:txBody>
      </p:sp>
      <p:sp>
        <p:nvSpPr>
          <p:cNvPr id="166949" name="Text Box 39"/>
          <p:cNvSpPr txBox="1">
            <a:spLocks noChangeArrowheads="1"/>
          </p:cNvSpPr>
          <p:nvPr/>
        </p:nvSpPr>
        <p:spPr bwMode="auto">
          <a:xfrm>
            <a:off x="4030663" y="8680450"/>
            <a:ext cx="71120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2000</a:t>
            </a:r>
          </a:p>
        </p:txBody>
      </p:sp>
      <p:sp>
        <p:nvSpPr>
          <p:cNvPr id="166950" name="Text Box 40"/>
          <p:cNvSpPr txBox="1">
            <a:spLocks noChangeArrowheads="1"/>
          </p:cNvSpPr>
          <p:nvPr/>
        </p:nvSpPr>
        <p:spPr bwMode="auto">
          <a:xfrm>
            <a:off x="7850188" y="8680450"/>
            <a:ext cx="78422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5000</a:t>
            </a:r>
          </a:p>
        </p:txBody>
      </p:sp>
      <p:sp>
        <p:nvSpPr>
          <p:cNvPr id="166951" name="Text Box 41"/>
          <p:cNvSpPr txBox="1">
            <a:spLocks noChangeArrowheads="1"/>
          </p:cNvSpPr>
          <p:nvPr/>
        </p:nvSpPr>
        <p:spPr bwMode="auto">
          <a:xfrm>
            <a:off x="1616075" y="8680450"/>
            <a:ext cx="42227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a:t>
            </a:r>
          </a:p>
        </p:txBody>
      </p:sp>
      <p:sp>
        <p:nvSpPr>
          <p:cNvPr id="166952" name="Text Box 42"/>
          <p:cNvSpPr txBox="1">
            <a:spLocks noChangeArrowheads="1"/>
          </p:cNvSpPr>
          <p:nvPr/>
        </p:nvSpPr>
        <p:spPr bwMode="auto">
          <a:xfrm>
            <a:off x="5195888" y="8680450"/>
            <a:ext cx="969962"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3000</a:t>
            </a:r>
          </a:p>
        </p:txBody>
      </p:sp>
      <p:sp>
        <p:nvSpPr>
          <p:cNvPr id="166953" name="Text Box 43"/>
          <p:cNvSpPr txBox="1">
            <a:spLocks noChangeArrowheads="1"/>
          </p:cNvSpPr>
          <p:nvPr/>
        </p:nvSpPr>
        <p:spPr bwMode="auto">
          <a:xfrm>
            <a:off x="9069388" y="8680450"/>
            <a:ext cx="89852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6000</a:t>
            </a:r>
          </a:p>
        </p:txBody>
      </p:sp>
      <p:sp>
        <p:nvSpPr>
          <p:cNvPr id="166954" name="Text Box 44"/>
          <p:cNvSpPr txBox="1">
            <a:spLocks noChangeArrowheads="1"/>
          </p:cNvSpPr>
          <p:nvPr/>
        </p:nvSpPr>
        <p:spPr bwMode="auto">
          <a:xfrm>
            <a:off x="10363200" y="8680450"/>
            <a:ext cx="900113"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7000</a:t>
            </a:r>
          </a:p>
        </p:txBody>
      </p:sp>
      <p:sp>
        <p:nvSpPr>
          <p:cNvPr id="166955" name="Text Box 45"/>
          <p:cNvSpPr txBox="1">
            <a:spLocks noChangeArrowheads="1"/>
          </p:cNvSpPr>
          <p:nvPr/>
        </p:nvSpPr>
        <p:spPr bwMode="auto">
          <a:xfrm>
            <a:off x="11725275" y="8680450"/>
            <a:ext cx="71120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8000</a:t>
            </a:r>
          </a:p>
        </p:txBody>
      </p:sp>
      <p:sp>
        <p:nvSpPr>
          <p:cNvPr id="166956" name="Text Box 46"/>
          <p:cNvSpPr txBox="1">
            <a:spLocks noChangeArrowheads="1"/>
          </p:cNvSpPr>
          <p:nvPr/>
        </p:nvSpPr>
        <p:spPr bwMode="auto">
          <a:xfrm>
            <a:off x="6443663" y="8680450"/>
            <a:ext cx="973137"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4000</a:t>
            </a:r>
          </a:p>
        </p:txBody>
      </p:sp>
      <p:sp>
        <p:nvSpPr>
          <p:cNvPr id="166957" name="Text Box 57"/>
          <p:cNvSpPr txBox="1">
            <a:spLocks noChangeArrowheads="1"/>
          </p:cNvSpPr>
          <p:nvPr/>
        </p:nvSpPr>
        <p:spPr bwMode="auto">
          <a:xfrm>
            <a:off x="889000" y="81883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0</a:t>
            </a:r>
          </a:p>
        </p:txBody>
      </p:sp>
      <p:sp>
        <p:nvSpPr>
          <p:cNvPr id="166959" name="Line 26"/>
          <p:cNvSpPr>
            <a:spLocks noChangeShapeType="1"/>
          </p:cNvSpPr>
          <p:nvPr/>
        </p:nvSpPr>
        <p:spPr bwMode="auto">
          <a:xfrm>
            <a:off x="5680075" y="8231188"/>
            <a:ext cx="0" cy="288925"/>
          </a:xfrm>
          <a:prstGeom prst="line">
            <a:avLst/>
          </a:prstGeom>
          <a:noFill/>
          <a:ln w="9525">
            <a:solidFill>
              <a:srgbClr val="000000"/>
            </a:solidFill>
            <a:round/>
            <a:headEnd/>
            <a:tailEnd/>
          </a:ln>
        </p:spPr>
        <p:txBody>
          <a:bodyPr/>
          <a:lstStyle/>
          <a:p>
            <a:endParaRPr lang="de-DE"/>
          </a:p>
        </p:txBody>
      </p:sp>
      <p:sp>
        <p:nvSpPr>
          <p:cNvPr id="166960" name="Line 27"/>
          <p:cNvSpPr>
            <a:spLocks noChangeShapeType="1"/>
          </p:cNvSpPr>
          <p:nvPr/>
        </p:nvSpPr>
        <p:spPr bwMode="auto">
          <a:xfrm>
            <a:off x="4394200" y="8231188"/>
            <a:ext cx="0" cy="288925"/>
          </a:xfrm>
          <a:prstGeom prst="line">
            <a:avLst/>
          </a:prstGeom>
          <a:noFill/>
          <a:ln w="9525">
            <a:solidFill>
              <a:srgbClr val="000000"/>
            </a:solidFill>
            <a:round/>
            <a:headEnd/>
            <a:tailEnd/>
          </a:ln>
        </p:spPr>
        <p:txBody>
          <a:bodyPr/>
          <a:lstStyle/>
          <a:p>
            <a:endParaRPr lang="de-DE"/>
          </a:p>
        </p:txBody>
      </p:sp>
      <p:sp>
        <p:nvSpPr>
          <p:cNvPr id="166961" name="Line 63"/>
          <p:cNvSpPr>
            <a:spLocks noChangeShapeType="1"/>
          </p:cNvSpPr>
          <p:nvPr/>
        </p:nvSpPr>
        <p:spPr bwMode="auto">
          <a:xfrm>
            <a:off x="4394200" y="8231188"/>
            <a:ext cx="0" cy="288925"/>
          </a:xfrm>
          <a:prstGeom prst="line">
            <a:avLst/>
          </a:prstGeom>
          <a:noFill/>
          <a:ln w="9525">
            <a:solidFill>
              <a:srgbClr val="000000"/>
            </a:solidFill>
            <a:round/>
            <a:headEnd/>
            <a:tailEnd/>
          </a:ln>
        </p:spPr>
        <p:txBody>
          <a:bodyPr/>
          <a:lstStyle/>
          <a:p>
            <a:endParaRPr lang="de-DE"/>
          </a:p>
        </p:txBody>
      </p:sp>
      <p:sp>
        <p:nvSpPr>
          <p:cNvPr id="166962" name="Line 85"/>
          <p:cNvSpPr>
            <a:spLocks noChangeShapeType="1"/>
          </p:cNvSpPr>
          <p:nvPr/>
        </p:nvSpPr>
        <p:spPr bwMode="auto">
          <a:xfrm>
            <a:off x="1685925" y="2554288"/>
            <a:ext cx="346075" cy="0"/>
          </a:xfrm>
          <a:prstGeom prst="line">
            <a:avLst/>
          </a:prstGeom>
          <a:noFill/>
          <a:ln w="9525">
            <a:solidFill>
              <a:srgbClr val="000000"/>
            </a:solidFill>
            <a:round/>
            <a:headEnd/>
            <a:tailEnd/>
          </a:ln>
        </p:spPr>
        <p:txBody>
          <a:bodyPr/>
          <a:lstStyle/>
          <a:p>
            <a:endParaRPr lang="de-DE"/>
          </a:p>
        </p:txBody>
      </p:sp>
      <p:sp>
        <p:nvSpPr>
          <p:cNvPr id="166963" name="Line 87"/>
          <p:cNvSpPr>
            <a:spLocks noChangeShapeType="1"/>
          </p:cNvSpPr>
          <p:nvPr/>
        </p:nvSpPr>
        <p:spPr bwMode="auto">
          <a:xfrm flipH="1">
            <a:off x="1685925" y="8372475"/>
            <a:ext cx="314325" cy="0"/>
          </a:xfrm>
          <a:prstGeom prst="line">
            <a:avLst/>
          </a:prstGeom>
          <a:noFill/>
          <a:ln w="9525">
            <a:solidFill>
              <a:srgbClr val="000000"/>
            </a:solidFill>
            <a:round/>
            <a:headEnd/>
            <a:tailEnd/>
          </a:ln>
        </p:spPr>
        <p:txBody>
          <a:bodyPr/>
          <a:lstStyle/>
          <a:p>
            <a:endParaRPr lang="de-DE"/>
          </a:p>
        </p:txBody>
      </p:sp>
      <p:sp>
        <p:nvSpPr>
          <p:cNvPr id="166964" name="Text Box 94"/>
          <p:cNvSpPr txBox="1">
            <a:spLocks noChangeArrowheads="1"/>
          </p:cNvSpPr>
          <p:nvPr/>
        </p:nvSpPr>
        <p:spPr bwMode="auto">
          <a:xfrm>
            <a:off x="8693150" y="6430963"/>
            <a:ext cx="2519363" cy="19113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en-US" sz="2200">
                <a:latin typeface="BMWTypeRegular" pitchFamily="34" charset="0"/>
              </a:rPr>
              <a:t>3 litres inline 6, </a:t>
            </a:r>
          </a:p>
          <a:p>
            <a:pPr algn="l" defTabSz="1300163">
              <a:lnSpc>
                <a:spcPct val="95000"/>
              </a:lnSpc>
            </a:pPr>
            <a:r>
              <a:rPr lang="en-US" sz="2200">
                <a:latin typeface="BMWTypeRegular" pitchFamily="34" charset="0"/>
              </a:rPr>
              <a:t>naturally aspirated</a:t>
            </a:r>
          </a:p>
          <a:p>
            <a:pPr algn="l" defTabSz="1300163">
              <a:lnSpc>
                <a:spcPct val="95000"/>
              </a:lnSpc>
            </a:pPr>
            <a:endParaRPr lang="en-US" sz="600">
              <a:latin typeface="BMWTypeRegular" pitchFamily="34" charset="0"/>
            </a:endParaRPr>
          </a:p>
          <a:p>
            <a:pPr algn="l" defTabSz="1300163">
              <a:lnSpc>
                <a:spcPct val="95000"/>
              </a:lnSpc>
            </a:pPr>
            <a:r>
              <a:rPr lang="de-DE" sz="2200">
                <a:latin typeface="BMWTypeRegular" pitchFamily="34" charset="0"/>
              </a:rPr>
              <a:t>80 km/h / 6</a:t>
            </a:r>
            <a:r>
              <a:rPr lang="de-DE" sz="2200" baseline="30000">
                <a:latin typeface="BMWTypeRegular" pitchFamily="34" charset="0"/>
              </a:rPr>
              <a:t>th</a:t>
            </a:r>
          </a:p>
          <a:p>
            <a:pPr algn="l" defTabSz="1300163">
              <a:lnSpc>
                <a:spcPct val="95000"/>
              </a:lnSpc>
            </a:pPr>
            <a:endParaRPr lang="de-DE" sz="400">
              <a:latin typeface="BMWTypeRegular" pitchFamily="34" charset="0"/>
            </a:endParaRPr>
          </a:p>
          <a:p>
            <a:pPr algn="l" defTabSz="1300163">
              <a:lnSpc>
                <a:spcPct val="95000"/>
              </a:lnSpc>
            </a:pPr>
            <a:r>
              <a:rPr lang="de-DE" sz="2200" b="1">
                <a:latin typeface="BMWTypeRegular" pitchFamily="34" charset="0"/>
              </a:rPr>
              <a:t>- 33 %</a:t>
            </a:r>
          </a:p>
          <a:p>
            <a:pPr algn="l" defTabSz="1300163">
              <a:lnSpc>
                <a:spcPct val="95000"/>
              </a:lnSpc>
            </a:pPr>
            <a:endParaRPr lang="de-DE" sz="600" b="1">
              <a:latin typeface="BMWTypeRegular" pitchFamily="34" charset="0"/>
            </a:endParaRPr>
          </a:p>
          <a:p>
            <a:pPr algn="l" defTabSz="1300163">
              <a:lnSpc>
                <a:spcPct val="95000"/>
              </a:lnSpc>
            </a:pPr>
            <a:r>
              <a:rPr lang="de-DE" sz="2200" b="1">
                <a:latin typeface="BMWTypeRegular" pitchFamily="34" charset="0"/>
              </a:rPr>
              <a:t>- 9 %</a:t>
            </a:r>
          </a:p>
        </p:txBody>
      </p:sp>
      <p:sp>
        <p:nvSpPr>
          <p:cNvPr id="166966" name="Line 100"/>
          <p:cNvSpPr>
            <a:spLocks noChangeShapeType="1"/>
          </p:cNvSpPr>
          <p:nvPr/>
        </p:nvSpPr>
        <p:spPr bwMode="auto">
          <a:xfrm>
            <a:off x="5680075" y="7165975"/>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66968" name="Line 104"/>
          <p:cNvSpPr>
            <a:spLocks noChangeShapeType="1"/>
          </p:cNvSpPr>
          <p:nvPr/>
        </p:nvSpPr>
        <p:spPr bwMode="auto">
          <a:xfrm>
            <a:off x="1685925" y="2554288"/>
            <a:ext cx="346075" cy="0"/>
          </a:xfrm>
          <a:prstGeom prst="line">
            <a:avLst/>
          </a:prstGeom>
          <a:noFill/>
          <a:ln w="9525">
            <a:solidFill>
              <a:srgbClr val="000000"/>
            </a:solidFill>
            <a:round/>
            <a:headEnd/>
            <a:tailEnd/>
          </a:ln>
        </p:spPr>
        <p:txBody>
          <a:bodyPr/>
          <a:lstStyle/>
          <a:p>
            <a:endParaRPr lang="de-DE"/>
          </a:p>
        </p:txBody>
      </p:sp>
      <p:sp>
        <p:nvSpPr>
          <p:cNvPr id="166969" name="Rectangle 107"/>
          <p:cNvSpPr>
            <a:spLocks noChangeArrowheads="1"/>
          </p:cNvSpPr>
          <p:nvPr/>
        </p:nvSpPr>
        <p:spPr bwMode="auto">
          <a:xfrm>
            <a:off x="1838325" y="2760663"/>
            <a:ext cx="1277938" cy="547687"/>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166970" name="Text Box 108"/>
          <p:cNvSpPr txBox="1">
            <a:spLocks noChangeArrowheads="1"/>
          </p:cNvSpPr>
          <p:nvPr/>
        </p:nvSpPr>
        <p:spPr bwMode="auto">
          <a:xfrm>
            <a:off x="1885950" y="2859088"/>
            <a:ext cx="1323975" cy="317500"/>
          </a:xfrm>
          <a:prstGeom prst="rect">
            <a:avLst/>
          </a:prstGeom>
          <a:noFill/>
          <a:ln w="9525" algn="ctr">
            <a:noFill/>
            <a:miter lim="800000"/>
            <a:headEnd/>
            <a:tailEnd/>
          </a:ln>
        </p:spPr>
        <p:txBody>
          <a:bodyPr lIns="107983" tIns="0" rIns="91415" bIns="0">
            <a:spAutoFit/>
          </a:bodyPr>
          <a:lstStyle/>
          <a:p>
            <a:pPr algn="l">
              <a:lnSpc>
                <a:spcPct val="95000"/>
              </a:lnSpc>
              <a:buFont typeface="Wingdings" pitchFamily="2" charset="2"/>
              <a:buNone/>
            </a:pPr>
            <a:r>
              <a:rPr lang="en-US" sz="2200" b="1">
                <a:solidFill>
                  <a:schemeClr val="bg1"/>
                </a:solidFill>
                <a:latin typeface="BMWTypeRegular" pitchFamily="34" charset="0"/>
              </a:rPr>
              <a:t>Step 1</a:t>
            </a:r>
            <a:endParaRPr lang="de-DE" sz="2200" b="1">
              <a:solidFill>
                <a:schemeClr val="bg1"/>
              </a:solidFill>
              <a:latin typeface="BMWTypeRegular" pitchFamily="34" charset="0"/>
            </a:endParaRPr>
          </a:p>
        </p:txBody>
      </p:sp>
      <p:sp>
        <p:nvSpPr>
          <p:cNvPr id="166972" name="Text Box 90"/>
          <p:cNvSpPr txBox="1">
            <a:spLocks noChangeArrowheads="1"/>
          </p:cNvSpPr>
          <p:nvPr/>
        </p:nvSpPr>
        <p:spPr bwMode="auto">
          <a:xfrm>
            <a:off x="5646738" y="6413500"/>
            <a:ext cx="4084637" cy="19113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de-DE" sz="2200">
                <a:latin typeface="BMWTypeRegular" pitchFamily="34" charset="0"/>
              </a:rPr>
              <a:t>Engine type</a:t>
            </a:r>
          </a:p>
          <a:p>
            <a:pPr algn="l" defTabSz="1300163">
              <a:lnSpc>
                <a:spcPct val="95000"/>
              </a:lnSpc>
            </a:pPr>
            <a:r>
              <a:rPr lang="de-DE" sz="2200">
                <a:latin typeface="BMWTypeRegular" pitchFamily="34" charset="0"/>
              </a:rPr>
              <a:t>	</a:t>
            </a:r>
          </a:p>
          <a:p>
            <a:pPr algn="l" defTabSz="1300163">
              <a:lnSpc>
                <a:spcPct val="95000"/>
              </a:lnSpc>
            </a:pPr>
            <a:endParaRPr lang="de-DE" sz="600">
              <a:latin typeface="BMWTypeRegular" pitchFamily="34" charset="0"/>
            </a:endParaRPr>
          </a:p>
          <a:p>
            <a:pPr algn="l" defTabSz="1300163">
              <a:lnSpc>
                <a:spcPct val="95000"/>
              </a:lnSpc>
            </a:pPr>
            <a:r>
              <a:rPr lang="de-DE" sz="2200">
                <a:latin typeface="BMWTypeRegular" pitchFamily="34" charset="0"/>
              </a:rPr>
              <a:t>Speed / gear</a:t>
            </a:r>
          </a:p>
          <a:p>
            <a:pPr algn="l" defTabSz="1300163">
              <a:lnSpc>
                <a:spcPct val="95000"/>
              </a:lnSpc>
            </a:pPr>
            <a:endParaRPr lang="de-DE" sz="400">
              <a:latin typeface="BMWTypeRegular" pitchFamily="34" charset="0"/>
            </a:endParaRPr>
          </a:p>
          <a:p>
            <a:pPr algn="l" defTabSz="1300163">
              <a:lnSpc>
                <a:spcPct val="95000"/>
              </a:lnSpc>
            </a:pPr>
            <a:r>
              <a:rPr lang="de-DE" sz="2200">
                <a:latin typeface="BMWTypeRegular" pitchFamily="34" charset="0"/>
              </a:rPr>
              <a:t>Driving power surplus	</a:t>
            </a:r>
          </a:p>
          <a:p>
            <a:pPr algn="l" defTabSz="1300163">
              <a:lnSpc>
                <a:spcPct val="95000"/>
              </a:lnSpc>
            </a:pPr>
            <a:endParaRPr lang="de-DE" sz="600">
              <a:latin typeface="BMWTypeRegular" pitchFamily="34" charset="0"/>
            </a:endParaRPr>
          </a:p>
          <a:p>
            <a:pPr algn="l" defTabSz="1300163">
              <a:lnSpc>
                <a:spcPct val="95000"/>
              </a:lnSpc>
            </a:pPr>
            <a:r>
              <a:rPr lang="de-DE" sz="2200">
                <a:latin typeface="BMWTypeRegular" pitchFamily="34" charset="0"/>
              </a:rPr>
              <a:t>Fuel consumption*</a:t>
            </a:r>
          </a:p>
        </p:txBody>
      </p:sp>
      <p:sp>
        <p:nvSpPr>
          <p:cNvPr id="166973" name="Rectangle 61"/>
          <p:cNvSpPr>
            <a:spLocks noChangeArrowheads="1"/>
          </p:cNvSpPr>
          <p:nvPr/>
        </p:nvSpPr>
        <p:spPr bwMode="auto">
          <a:xfrm>
            <a:off x="3279775" y="2686050"/>
            <a:ext cx="1858963" cy="725488"/>
          </a:xfrm>
          <a:prstGeom prst="rect">
            <a:avLst/>
          </a:prstGeom>
          <a:solidFill>
            <a:srgbClr val="EEEEEE"/>
          </a:solidFill>
          <a:ln w="57150" algn="ctr">
            <a:noFill/>
            <a:miter lim="800000"/>
            <a:headEnd/>
            <a:tailEnd/>
          </a:ln>
          <a:effectLst/>
        </p:spPr>
        <p:txBody>
          <a:bodyPr wrap="none" anchor="ctr"/>
          <a:lstStyle/>
          <a:p>
            <a:endParaRPr lang="de-DE"/>
          </a:p>
        </p:txBody>
      </p:sp>
      <p:sp>
        <p:nvSpPr>
          <p:cNvPr id="166974" name="Text Box 108"/>
          <p:cNvSpPr txBox="1">
            <a:spLocks noChangeArrowheads="1"/>
          </p:cNvSpPr>
          <p:nvPr/>
        </p:nvSpPr>
        <p:spPr bwMode="auto">
          <a:xfrm>
            <a:off x="3216275" y="2717800"/>
            <a:ext cx="5064125" cy="635000"/>
          </a:xfrm>
          <a:prstGeom prst="rect">
            <a:avLst/>
          </a:prstGeom>
          <a:noFill/>
          <a:ln w="9525" algn="ctr">
            <a:noFill/>
            <a:miter lim="800000"/>
            <a:headEnd/>
            <a:tailEnd/>
          </a:ln>
        </p:spPr>
        <p:txBody>
          <a:bodyPr lIns="0" tIns="0" rIns="0" bIns="0">
            <a:spAutoFit/>
          </a:bodyPr>
          <a:lstStyle/>
          <a:p>
            <a:pPr algn="l">
              <a:lnSpc>
                <a:spcPct val="95000"/>
              </a:lnSpc>
              <a:buFont typeface="Wingdings" pitchFamily="2" charset="2"/>
              <a:buNone/>
            </a:pPr>
            <a:r>
              <a:rPr lang="en-US" sz="2200">
                <a:solidFill>
                  <a:srgbClr val="008000"/>
                </a:solidFill>
                <a:latin typeface="BMWTypeRegular" pitchFamily="34" charset="0"/>
              </a:rPr>
              <a:t>Reducing </a:t>
            </a:r>
          </a:p>
          <a:p>
            <a:pPr algn="l">
              <a:lnSpc>
                <a:spcPct val="95000"/>
              </a:lnSpc>
              <a:buFont typeface="Wingdings" pitchFamily="2" charset="2"/>
              <a:buNone/>
            </a:pPr>
            <a:r>
              <a:rPr lang="en-US" sz="2200">
                <a:solidFill>
                  <a:srgbClr val="008000"/>
                </a:solidFill>
                <a:latin typeface="BMWTypeRegular" pitchFamily="34" charset="0"/>
              </a:rPr>
              <a:t>displacement.</a:t>
            </a:r>
            <a:endParaRPr lang="de-DE" sz="2200">
              <a:solidFill>
                <a:srgbClr val="008000"/>
              </a:solidFill>
              <a:latin typeface="BMWTypeRegular" pitchFamily="34" charset="0"/>
            </a:endParaRPr>
          </a:p>
        </p:txBody>
      </p:sp>
      <p:sp>
        <p:nvSpPr>
          <p:cNvPr id="166988" name="Freeform 76"/>
          <p:cNvSpPr>
            <a:spLocks/>
          </p:cNvSpPr>
          <p:nvPr/>
        </p:nvSpPr>
        <p:spPr bwMode="auto">
          <a:xfrm>
            <a:off x="3035300" y="4575175"/>
            <a:ext cx="7867650" cy="1155700"/>
          </a:xfrm>
          <a:custGeom>
            <a:avLst/>
            <a:gdLst/>
            <a:ahLst/>
            <a:cxnLst>
              <a:cxn ang="0">
                <a:pos x="0" y="630"/>
              </a:cxn>
              <a:cxn ang="0">
                <a:pos x="486" y="248"/>
              </a:cxn>
              <a:cxn ang="0">
                <a:pos x="2088" y="0"/>
              </a:cxn>
              <a:cxn ang="0">
                <a:pos x="2388" y="0"/>
              </a:cxn>
              <a:cxn ang="0">
                <a:pos x="4396" y="358"/>
              </a:cxn>
              <a:cxn ang="0">
                <a:pos x="4956" y="728"/>
              </a:cxn>
            </a:cxnLst>
            <a:rect l="0" t="0" r="r" b="b"/>
            <a:pathLst>
              <a:path w="4956" h="728">
                <a:moveTo>
                  <a:pt x="0" y="630"/>
                </a:moveTo>
                <a:lnTo>
                  <a:pt x="486" y="248"/>
                </a:lnTo>
                <a:lnTo>
                  <a:pt x="2088" y="0"/>
                </a:lnTo>
                <a:lnTo>
                  <a:pt x="2388" y="0"/>
                </a:lnTo>
                <a:lnTo>
                  <a:pt x="4396" y="358"/>
                </a:lnTo>
                <a:lnTo>
                  <a:pt x="4956" y="728"/>
                </a:lnTo>
              </a:path>
            </a:pathLst>
          </a:custGeom>
          <a:noFill/>
          <a:ln w="57150" cap="flat" cmpd="sng">
            <a:solidFill>
              <a:srgbClr val="89A9CD"/>
            </a:solidFill>
            <a:prstDash val="solid"/>
            <a:round/>
            <a:headEnd/>
            <a:tailEnd/>
          </a:ln>
          <a:effectLst/>
        </p:spPr>
        <p:txBody>
          <a:bodyPr wrap="none" anchor="ctr"/>
          <a:lstStyle/>
          <a:p>
            <a:endParaRPr lang="de-DE"/>
          </a:p>
        </p:txBody>
      </p:sp>
      <p:sp>
        <p:nvSpPr>
          <p:cNvPr id="166989" name="Freeform 77"/>
          <p:cNvSpPr>
            <a:spLocks/>
          </p:cNvSpPr>
          <p:nvPr/>
        </p:nvSpPr>
        <p:spPr bwMode="auto">
          <a:xfrm>
            <a:off x="3048000" y="5448300"/>
            <a:ext cx="7924800" cy="812800"/>
          </a:xfrm>
          <a:custGeom>
            <a:avLst/>
            <a:gdLst/>
            <a:ahLst/>
            <a:cxnLst>
              <a:cxn ang="0">
                <a:pos x="0" y="512"/>
              </a:cxn>
              <a:cxn ang="0">
                <a:pos x="1160" y="0"/>
              </a:cxn>
              <a:cxn ang="0">
                <a:pos x="3704" y="0"/>
              </a:cxn>
              <a:cxn ang="0">
                <a:pos x="4496" y="144"/>
              </a:cxn>
              <a:cxn ang="0">
                <a:pos x="4992" y="400"/>
              </a:cxn>
            </a:cxnLst>
            <a:rect l="0" t="0" r="r" b="b"/>
            <a:pathLst>
              <a:path w="4992" h="512">
                <a:moveTo>
                  <a:pt x="0" y="512"/>
                </a:moveTo>
                <a:lnTo>
                  <a:pt x="1160" y="0"/>
                </a:lnTo>
                <a:lnTo>
                  <a:pt x="3704" y="0"/>
                </a:lnTo>
                <a:lnTo>
                  <a:pt x="4496" y="144"/>
                </a:lnTo>
                <a:lnTo>
                  <a:pt x="4992" y="400"/>
                </a:lnTo>
              </a:path>
            </a:pathLst>
          </a:custGeom>
          <a:noFill/>
          <a:ln w="57150" cap="flat" cmpd="sng">
            <a:solidFill>
              <a:srgbClr val="008000"/>
            </a:solidFill>
            <a:prstDash val="solid"/>
            <a:round/>
            <a:headEnd/>
            <a:tailEnd/>
          </a:ln>
          <a:effectLst/>
        </p:spPr>
        <p:txBody>
          <a:bodyPr wrap="none" anchor="ctr"/>
          <a:lstStyle/>
          <a:p>
            <a:endParaRPr lang="de-DE"/>
          </a:p>
        </p:txBody>
      </p:sp>
      <p:sp>
        <p:nvSpPr>
          <p:cNvPr id="166942" name="Text Box 7"/>
          <p:cNvSpPr txBox="1">
            <a:spLocks noChangeArrowheads="1"/>
          </p:cNvSpPr>
          <p:nvPr/>
        </p:nvSpPr>
        <p:spPr bwMode="auto">
          <a:xfrm>
            <a:off x="2765425" y="8680450"/>
            <a:ext cx="67945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1000</a:t>
            </a:r>
          </a:p>
        </p:txBody>
      </p:sp>
      <p:sp>
        <p:nvSpPr>
          <p:cNvPr id="166976" name="Rectangle 78"/>
          <p:cNvSpPr>
            <a:spLocks noChangeArrowheads="1"/>
          </p:cNvSpPr>
          <p:nvPr/>
        </p:nvSpPr>
        <p:spPr bwMode="auto">
          <a:xfrm>
            <a:off x="2717800" y="5268913"/>
            <a:ext cx="395288" cy="1077912"/>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166979" name="Line 29"/>
          <p:cNvSpPr>
            <a:spLocks noChangeShapeType="1"/>
          </p:cNvSpPr>
          <p:nvPr/>
        </p:nvSpPr>
        <p:spPr bwMode="auto">
          <a:xfrm flipV="1">
            <a:off x="3116263" y="2551113"/>
            <a:ext cx="0" cy="5807075"/>
          </a:xfrm>
          <a:prstGeom prst="line">
            <a:avLst/>
          </a:prstGeom>
          <a:noFill/>
          <a:ln w="9525">
            <a:solidFill>
              <a:srgbClr val="969696"/>
            </a:solidFill>
            <a:round/>
            <a:headEnd/>
            <a:tailEnd/>
          </a:ln>
        </p:spPr>
        <p:txBody>
          <a:bodyPr/>
          <a:lstStyle/>
          <a:p>
            <a:endParaRPr lang="de-DE"/>
          </a:p>
        </p:txBody>
      </p:sp>
      <p:sp>
        <p:nvSpPr>
          <p:cNvPr id="166980" name="Line 25"/>
          <p:cNvSpPr>
            <a:spLocks noChangeShapeType="1"/>
          </p:cNvSpPr>
          <p:nvPr/>
        </p:nvSpPr>
        <p:spPr bwMode="auto">
          <a:xfrm>
            <a:off x="3116263" y="8231188"/>
            <a:ext cx="0" cy="288925"/>
          </a:xfrm>
          <a:prstGeom prst="line">
            <a:avLst/>
          </a:prstGeom>
          <a:noFill/>
          <a:ln w="9525">
            <a:solidFill>
              <a:srgbClr val="000000"/>
            </a:solidFill>
            <a:round/>
            <a:headEnd/>
            <a:tailEnd/>
          </a:ln>
        </p:spPr>
        <p:txBody>
          <a:bodyPr/>
          <a:lstStyle/>
          <a:p>
            <a:endParaRPr lang="de-DE"/>
          </a:p>
        </p:txBody>
      </p:sp>
      <p:sp>
        <p:nvSpPr>
          <p:cNvPr id="166981" name="Line 21"/>
          <p:cNvSpPr>
            <a:spLocks noChangeShapeType="1"/>
          </p:cNvSpPr>
          <p:nvPr/>
        </p:nvSpPr>
        <p:spPr bwMode="auto">
          <a:xfrm>
            <a:off x="1803400" y="5457825"/>
            <a:ext cx="1309688" cy="0"/>
          </a:xfrm>
          <a:prstGeom prst="line">
            <a:avLst/>
          </a:prstGeom>
          <a:noFill/>
          <a:ln w="9525">
            <a:solidFill>
              <a:srgbClr val="969696"/>
            </a:solidFill>
            <a:round/>
            <a:headEnd/>
            <a:tailEnd/>
          </a:ln>
        </p:spPr>
        <p:txBody>
          <a:bodyPr lIns="0" tIns="0" rIns="0" bIns="0">
            <a:spAutoFit/>
          </a:bodyPr>
          <a:lstStyle/>
          <a:p>
            <a:endParaRPr lang="de-DE"/>
          </a:p>
        </p:txBody>
      </p:sp>
      <p:sp>
        <p:nvSpPr>
          <p:cNvPr id="166977" name="Rectangle 79"/>
          <p:cNvSpPr>
            <a:spLocks noChangeArrowheads="1"/>
          </p:cNvSpPr>
          <p:nvPr/>
        </p:nvSpPr>
        <p:spPr bwMode="auto">
          <a:xfrm>
            <a:off x="10817225" y="5326063"/>
            <a:ext cx="392113" cy="90170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166978" name="Line 37"/>
          <p:cNvSpPr>
            <a:spLocks noChangeShapeType="1"/>
          </p:cNvSpPr>
          <p:nvPr/>
        </p:nvSpPr>
        <p:spPr bwMode="auto">
          <a:xfrm flipV="1">
            <a:off x="10814050" y="2551113"/>
            <a:ext cx="0" cy="3886200"/>
          </a:xfrm>
          <a:prstGeom prst="line">
            <a:avLst/>
          </a:prstGeom>
          <a:noFill/>
          <a:ln w="9525">
            <a:solidFill>
              <a:srgbClr val="969696"/>
            </a:solidFill>
            <a:round/>
            <a:headEnd/>
            <a:tailEnd/>
          </a:ln>
        </p:spPr>
        <p:txBody>
          <a:bodyPr/>
          <a:lstStyle/>
          <a:p>
            <a:endParaRPr lang="de-DE"/>
          </a:p>
        </p:txBody>
      </p:sp>
      <p:sp>
        <p:nvSpPr>
          <p:cNvPr id="166984" name="Line 21"/>
          <p:cNvSpPr>
            <a:spLocks noChangeShapeType="1"/>
          </p:cNvSpPr>
          <p:nvPr/>
        </p:nvSpPr>
        <p:spPr bwMode="auto">
          <a:xfrm>
            <a:off x="10807700" y="5457825"/>
            <a:ext cx="1266825" cy="0"/>
          </a:xfrm>
          <a:prstGeom prst="line">
            <a:avLst/>
          </a:prstGeom>
          <a:noFill/>
          <a:ln w="9525">
            <a:solidFill>
              <a:srgbClr val="969696"/>
            </a:solidFill>
            <a:round/>
            <a:headEnd/>
            <a:tailEnd/>
          </a:ln>
        </p:spPr>
        <p:txBody>
          <a:bodyPr lIns="0" tIns="0" rIns="0" bIns="0">
            <a:spAutoFit/>
          </a:bodyPr>
          <a:lstStyle/>
          <a:p>
            <a:endParaRPr lang="de-DE"/>
          </a:p>
        </p:txBody>
      </p:sp>
      <p:sp>
        <p:nvSpPr>
          <p:cNvPr id="166991" name="AutoShape 97"/>
          <p:cNvSpPr>
            <a:spLocks noChangeArrowheads="1"/>
          </p:cNvSpPr>
          <p:nvPr/>
        </p:nvSpPr>
        <p:spPr bwMode="auto">
          <a:xfrm flipV="1">
            <a:off x="10160000" y="7962900"/>
            <a:ext cx="277813" cy="339725"/>
          </a:xfrm>
          <a:prstGeom prst="upArrow">
            <a:avLst>
              <a:gd name="adj1" fmla="val 54287"/>
              <a:gd name="adj2" fmla="val 60282"/>
            </a:avLst>
          </a:prstGeom>
          <a:solidFill>
            <a:srgbClr val="008000"/>
          </a:solidFill>
          <a:ln w="9525">
            <a:noFill/>
            <a:miter lim="800000"/>
            <a:headEnd/>
            <a:tailEnd/>
          </a:ln>
        </p:spPr>
        <p:txBody>
          <a:bodyPr rot="10800000" wrap="none" lIns="91425" tIns="45712" rIns="91425" bIns="45712" anchor="ctr"/>
          <a:lstStyle/>
          <a:p>
            <a:pPr defTabSz="1300163"/>
            <a:endParaRPr lang="de-DE"/>
          </a:p>
        </p:txBody>
      </p:sp>
      <p:sp>
        <p:nvSpPr>
          <p:cNvPr id="166992" name="AutoShape 79"/>
          <p:cNvSpPr>
            <a:spLocks noChangeArrowheads="1"/>
          </p:cNvSpPr>
          <p:nvPr/>
        </p:nvSpPr>
        <p:spPr bwMode="auto">
          <a:xfrm flipV="1">
            <a:off x="10160000" y="7556500"/>
            <a:ext cx="277813" cy="339725"/>
          </a:xfrm>
          <a:prstGeom prst="upArrow">
            <a:avLst>
              <a:gd name="adj1" fmla="val 54287"/>
              <a:gd name="adj2" fmla="val 60282"/>
            </a:avLst>
          </a:prstGeom>
          <a:solidFill>
            <a:srgbClr val="FF3300"/>
          </a:solidFill>
          <a:ln w="9525">
            <a:noFill/>
            <a:miter lim="800000"/>
            <a:headEnd/>
            <a:tailEnd/>
          </a:ln>
        </p:spPr>
        <p:txBody>
          <a:bodyPr rot="10800000" wrap="none" lIns="91425" tIns="45712" rIns="91425" bIns="45712" anchor="ctr"/>
          <a:lstStyle/>
          <a:p>
            <a:pPr defTabSz="1300163"/>
            <a:endParaRPr lang="de-DE"/>
          </a:p>
        </p:txBody>
      </p:sp>
      <p:sp>
        <p:nvSpPr>
          <p:cNvPr id="166965" name="Line 99"/>
          <p:cNvSpPr>
            <a:spLocks noChangeShapeType="1"/>
          </p:cNvSpPr>
          <p:nvPr/>
        </p:nvSpPr>
        <p:spPr bwMode="auto">
          <a:xfrm>
            <a:off x="5680075" y="7943850"/>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66967" name="Line 101"/>
          <p:cNvSpPr>
            <a:spLocks noChangeShapeType="1"/>
          </p:cNvSpPr>
          <p:nvPr/>
        </p:nvSpPr>
        <p:spPr bwMode="auto">
          <a:xfrm>
            <a:off x="5680075" y="7556500"/>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66982" name="Line 24"/>
          <p:cNvSpPr>
            <a:spLocks noChangeShapeType="1"/>
          </p:cNvSpPr>
          <p:nvPr/>
        </p:nvSpPr>
        <p:spPr bwMode="auto">
          <a:xfrm>
            <a:off x="1685925" y="5457825"/>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6983" name="Text Box 51"/>
          <p:cNvSpPr txBox="1">
            <a:spLocks noChangeArrowheads="1"/>
          </p:cNvSpPr>
          <p:nvPr/>
        </p:nvSpPr>
        <p:spPr bwMode="auto">
          <a:xfrm>
            <a:off x="889000" y="5283200"/>
            <a:ext cx="663575" cy="333375"/>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300</a:t>
            </a:r>
          </a:p>
        </p:txBody>
      </p:sp>
      <p:sp>
        <p:nvSpPr>
          <p:cNvPr id="166993" name="Line 28"/>
          <p:cNvSpPr>
            <a:spLocks noChangeShapeType="1"/>
          </p:cNvSpPr>
          <p:nvPr/>
        </p:nvSpPr>
        <p:spPr bwMode="auto">
          <a:xfrm>
            <a:off x="6951663" y="8377238"/>
            <a:ext cx="0" cy="142875"/>
          </a:xfrm>
          <a:prstGeom prst="line">
            <a:avLst/>
          </a:prstGeom>
          <a:noFill/>
          <a:ln w="9525">
            <a:solidFill>
              <a:srgbClr val="000000"/>
            </a:solidFill>
            <a:round/>
            <a:headEnd/>
            <a:tailEnd/>
          </a:ln>
        </p:spPr>
        <p:txBody>
          <a:bodyPr/>
          <a:lstStyle/>
          <a:p>
            <a:endParaRPr lang="de-DE"/>
          </a:p>
        </p:txBody>
      </p:sp>
      <p:sp>
        <p:nvSpPr>
          <p:cNvPr id="166994" name="Line 33"/>
          <p:cNvSpPr>
            <a:spLocks noChangeShapeType="1"/>
          </p:cNvSpPr>
          <p:nvPr/>
        </p:nvSpPr>
        <p:spPr bwMode="auto">
          <a:xfrm>
            <a:off x="8247063" y="8375650"/>
            <a:ext cx="0" cy="157163"/>
          </a:xfrm>
          <a:prstGeom prst="line">
            <a:avLst/>
          </a:prstGeom>
          <a:noFill/>
          <a:ln w="9525">
            <a:solidFill>
              <a:srgbClr val="000000"/>
            </a:solidFill>
            <a:round/>
            <a:headEnd/>
            <a:tailEnd/>
          </a:ln>
        </p:spPr>
        <p:txBody>
          <a:bodyPr/>
          <a:lstStyle/>
          <a:p>
            <a:endParaRPr lang="de-DE"/>
          </a:p>
        </p:txBody>
      </p:sp>
      <p:sp>
        <p:nvSpPr>
          <p:cNvPr id="166995" name="Line 35"/>
          <p:cNvSpPr>
            <a:spLocks noChangeShapeType="1"/>
          </p:cNvSpPr>
          <p:nvPr/>
        </p:nvSpPr>
        <p:spPr bwMode="auto">
          <a:xfrm>
            <a:off x="9528175" y="8375650"/>
            <a:ext cx="0" cy="157163"/>
          </a:xfrm>
          <a:prstGeom prst="line">
            <a:avLst/>
          </a:prstGeom>
          <a:noFill/>
          <a:ln w="9525">
            <a:solidFill>
              <a:srgbClr val="000000"/>
            </a:solidFill>
            <a:round/>
            <a:headEnd/>
            <a:tailEnd/>
          </a:ln>
        </p:spPr>
        <p:txBody>
          <a:bodyPr/>
          <a:lstStyle/>
          <a:p>
            <a:endParaRPr lang="de-DE"/>
          </a:p>
        </p:txBody>
      </p:sp>
      <p:sp>
        <p:nvSpPr>
          <p:cNvPr id="166996" name="Line 34"/>
          <p:cNvSpPr>
            <a:spLocks noChangeShapeType="1"/>
          </p:cNvSpPr>
          <p:nvPr/>
        </p:nvSpPr>
        <p:spPr bwMode="auto">
          <a:xfrm>
            <a:off x="10814050" y="8374063"/>
            <a:ext cx="0" cy="158750"/>
          </a:xfrm>
          <a:prstGeom prst="line">
            <a:avLst/>
          </a:prstGeom>
          <a:noFill/>
          <a:ln w="9525">
            <a:solidFill>
              <a:srgbClr val="000000"/>
            </a:solidFill>
            <a:round/>
            <a:headEnd/>
            <a:tailEnd/>
          </a:ln>
        </p:spPr>
        <p:txBody>
          <a:bodyPr/>
          <a:lstStyle/>
          <a:p>
            <a:endParaRPr lang="de-DE"/>
          </a:p>
        </p:txBody>
      </p:sp>
      <p:sp>
        <p:nvSpPr>
          <p:cNvPr id="166997" name="Text Box 90"/>
          <p:cNvSpPr txBox="1">
            <a:spLocks noChangeArrowheads="1"/>
          </p:cNvSpPr>
          <p:nvPr/>
        </p:nvSpPr>
        <p:spPr bwMode="auto">
          <a:xfrm>
            <a:off x="9909175" y="9126538"/>
            <a:ext cx="2173288" cy="317500"/>
          </a:xfrm>
          <a:prstGeom prst="rect">
            <a:avLst/>
          </a:prstGeom>
          <a:noFill/>
          <a:ln w="9525">
            <a:noFill/>
            <a:miter lim="800000"/>
            <a:headEnd/>
            <a:tailEnd/>
          </a:ln>
        </p:spPr>
        <p:txBody>
          <a:bodyPr wrap="none" lIns="0" tIns="0" rIns="0" bIns="0">
            <a:spAutoFit/>
          </a:bodyPr>
          <a:lstStyle/>
          <a:p>
            <a:pPr algn="l" defTabSz="1300163">
              <a:lnSpc>
                <a:spcPct val="95000"/>
              </a:lnSpc>
            </a:pPr>
            <a:r>
              <a:rPr lang="de-DE" sz="2200">
                <a:latin typeface="BMWTypeRegular" pitchFamily="34" charset="0"/>
              </a:rPr>
              <a:t>* in EU test cycle</a:t>
            </a:r>
          </a:p>
        </p:txBody>
      </p:sp>
      <p:sp>
        <p:nvSpPr>
          <p:cNvPr id="166985" name="Rectangle 73"/>
          <p:cNvSpPr>
            <a:spLocks noChangeArrowheads="1"/>
          </p:cNvSpPr>
          <p:nvPr/>
        </p:nvSpPr>
        <p:spPr bwMode="auto">
          <a:xfrm>
            <a:off x="1838325" y="2554288"/>
            <a:ext cx="10239375" cy="5819775"/>
          </a:xfrm>
          <a:prstGeom prst="rect">
            <a:avLst/>
          </a:prstGeom>
          <a:noFill/>
          <a:ln w="9525" algn="ctr">
            <a:solidFill>
              <a:schemeClr val="tx1"/>
            </a:solidFill>
            <a:miter lim="800000"/>
            <a:headEnd/>
            <a:tailEnd/>
          </a:ln>
          <a:effectLst/>
        </p:spPr>
        <p:txBody>
          <a:bodyPr wrap="none" anchor="ctr"/>
          <a:lstStyle/>
          <a:p>
            <a:endParaRPr lang="de-DE"/>
          </a:p>
        </p:txBody>
      </p:sp>
      <p:sp>
        <p:nvSpPr>
          <p:cNvPr id="166998" name="Rectangle 59"/>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How the new inline 6 gasoline engine and</a:t>
            </a:r>
          </a:p>
          <a:p>
            <a:pPr algn="l">
              <a:lnSpc>
                <a:spcPct val="95000"/>
              </a:lnSpc>
            </a:pPr>
            <a:r>
              <a:rPr lang="en-US" sz="3400" b="1">
                <a:latin typeface="BMWTypeRegular" pitchFamily="34" charset="0"/>
              </a:rPr>
              <a:t>8 speed transmission work perfectly together. </a:t>
            </a:r>
            <a:r>
              <a:rPr lang="en-US" sz="3400" b="1">
                <a:solidFill>
                  <a:srgbClr val="969696"/>
                </a:solidFill>
                <a:latin typeface="BMWTypeRegular" pitchFamily="34" charset="0"/>
              </a:rPr>
              <a:t/>
            </a:r>
            <a:br>
              <a:rPr lang="en-US" sz="3400" b="1">
                <a:solidFill>
                  <a:srgbClr val="969696"/>
                </a:solidFill>
                <a:latin typeface="BMWTypeRegular" pitchFamily="34" charset="0"/>
              </a:rPr>
            </a:br>
            <a:r>
              <a:rPr lang="en-US" sz="3400" b="1">
                <a:solidFill>
                  <a:srgbClr val="969696"/>
                </a:solidFill>
                <a:latin typeface="BMWTypeRegular" pitchFamily="34" charset="0"/>
              </a:rPr>
              <a:t>3 steps to a new BMW drivetrain philosophy.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1873250"/>
            <a:ext cx="13004800" cy="7880350"/>
          </a:xfrm>
          <a:prstGeom prst="rect">
            <a:avLst/>
          </a:prstGeom>
          <a:solidFill>
            <a:srgbClr val="C0C0C0"/>
          </a:solidFill>
          <a:ln w="9525">
            <a:noFill/>
            <a:miter lim="800000"/>
            <a:headEnd/>
            <a:tailEnd/>
          </a:ln>
          <a:effectLst/>
        </p:spPr>
        <p:txBody>
          <a:bodyPr wrap="none" anchor="ctr"/>
          <a:lstStyle/>
          <a:p>
            <a:endParaRPr lang="de-DE"/>
          </a:p>
        </p:txBody>
      </p:sp>
      <p:sp>
        <p:nvSpPr>
          <p:cNvPr id="168963" name="Rectangle 3"/>
          <p:cNvSpPr>
            <a:spLocks noChangeArrowheads="1"/>
          </p:cNvSpPr>
          <p:nvPr/>
        </p:nvSpPr>
        <p:spPr bwMode="auto">
          <a:xfrm>
            <a:off x="1838325" y="2554288"/>
            <a:ext cx="10239375" cy="5819775"/>
          </a:xfrm>
          <a:prstGeom prst="rect">
            <a:avLst/>
          </a:prstGeom>
          <a:solidFill>
            <a:srgbClr val="EEEEEE"/>
          </a:solidFill>
          <a:ln w="57150" algn="ctr">
            <a:noFill/>
            <a:miter lim="800000"/>
            <a:headEnd/>
            <a:tailEnd/>
          </a:ln>
          <a:effectLst/>
        </p:spPr>
        <p:txBody>
          <a:bodyPr wrap="none" anchor="ctr"/>
          <a:lstStyle/>
          <a:p>
            <a:endParaRPr lang="de-DE"/>
          </a:p>
        </p:txBody>
      </p:sp>
      <p:sp>
        <p:nvSpPr>
          <p:cNvPr id="168964" name="Line 21"/>
          <p:cNvSpPr>
            <a:spLocks noChangeShapeType="1"/>
          </p:cNvSpPr>
          <p:nvPr/>
        </p:nvSpPr>
        <p:spPr bwMode="auto">
          <a:xfrm>
            <a:off x="3106738" y="5457825"/>
            <a:ext cx="7705725" cy="0"/>
          </a:xfrm>
          <a:prstGeom prst="line">
            <a:avLst/>
          </a:prstGeom>
          <a:noFill/>
          <a:ln w="9525">
            <a:solidFill>
              <a:srgbClr val="969696"/>
            </a:solidFill>
            <a:round/>
            <a:headEnd/>
            <a:tailEnd/>
          </a:ln>
        </p:spPr>
        <p:txBody>
          <a:bodyPr lIns="0" tIns="0" rIns="0" bIns="0">
            <a:spAutoFit/>
          </a:bodyPr>
          <a:lstStyle/>
          <a:p>
            <a:endParaRPr lang="de-DE"/>
          </a:p>
        </p:txBody>
      </p:sp>
      <p:sp>
        <p:nvSpPr>
          <p:cNvPr id="168965" name="Line 20"/>
          <p:cNvSpPr>
            <a:spLocks noChangeShapeType="1"/>
          </p:cNvSpPr>
          <p:nvPr/>
        </p:nvSpPr>
        <p:spPr bwMode="auto">
          <a:xfrm>
            <a:off x="1803400" y="448786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68966" name="Line 30"/>
          <p:cNvSpPr>
            <a:spLocks noChangeShapeType="1"/>
          </p:cNvSpPr>
          <p:nvPr/>
        </p:nvSpPr>
        <p:spPr bwMode="auto">
          <a:xfrm flipV="1">
            <a:off x="5680075" y="2551113"/>
            <a:ext cx="0" cy="5807075"/>
          </a:xfrm>
          <a:prstGeom prst="line">
            <a:avLst/>
          </a:prstGeom>
          <a:noFill/>
          <a:ln w="9525">
            <a:solidFill>
              <a:srgbClr val="969696"/>
            </a:solidFill>
            <a:round/>
            <a:headEnd/>
            <a:tailEnd/>
          </a:ln>
        </p:spPr>
        <p:txBody>
          <a:bodyPr/>
          <a:lstStyle/>
          <a:p>
            <a:endParaRPr lang="de-DE"/>
          </a:p>
        </p:txBody>
      </p:sp>
      <p:sp>
        <p:nvSpPr>
          <p:cNvPr id="168967" name="Line 31"/>
          <p:cNvSpPr>
            <a:spLocks noChangeShapeType="1"/>
          </p:cNvSpPr>
          <p:nvPr/>
        </p:nvSpPr>
        <p:spPr bwMode="auto">
          <a:xfrm flipV="1">
            <a:off x="4394200" y="2551113"/>
            <a:ext cx="0" cy="5807075"/>
          </a:xfrm>
          <a:prstGeom prst="line">
            <a:avLst/>
          </a:prstGeom>
          <a:noFill/>
          <a:ln w="9525">
            <a:solidFill>
              <a:srgbClr val="969696"/>
            </a:solidFill>
            <a:round/>
            <a:headEnd/>
            <a:tailEnd/>
          </a:ln>
        </p:spPr>
        <p:txBody>
          <a:bodyPr/>
          <a:lstStyle/>
          <a:p>
            <a:endParaRPr lang="de-DE"/>
          </a:p>
        </p:txBody>
      </p:sp>
      <p:sp>
        <p:nvSpPr>
          <p:cNvPr id="168968" name="Line 32"/>
          <p:cNvSpPr>
            <a:spLocks noChangeShapeType="1"/>
          </p:cNvSpPr>
          <p:nvPr/>
        </p:nvSpPr>
        <p:spPr bwMode="auto">
          <a:xfrm flipV="1">
            <a:off x="6951663" y="2551113"/>
            <a:ext cx="0" cy="3878262"/>
          </a:xfrm>
          <a:prstGeom prst="line">
            <a:avLst/>
          </a:prstGeom>
          <a:noFill/>
          <a:ln w="9525">
            <a:solidFill>
              <a:srgbClr val="969696"/>
            </a:solidFill>
            <a:round/>
            <a:headEnd/>
            <a:tailEnd/>
          </a:ln>
        </p:spPr>
        <p:txBody>
          <a:bodyPr/>
          <a:lstStyle/>
          <a:p>
            <a:endParaRPr lang="de-DE"/>
          </a:p>
        </p:txBody>
      </p:sp>
      <p:sp>
        <p:nvSpPr>
          <p:cNvPr id="168969" name="Line 36"/>
          <p:cNvSpPr>
            <a:spLocks noChangeShapeType="1"/>
          </p:cNvSpPr>
          <p:nvPr/>
        </p:nvSpPr>
        <p:spPr bwMode="auto">
          <a:xfrm flipV="1">
            <a:off x="8247063" y="2554288"/>
            <a:ext cx="0" cy="3883025"/>
          </a:xfrm>
          <a:prstGeom prst="line">
            <a:avLst/>
          </a:prstGeom>
          <a:noFill/>
          <a:ln w="9525">
            <a:solidFill>
              <a:srgbClr val="969696"/>
            </a:solidFill>
            <a:round/>
            <a:headEnd/>
            <a:tailEnd/>
          </a:ln>
        </p:spPr>
        <p:txBody>
          <a:bodyPr/>
          <a:lstStyle/>
          <a:p>
            <a:endParaRPr lang="de-DE"/>
          </a:p>
        </p:txBody>
      </p:sp>
      <p:sp>
        <p:nvSpPr>
          <p:cNvPr id="168970" name="Line 38"/>
          <p:cNvSpPr>
            <a:spLocks noChangeShapeType="1"/>
          </p:cNvSpPr>
          <p:nvPr/>
        </p:nvSpPr>
        <p:spPr bwMode="auto">
          <a:xfrm flipV="1">
            <a:off x="9528175" y="2557463"/>
            <a:ext cx="0" cy="3889375"/>
          </a:xfrm>
          <a:prstGeom prst="line">
            <a:avLst/>
          </a:prstGeom>
          <a:noFill/>
          <a:ln w="9525">
            <a:solidFill>
              <a:srgbClr val="969696"/>
            </a:solidFill>
            <a:round/>
            <a:headEnd/>
            <a:tailEnd/>
          </a:ln>
        </p:spPr>
        <p:txBody>
          <a:bodyPr/>
          <a:lstStyle/>
          <a:p>
            <a:endParaRPr lang="de-DE"/>
          </a:p>
        </p:txBody>
      </p:sp>
      <p:sp>
        <p:nvSpPr>
          <p:cNvPr id="168971" name="Rectangle 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168972" name="Text Box 6"/>
          <p:cNvSpPr txBox="1">
            <a:spLocks noChangeArrowheads="1"/>
          </p:cNvSpPr>
          <p:nvPr/>
        </p:nvSpPr>
        <p:spPr bwMode="auto">
          <a:xfrm rot="-5400000">
            <a:off x="-2189956" y="5304632"/>
            <a:ext cx="579913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torque [Nm]</a:t>
            </a:r>
          </a:p>
        </p:txBody>
      </p:sp>
      <p:sp>
        <p:nvSpPr>
          <p:cNvPr id="168973" name="Line 14"/>
          <p:cNvSpPr>
            <a:spLocks noChangeShapeType="1"/>
          </p:cNvSpPr>
          <p:nvPr/>
        </p:nvSpPr>
        <p:spPr bwMode="auto">
          <a:xfrm>
            <a:off x="1803400" y="643731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68974" name="Line 15"/>
          <p:cNvSpPr>
            <a:spLocks noChangeShapeType="1"/>
          </p:cNvSpPr>
          <p:nvPr/>
        </p:nvSpPr>
        <p:spPr bwMode="auto">
          <a:xfrm>
            <a:off x="1803400" y="7402513"/>
            <a:ext cx="3879850" cy="0"/>
          </a:xfrm>
          <a:prstGeom prst="line">
            <a:avLst/>
          </a:prstGeom>
          <a:noFill/>
          <a:ln w="9525">
            <a:solidFill>
              <a:srgbClr val="969696"/>
            </a:solidFill>
            <a:round/>
            <a:headEnd/>
            <a:tailEnd/>
          </a:ln>
        </p:spPr>
        <p:txBody>
          <a:bodyPr lIns="0" tIns="0" rIns="0" bIns="0">
            <a:spAutoFit/>
          </a:bodyPr>
          <a:lstStyle/>
          <a:p>
            <a:endParaRPr lang="de-DE"/>
          </a:p>
        </p:txBody>
      </p:sp>
      <p:sp>
        <p:nvSpPr>
          <p:cNvPr id="168975" name="Line 16"/>
          <p:cNvSpPr>
            <a:spLocks noChangeShapeType="1"/>
          </p:cNvSpPr>
          <p:nvPr/>
        </p:nvSpPr>
        <p:spPr bwMode="auto">
          <a:xfrm>
            <a:off x="1685925" y="64373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8976" name="Line 17"/>
          <p:cNvSpPr>
            <a:spLocks noChangeShapeType="1"/>
          </p:cNvSpPr>
          <p:nvPr/>
        </p:nvSpPr>
        <p:spPr bwMode="auto">
          <a:xfrm>
            <a:off x="1685925" y="74025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8977" name="Line 19"/>
          <p:cNvSpPr>
            <a:spLocks noChangeShapeType="1"/>
          </p:cNvSpPr>
          <p:nvPr/>
        </p:nvSpPr>
        <p:spPr bwMode="auto">
          <a:xfrm>
            <a:off x="1803400" y="352266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68978" name="Line 22"/>
          <p:cNvSpPr>
            <a:spLocks noChangeShapeType="1"/>
          </p:cNvSpPr>
          <p:nvPr/>
        </p:nvSpPr>
        <p:spPr bwMode="auto">
          <a:xfrm>
            <a:off x="1685925" y="352266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8979" name="Line 23"/>
          <p:cNvSpPr>
            <a:spLocks noChangeShapeType="1"/>
          </p:cNvSpPr>
          <p:nvPr/>
        </p:nvSpPr>
        <p:spPr bwMode="auto">
          <a:xfrm>
            <a:off x="1685925" y="448786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8980" name="Text Box 50"/>
          <p:cNvSpPr txBox="1">
            <a:spLocks noChangeArrowheads="1"/>
          </p:cNvSpPr>
          <p:nvPr/>
        </p:nvSpPr>
        <p:spPr bwMode="auto">
          <a:xfrm>
            <a:off x="889000" y="2384425"/>
            <a:ext cx="663575" cy="333375"/>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600</a:t>
            </a:r>
          </a:p>
        </p:txBody>
      </p:sp>
      <p:sp>
        <p:nvSpPr>
          <p:cNvPr id="168981" name="Text Box 52"/>
          <p:cNvSpPr txBox="1">
            <a:spLocks noChangeArrowheads="1"/>
          </p:cNvSpPr>
          <p:nvPr/>
        </p:nvSpPr>
        <p:spPr bwMode="auto">
          <a:xfrm>
            <a:off x="889000" y="62706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200</a:t>
            </a:r>
          </a:p>
        </p:txBody>
      </p:sp>
      <p:sp>
        <p:nvSpPr>
          <p:cNvPr id="168982" name="Text Box 53"/>
          <p:cNvSpPr txBox="1">
            <a:spLocks noChangeArrowheads="1"/>
          </p:cNvSpPr>
          <p:nvPr/>
        </p:nvSpPr>
        <p:spPr bwMode="auto">
          <a:xfrm>
            <a:off x="889000" y="7234238"/>
            <a:ext cx="663575" cy="336550"/>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100</a:t>
            </a:r>
          </a:p>
        </p:txBody>
      </p:sp>
      <p:sp>
        <p:nvSpPr>
          <p:cNvPr id="168983" name="Text Box 55"/>
          <p:cNvSpPr txBox="1">
            <a:spLocks noChangeArrowheads="1"/>
          </p:cNvSpPr>
          <p:nvPr/>
        </p:nvSpPr>
        <p:spPr bwMode="auto">
          <a:xfrm>
            <a:off x="889000" y="3351213"/>
            <a:ext cx="663575" cy="334962"/>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500</a:t>
            </a:r>
          </a:p>
        </p:txBody>
      </p:sp>
      <p:sp>
        <p:nvSpPr>
          <p:cNvPr id="168984" name="Text Box 56"/>
          <p:cNvSpPr txBox="1">
            <a:spLocks noChangeArrowheads="1"/>
          </p:cNvSpPr>
          <p:nvPr/>
        </p:nvSpPr>
        <p:spPr bwMode="auto">
          <a:xfrm>
            <a:off x="889000" y="4311650"/>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400</a:t>
            </a:r>
          </a:p>
        </p:txBody>
      </p:sp>
      <p:sp>
        <p:nvSpPr>
          <p:cNvPr id="168987" name="Oval 66"/>
          <p:cNvSpPr>
            <a:spLocks noChangeArrowheads="1"/>
          </p:cNvSpPr>
          <p:nvPr/>
        </p:nvSpPr>
        <p:spPr bwMode="auto">
          <a:xfrm>
            <a:off x="4511675" y="6781800"/>
            <a:ext cx="285750" cy="285750"/>
          </a:xfrm>
          <a:prstGeom prst="ellipse">
            <a:avLst/>
          </a:prstGeom>
          <a:solidFill>
            <a:schemeClr val="bg1"/>
          </a:solidFill>
          <a:ln w="57150">
            <a:solidFill>
              <a:srgbClr val="003399"/>
            </a:solidFill>
            <a:round/>
            <a:headEnd/>
            <a:tailEnd/>
          </a:ln>
        </p:spPr>
        <p:txBody>
          <a:bodyPr wrap="none" lIns="91425" tIns="45712" rIns="91425" bIns="45712" anchor="ctr"/>
          <a:lstStyle/>
          <a:p>
            <a:pPr algn="l"/>
            <a:endParaRPr lang="de-DE"/>
          </a:p>
        </p:txBody>
      </p:sp>
      <p:sp>
        <p:nvSpPr>
          <p:cNvPr id="168990" name="Text Box 8"/>
          <p:cNvSpPr txBox="1">
            <a:spLocks noChangeArrowheads="1"/>
          </p:cNvSpPr>
          <p:nvPr/>
        </p:nvSpPr>
        <p:spPr bwMode="auto">
          <a:xfrm>
            <a:off x="1774825" y="9126538"/>
            <a:ext cx="10317163"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speed [1/min]</a:t>
            </a:r>
          </a:p>
        </p:txBody>
      </p:sp>
      <p:sp>
        <p:nvSpPr>
          <p:cNvPr id="168991" name="Line 12"/>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168992" name="Line 13"/>
          <p:cNvSpPr>
            <a:spLocks noChangeShapeType="1"/>
          </p:cNvSpPr>
          <p:nvPr/>
        </p:nvSpPr>
        <p:spPr bwMode="auto">
          <a:xfrm>
            <a:off x="12076113" y="8231188"/>
            <a:ext cx="0" cy="288925"/>
          </a:xfrm>
          <a:prstGeom prst="line">
            <a:avLst/>
          </a:prstGeom>
          <a:noFill/>
          <a:ln w="9525">
            <a:solidFill>
              <a:srgbClr val="000000"/>
            </a:solidFill>
            <a:round/>
            <a:headEnd/>
            <a:tailEnd/>
          </a:ln>
        </p:spPr>
        <p:txBody>
          <a:bodyPr/>
          <a:lstStyle/>
          <a:p>
            <a:endParaRPr lang="de-DE"/>
          </a:p>
        </p:txBody>
      </p:sp>
      <p:sp>
        <p:nvSpPr>
          <p:cNvPr id="168996" name="Text Box 39"/>
          <p:cNvSpPr txBox="1">
            <a:spLocks noChangeArrowheads="1"/>
          </p:cNvSpPr>
          <p:nvPr/>
        </p:nvSpPr>
        <p:spPr bwMode="auto">
          <a:xfrm>
            <a:off x="4030663" y="8680450"/>
            <a:ext cx="71120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2000</a:t>
            </a:r>
          </a:p>
        </p:txBody>
      </p:sp>
      <p:sp>
        <p:nvSpPr>
          <p:cNvPr id="168997" name="Text Box 40"/>
          <p:cNvSpPr txBox="1">
            <a:spLocks noChangeArrowheads="1"/>
          </p:cNvSpPr>
          <p:nvPr/>
        </p:nvSpPr>
        <p:spPr bwMode="auto">
          <a:xfrm>
            <a:off x="7850188" y="8680450"/>
            <a:ext cx="78422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5000</a:t>
            </a:r>
          </a:p>
        </p:txBody>
      </p:sp>
      <p:sp>
        <p:nvSpPr>
          <p:cNvPr id="168998" name="Text Box 41"/>
          <p:cNvSpPr txBox="1">
            <a:spLocks noChangeArrowheads="1"/>
          </p:cNvSpPr>
          <p:nvPr/>
        </p:nvSpPr>
        <p:spPr bwMode="auto">
          <a:xfrm>
            <a:off x="1616075" y="8680450"/>
            <a:ext cx="42227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a:t>
            </a:r>
          </a:p>
        </p:txBody>
      </p:sp>
      <p:sp>
        <p:nvSpPr>
          <p:cNvPr id="168999" name="Text Box 42"/>
          <p:cNvSpPr txBox="1">
            <a:spLocks noChangeArrowheads="1"/>
          </p:cNvSpPr>
          <p:nvPr/>
        </p:nvSpPr>
        <p:spPr bwMode="auto">
          <a:xfrm>
            <a:off x="5195888" y="8680450"/>
            <a:ext cx="969962"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3000</a:t>
            </a:r>
          </a:p>
        </p:txBody>
      </p:sp>
      <p:sp>
        <p:nvSpPr>
          <p:cNvPr id="169000" name="Text Box 43"/>
          <p:cNvSpPr txBox="1">
            <a:spLocks noChangeArrowheads="1"/>
          </p:cNvSpPr>
          <p:nvPr/>
        </p:nvSpPr>
        <p:spPr bwMode="auto">
          <a:xfrm>
            <a:off x="9069388" y="8680450"/>
            <a:ext cx="89852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6000</a:t>
            </a:r>
          </a:p>
        </p:txBody>
      </p:sp>
      <p:sp>
        <p:nvSpPr>
          <p:cNvPr id="169001" name="Text Box 44"/>
          <p:cNvSpPr txBox="1">
            <a:spLocks noChangeArrowheads="1"/>
          </p:cNvSpPr>
          <p:nvPr/>
        </p:nvSpPr>
        <p:spPr bwMode="auto">
          <a:xfrm>
            <a:off x="10363200" y="8680450"/>
            <a:ext cx="900113"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7000</a:t>
            </a:r>
          </a:p>
        </p:txBody>
      </p:sp>
      <p:sp>
        <p:nvSpPr>
          <p:cNvPr id="169002" name="Text Box 45"/>
          <p:cNvSpPr txBox="1">
            <a:spLocks noChangeArrowheads="1"/>
          </p:cNvSpPr>
          <p:nvPr/>
        </p:nvSpPr>
        <p:spPr bwMode="auto">
          <a:xfrm>
            <a:off x="11725275" y="8680450"/>
            <a:ext cx="71120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8000</a:t>
            </a:r>
          </a:p>
        </p:txBody>
      </p:sp>
      <p:sp>
        <p:nvSpPr>
          <p:cNvPr id="169003" name="Text Box 46"/>
          <p:cNvSpPr txBox="1">
            <a:spLocks noChangeArrowheads="1"/>
          </p:cNvSpPr>
          <p:nvPr/>
        </p:nvSpPr>
        <p:spPr bwMode="auto">
          <a:xfrm>
            <a:off x="6443663" y="8680450"/>
            <a:ext cx="973137"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4000</a:t>
            </a:r>
          </a:p>
        </p:txBody>
      </p:sp>
      <p:sp>
        <p:nvSpPr>
          <p:cNvPr id="169004" name="Text Box 57"/>
          <p:cNvSpPr txBox="1">
            <a:spLocks noChangeArrowheads="1"/>
          </p:cNvSpPr>
          <p:nvPr/>
        </p:nvSpPr>
        <p:spPr bwMode="auto">
          <a:xfrm>
            <a:off x="889000" y="81883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0</a:t>
            </a:r>
          </a:p>
        </p:txBody>
      </p:sp>
      <p:sp>
        <p:nvSpPr>
          <p:cNvPr id="169006" name="Line 26"/>
          <p:cNvSpPr>
            <a:spLocks noChangeShapeType="1"/>
          </p:cNvSpPr>
          <p:nvPr/>
        </p:nvSpPr>
        <p:spPr bwMode="auto">
          <a:xfrm>
            <a:off x="5680075" y="8231188"/>
            <a:ext cx="0" cy="288925"/>
          </a:xfrm>
          <a:prstGeom prst="line">
            <a:avLst/>
          </a:prstGeom>
          <a:noFill/>
          <a:ln w="9525">
            <a:solidFill>
              <a:srgbClr val="000000"/>
            </a:solidFill>
            <a:round/>
            <a:headEnd/>
            <a:tailEnd/>
          </a:ln>
        </p:spPr>
        <p:txBody>
          <a:bodyPr/>
          <a:lstStyle/>
          <a:p>
            <a:endParaRPr lang="de-DE"/>
          </a:p>
        </p:txBody>
      </p:sp>
      <p:sp>
        <p:nvSpPr>
          <p:cNvPr id="169007" name="Line 27"/>
          <p:cNvSpPr>
            <a:spLocks noChangeShapeType="1"/>
          </p:cNvSpPr>
          <p:nvPr/>
        </p:nvSpPr>
        <p:spPr bwMode="auto">
          <a:xfrm>
            <a:off x="4394200" y="8231188"/>
            <a:ext cx="0" cy="288925"/>
          </a:xfrm>
          <a:prstGeom prst="line">
            <a:avLst/>
          </a:prstGeom>
          <a:noFill/>
          <a:ln w="9525">
            <a:solidFill>
              <a:srgbClr val="000000"/>
            </a:solidFill>
            <a:round/>
            <a:headEnd/>
            <a:tailEnd/>
          </a:ln>
        </p:spPr>
        <p:txBody>
          <a:bodyPr/>
          <a:lstStyle/>
          <a:p>
            <a:endParaRPr lang="de-DE"/>
          </a:p>
        </p:txBody>
      </p:sp>
      <p:sp>
        <p:nvSpPr>
          <p:cNvPr id="169008" name="Line 63"/>
          <p:cNvSpPr>
            <a:spLocks noChangeShapeType="1"/>
          </p:cNvSpPr>
          <p:nvPr/>
        </p:nvSpPr>
        <p:spPr bwMode="auto">
          <a:xfrm>
            <a:off x="4394200" y="8231188"/>
            <a:ext cx="0" cy="288925"/>
          </a:xfrm>
          <a:prstGeom prst="line">
            <a:avLst/>
          </a:prstGeom>
          <a:noFill/>
          <a:ln w="9525">
            <a:solidFill>
              <a:srgbClr val="000000"/>
            </a:solidFill>
            <a:round/>
            <a:headEnd/>
            <a:tailEnd/>
          </a:ln>
        </p:spPr>
        <p:txBody>
          <a:bodyPr/>
          <a:lstStyle/>
          <a:p>
            <a:endParaRPr lang="de-DE"/>
          </a:p>
        </p:txBody>
      </p:sp>
      <p:sp>
        <p:nvSpPr>
          <p:cNvPr id="169009" name="Line 85"/>
          <p:cNvSpPr>
            <a:spLocks noChangeShapeType="1"/>
          </p:cNvSpPr>
          <p:nvPr/>
        </p:nvSpPr>
        <p:spPr bwMode="auto">
          <a:xfrm>
            <a:off x="1685925" y="2554288"/>
            <a:ext cx="346075" cy="0"/>
          </a:xfrm>
          <a:prstGeom prst="line">
            <a:avLst/>
          </a:prstGeom>
          <a:noFill/>
          <a:ln w="9525">
            <a:solidFill>
              <a:srgbClr val="000000"/>
            </a:solidFill>
            <a:round/>
            <a:headEnd/>
            <a:tailEnd/>
          </a:ln>
        </p:spPr>
        <p:txBody>
          <a:bodyPr/>
          <a:lstStyle/>
          <a:p>
            <a:endParaRPr lang="de-DE"/>
          </a:p>
        </p:txBody>
      </p:sp>
      <p:sp>
        <p:nvSpPr>
          <p:cNvPr id="169010" name="Line 87"/>
          <p:cNvSpPr>
            <a:spLocks noChangeShapeType="1"/>
          </p:cNvSpPr>
          <p:nvPr/>
        </p:nvSpPr>
        <p:spPr bwMode="auto">
          <a:xfrm flipH="1">
            <a:off x="1685925" y="8372475"/>
            <a:ext cx="314325" cy="0"/>
          </a:xfrm>
          <a:prstGeom prst="line">
            <a:avLst/>
          </a:prstGeom>
          <a:noFill/>
          <a:ln w="9525">
            <a:solidFill>
              <a:srgbClr val="000000"/>
            </a:solidFill>
            <a:round/>
            <a:headEnd/>
            <a:tailEnd/>
          </a:ln>
        </p:spPr>
        <p:txBody>
          <a:bodyPr/>
          <a:lstStyle/>
          <a:p>
            <a:endParaRPr lang="de-DE"/>
          </a:p>
        </p:txBody>
      </p:sp>
      <p:sp>
        <p:nvSpPr>
          <p:cNvPr id="169011" name="Text Box 94"/>
          <p:cNvSpPr txBox="1">
            <a:spLocks noChangeArrowheads="1"/>
          </p:cNvSpPr>
          <p:nvPr/>
        </p:nvSpPr>
        <p:spPr bwMode="auto">
          <a:xfrm>
            <a:off x="8694738" y="6430963"/>
            <a:ext cx="2538412" cy="19113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en-US" sz="2200">
                <a:latin typeface="BMWTypeRegular" pitchFamily="34" charset="0"/>
              </a:rPr>
              <a:t>3 litres inline 6, </a:t>
            </a:r>
          </a:p>
          <a:p>
            <a:pPr algn="l" defTabSz="1300163">
              <a:lnSpc>
                <a:spcPct val="95000"/>
              </a:lnSpc>
            </a:pPr>
            <a:r>
              <a:rPr lang="en-US" sz="2200">
                <a:latin typeface="BMWTypeRegular" pitchFamily="34" charset="0"/>
              </a:rPr>
              <a:t>TwinPower Turbo </a:t>
            </a:r>
          </a:p>
          <a:p>
            <a:pPr algn="l" defTabSz="1300163">
              <a:lnSpc>
                <a:spcPct val="95000"/>
              </a:lnSpc>
            </a:pPr>
            <a:endParaRPr lang="en-US" sz="600">
              <a:latin typeface="BMWTypeRegular" pitchFamily="34" charset="0"/>
            </a:endParaRPr>
          </a:p>
          <a:p>
            <a:pPr algn="l" defTabSz="1300163">
              <a:lnSpc>
                <a:spcPct val="95000"/>
              </a:lnSpc>
            </a:pPr>
            <a:r>
              <a:rPr lang="de-DE" sz="2200">
                <a:latin typeface="BMWTypeRegular" pitchFamily="34" charset="0"/>
              </a:rPr>
              <a:t>80 km/h / 6</a:t>
            </a:r>
            <a:r>
              <a:rPr lang="de-DE" sz="2200" baseline="30000">
                <a:latin typeface="BMWTypeRegular" pitchFamily="34" charset="0"/>
              </a:rPr>
              <a:t>th</a:t>
            </a:r>
          </a:p>
          <a:p>
            <a:pPr algn="l" defTabSz="1300163">
              <a:lnSpc>
                <a:spcPct val="95000"/>
              </a:lnSpc>
            </a:pPr>
            <a:endParaRPr lang="de-DE" sz="400">
              <a:latin typeface="BMWTypeRegular" pitchFamily="34" charset="0"/>
            </a:endParaRPr>
          </a:p>
          <a:p>
            <a:pPr algn="l" defTabSz="1300163">
              <a:lnSpc>
                <a:spcPct val="95000"/>
              </a:lnSpc>
            </a:pPr>
            <a:r>
              <a:rPr lang="de-DE" sz="2200" b="1">
                <a:latin typeface="BMWTypeRegular" pitchFamily="34" charset="0"/>
              </a:rPr>
              <a:t>+ 13 %</a:t>
            </a:r>
          </a:p>
          <a:p>
            <a:pPr algn="l" defTabSz="1300163">
              <a:lnSpc>
                <a:spcPct val="95000"/>
              </a:lnSpc>
            </a:pPr>
            <a:endParaRPr lang="de-DE" sz="600" b="1">
              <a:latin typeface="BMWTypeRegular" pitchFamily="34" charset="0"/>
            </a:endParaRPr>
          </a:p>
          <a:p>
            <a:pPr algn="l" defTabSz="1300163">
              <a:lnSpc>
                <a:spcPct val="95000"/>
              </a:lnSpc>
            </a:pPr>
            <a:r>
              <a:rPr lang="de-DE" sz="2200" b="1">
                <a:latin typeface="BMWTypeRegular" pitchFamily="34" charset="0"/>
              </a:rPr>
              <a:t>- 11 %</a:t>
            </a:r>
          </a:p>
        </p:txBody>
      </p:sp>
      <p:sp>
        <p:nvSpPr>
          <p:cNvPr id="169012" name="Line 99"/>
          <p:cNvSpPr>
            <a:spLocks noChangeShapeType="1"/>
          </p:cNvSpPr>
          <p:nvPr/>
        </p:nvSpPr>
        <p:spPr bwMode="auto">
          <a:xfrm>
            <a:off x="5680075" y="7943850"/>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69013" name="Line 100"/>
          <p:cNvSpPr>
            <a:spLocks noChangeShapeType="1"/>
          </p:cNvSpPr>
          <p:nvPr/>
        </p:nvSpPr>
        <p:spPr bwMode="auto">
          <a:xfrm>
            <a:off x="5680075" y="7165975"/>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69014" name="Line 101"/>
          <p:cNvSpPr>
            <a:spLocks noChangeShapeType="1"/>
          </p:cNvSpPr>
          <p:nvPr/>
        </p:nvSpPr>
        <p:spPr bwMode="auto">
          <a:xfrm>
            <a:off x="5680075" y="7556500"/>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69015" name="Line 104"/>
          <p:cNvSpPr>
            <a:spLocks noChangeShapeType="1"/>
          </p:cNvSpPr>
          <p:nvPr/>
        </p:nvSpPr>
        <p:spPr bwMode="auto">
          <a:xfrm>
            <a:off x="1685925" y="2554288"/>
            <a:ext cx="346075" cy="0"/>
          </a:xfrm>
          <a:prstGeom prst="line">
            <a:avLst/>
          </a:prstGeom>
          <a:noFill/>
          <a:ln w="9525">
            <a:solidFill>
              <a:srgbClr val="000000"/>
            </a:solidFill>
            <a:round/>
            <a:headEnd/>
            <a:tailEnd/>
          </a:ln>
        </p:spPr>
        <p:txBody>
          <a:bodyPr/>
          <a:lstStyle/>
          <a:p>
            <a:endParaRPr lang="de-DE"/>
          </a:p>
        </p:txBody>
      </p:sp>
      <p:sp>
        <p:nvSpPr>
          <p:cNvPr id="169016" name="Rectangle 107"/>
          <p:cNvSpPr>
            <a:spLocks noChangeArrowheads="1"/>
          </p:cNvSpPr>
          <p:nvPr/>
        </p:nvSpPr>
        <p:spPr bwMode="auto">
          <a:xfrm>
            <a:off x="1838325" y="2760663"/>
            <a:ext cx="1277938" cy="547687"/>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169017" name="Text Box 108"/>
          <p:cNvSpPr txBox="1">
            <a:spLocks noChangeArrowheads="1"/>
          </p:cNvSpPr>
          <p:nvPr/>
        </p:nvSpPr>
        <p:spPr bwMode="auto">
          <a:xfrm>
            <a:off x="1885950" y="2859088"/>
            <a:ext cx="1323975" cy="317500"/>
          </a:xfrm>
          <a:prstGeom prst="rect">
            <a:avLst/>
          </a:prstGeom>
          <a:noFill/>
          <a:ln w="9525" algn="ctr">
            <a:noFill/>
            <a:miter lim="800000"/>
            <a:headEnd/>
            <a:tailEnd/>
          </a:ln>
        </p:spPr>
        <p:txBody>
          <a:bodyPr lIns="107983" tIns="0" rIns="91415" bIns="0">
            <a:spAutoFit/>
          </a:bodyPr>
          <a:lstStyle/>
          <a:p>
            <a:pPr algn="l">
              <a:lnSpc>
                <a:spcPct val="95000"/>
              </a:lnSpc>
              <a:buFont typeface="Wingdings" pitchFamily="2" charset="2"/>
              <a:buNone/>
            </a:pPr>
            <a:r>
              <a:rPr lang="en-US" sz="2200" b="1">
                <a:solidFill>
                  <a:schemeClr val="bg1"/>
                </a:solidFill>
                <a:latin typeface="BMWTypeRegular" pitchFamily="34" charset="0"/>
              </a:rPr>
              <a:t>Step 2</a:t>
            </a:r>
            <a:endParaRPr lang="de-DE" sz="2200" b="1">
              <a:solidFill>
                <a:schemeClr val="bg1"/>
              </a:solidFill>
              <a:latin typeface="BMWTypeRegular" pitchFamily="34" charset="0"/>
            </a:endParaRPr>
          </a:p>
        </p:txBody>
      </p:sp>
      <p:sp>
        <p:nvSpPr>
          <p:cNvPr id="169019" name="Text Box 90"/>
          <p:cNvSpPr txBox="1">
            <a:spLocks noChangeArrowheads="1"/>
          </p:cNvSpPr>
          <p:nvPr/>
        </p:nvSpPr>
        <p:spPr bwMode="auto">
          <a:xfrm>
            <a:off x="5646738" y="6413500"/>
            <a:ext cx="4084637" cy="19113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de-DE" sz="2200">
                <a:latin typeface="BMWTypeRegular" pitchFamily="34" charset="0"/>
              </a:rPr>
              <a:t>Engine type</a:t>
            </a:r>
          </a:p>
          <a:p>
            <a:pPr algn="l" defTabSz="1300163">
              <a:lnSpc>
                <a:spcPct val="95000"/>
              </a:lnSpc>
            </a:pPr>
            <a:r>
              <a:rPr lang="de-DE" sz="2200">
                <a:latin typeface="BMWTypeRegular" pitchFamily="34" charset="0"/>
              </a:rPr>
              <a:t>	</a:t>
            </a:r>
          </a:p>
          <a:p>
            <a:pPr algn="l" defTabSz="1300163">
              <a:lnSpc>
                <a:spcPct val="95000"/>
              </a:lnSpc>
            </a:pPr>
            <a:endParaRPr lang="de-DE" sz="600">
              <a:latin typeface="BMWTypeRegular" pitchFamily="34" charset="0"/>
            </a:endParaRPr>
          </a:p>
          <a:p>
            <a:pPr algn="l" defTabSz="1300163">
              <a:lnSpc>
                <a:spcPct val="95000"/>
              </a:lnSpc>
            </a:pPr>
            <a:r>
              <a:rPr lang="de-DE" sz="2200">
                <a:latin typeface="BMWTypeRegular" pitchFamily="34" charset="0"/>
              </a:rPr>
              <a:t>Speed / gear</a:t>
            </a:r>
          </a:p>
          <a:p>
            <a:pPr algn="l" defTabSz="1300163">
              <a:lnSpc>
                <a:spcPct val="95000"/>
              </a:lnSpc>
            </a:pPr>
            <a:endParaRPr lang="de-DE" sz="400">
              <a:latin typeface="BMWTypeRegular" pitchFamily="34" charset="0"/>
            </a:endParaRPr>
          </a:p>
          <a:p>
            <a:pPr algn="l" defTabSz="1300163">
              <a:lnSpc>
                <a:spcPct val="95000"/>
              </a:lnSpc>
            </a:pPr>
            <a:r>
              <a:rPr lang="de-DE" sz="2200">
                <a:latin typeface="BMWTypeRegular" pitchFamily="34" charset="0"/>
              </a:rPr>
              <a:t>Driving power surplus	</a:t>
            </a:r>
          </a:p>
          <a:p>
            <a:pPr algn="l" defTabSz="1300163">
              <a:lnSpc>
                <a:spcPct val="95000"/>
              </a:lnSpc>
            </a:pPr>
            <a:endParaRPr lang="de-DE" sz="600">
              <a:latin typeface="BMWTypeRegular" pitchFamily="34" charset="0"/>
            </a:endParaRPr>
          </a:p>
          <a:p>
            <a:pPr algn="l" defTabSz="1300163">
              <a:lnSpc>
                <a:spcPct val="95000"/>
              </a:lnSpc>
            </a:pPr>
            <a:r>
              <a:rPr lang="de-DE" sz="2200">
                <a:latin typeface="BMWTypeRegular" pitchFamily="34" charset="0"/>
              </a:rPr>
              <a:t>Fuel consumption*</a:t>
            </a:r>
          </a:p>
        </p:txBody>
      </p:sp>
      <p:sp>
        <p:nvSpPr>
          <p:cNvPr id="169020" name="Rectangle 60"/>
          <p:cNvSpPr>
            <a:spLocks noChangeArrowheads="1"/>
          </p:cNvSpPr>
          <p:nvPr/>
        </p:nvSpPr>
        <p:spPr bwMode="auto">
          <a:xfrm>
            <a:off x="3279775" y="2686050"/>
            <a:ext cx="4513263" cy="725488"/>
          </a:xfrm>
          <a:prstGeom prst="rect">
            <a:avLst/>
          </a:prstGeom>
          <a:solidFill>
            <a:srgbClr val="EEEEEE"/>
          </a:solidFill>
          <a:ln w="57150" algn="ctr">
            <a:noFill/>
            <a:miter lim="800000"/>
            <a:headEnd/>
            <a:tailEnd/>
          </a:ln>
          <a:effectLst/>
        </p:spPr>
        <p:txBody>
          <a:bodyPr wrap="none" anchor="ctr"/>
          <a:lstStyle/>
          <a:p>
            <a:endParaRPr lang="de-DE"/>
          </a:p>
        </p:txBody>
      </p:sp>
      <p:sp>
        <p:nvSpPr>
          <p:cNvPr id="169021" name="Text Box 108"/>
          <p:cNvSpPr txBox="1">
            <a:spLocks noChangeArrowheads="1"/>
          </p:cNvSpPr>
          <p:nvPr/>
        </p:nvSpPr>
        <p:spPr bwMode="auto">
          <a:xfrm>
            <a:off x="3216275" y="2717800"/>
            <a:ext cx="4556125" cy="635000"/>
          </a:xfrm>
          <a:prstGeom prst="rect">
            <a:avLst/>
          </a:prstGeom>
          <a:noFill/>
          <a:ln w="9525" algn="ctr">
            <a:noFill/>
            <a:miter lim="800000"/>
            <a:headEnd/>
            <a:tailEnd/>
          </a:ln>
        </p:spPr>
        <p:txBody>
          <a:bodyPr lIns="0" tIns="0" rIns="0" bIns="0">
            <a:spAutoFit/>
          </a:bodyPr>
          <a:lstStyle/>
          <a:p>
            <a:pPr algn="l">
              <a:lnSpc>
                <a:spcPct val="95000"/>
              </a:lnSpc>
              <a:buFont typeface="Wingdings" pitchFamily="2" charset="2"/>
              <a:buNone/>
            </a:pPr>
            <a:r>
              <a:rPr lang="en-US" sz="2200">
                <a:solidFill>
                  <a:srgbClr val="008000"/>
                </a:solidFill>
                <a:latin typeface="BMWTypeRegular" pitchFamily="34" charset="0"/>
              </a:rPr>
              <a:t>High power surplus by </a:t>
            </a:r>
            <a:r>
              <a:rPr lang="en-US" sz="2200" b="1">
                <a:solidFill>
                  <a:srgbClr val="CC3300"/>
                </a:solidFill>
                <a:latin typeface="BMWTypeRegular" pitchFamily="34" charset="0"/>
              </a:rPr>
              <a:t>Twin Turbo</a:t>
            </a:r>
            <a:r>
              <a:rPr lang="en-US" sz="2200">
                <a:solidFill>
                  <a:srgbClr val="FF3300"/>
                </a:solidFill>
                <a:latin typeface="BMWTypeRegular" pitchFamily="34" charset="0"/>
              </a:rPr>
              <a:t/>
            </a:r>
            <a:br>
              <a:rPr lang="en-US" sz="2200">
                <a:solidFill>
                  <a:srgbClr val="FF3300"/>
                </a:solidFill>
                <a:latin typeface="BMWTypeRegular" pitchFamily="34" charset="0"/>
              </a:rPr>
            </a:br>
            <a:r>
              <a:rPr lang="en-US" sz="2200">
                <a:solidFill>
                  <a:srgbClr val="008000"/>
                </a:solidFill>
                <a:latin typeface="BMWTypeRegular" pitchFamily="34" charset="0"/>
              </a:rPr>
              <a:t>with High Precision Injection.</a:t>
            </a:r>
          </a:p>
        </p:txBody>
      </p:sp>
      <p:sp>
        <p:nvSpPr>
          <p:cNvPr id="169022" name="Freeform 62"/>
          <p:cNvSpPr>
            <a:spLocks/>
          </p:cNvSpPr>
          <p:nvPr/>
        </p:nvSpPr>
        <p:spPr bwMode="auto">
          <a:xfrm>
            <a:off x="3035300" y="4575175"/>
            <a:ext cx="7867650" cy="1155700"/>
          </a:xfrm>
          <a:custGeom>
            <a:avLst/>
            <a:gdLst/>
            <a:ahLst/>
            <a:cxnLst>
              <a:cxn ang="0">
                <a:pos x="0" y="630"/>
              </a:cxn>
              <a:cxn ang="0">
                <a:pos x="486" y="248"/>
              </a:cxn>
              <a:cxn ang="0">
                <a:pos x="2088" y="0"/>
              </a:cxn>
              <a:cxn ang="0">
                <a:pos x="2388" y="0"/>
              </a:cxn>
              <a:cxn ang="0">
                <a:pos x="4396" y="358"/>
              </a:cxn>
              <a:cxn ang="0">
                <a:pos x="4956" y="728"/>
              </a:cxn>
            </a:cxnLst>
            <a:rect l="0" t="0" r="r" b="b"/>
            <a:pathLst>
              <a:path w="4956" h="728">
                <a:moveTo>
                  <a:pt x="0" y="630"/>
                </a:moveTo>
                <a:lnTo>
                  <a:pt x="486" y="248"/>
                </a:lnTo>
                <a:lnTo>
                  <a:pt x="2088" y="0"/>
                </a:lnTo>
                <a:lnTo>
                  <a:pt x="2388" y="0"/>
                </a:lnTo>
                <a:lnTo>
                  <a:pt x="4396" y="358"/>
                </a:lnTo>
                <a:lnTo>
                  <a:pt x="4956" y="728"/>
                </a:lnTo>
              </a:path>
            </a:pathLst>
          </a:custGeom>
          <a:noFill/>
          <a:ln w="57150" cap="flat" cmpd="sng">
            <a:solidFill>
              <a:srgbClr val="89A9CD"/>
            </a:solidFill>
            <a:prstDash val="solid"/>
            <a:round/>
            <a:headEnd/>
            <a:tailEnd/>
          </a:ln>
          <a:effectLst/>
        </p:spPr>
        <p:txBody>
          <a:bodyPr wrap="none" anchor="ctr"/>
          <a:lstStyle/>
          <a:p>
            <a:endParaRPr lang="de-DE"/>
          </a:p>
        </p:txBody>
      </p:sp>
      <p:sp>
        <p:nvSpPr>
          <p:cNvPr id="169023" name="Freeform 63"/>
          <p:cNvSpPr>
            <a:spLocks/>
          </p:cNvSpPr>
          <p:nvPr/>
        </p:nvSpPr>
        <p:spPr bwMode="auto">
          <a:xfrm>
            <a:off x="3048000" y="5448300"/>
            <a:ext cx="7924800" cy="812800"/>
          </a:xfrm>
          <a:custGeom>
            <a:avLst/>
            <a:gdLst/>
            <a:ahLst/>
            <a:cxnLst>
              <a:cxn ang="0">
                <a:pos x="0" y="512"/>
              </a:cxn>
              <a:cxn ang="0">
                <a:pos x="1160" y="0"/>
              </a:cxn>
              <a:cxn ang="0">
                <a:pos x="3704" y="0"/>
              </a:cxn>
              <a:cxn ang="0">
                <a:pos x="4496" y="144"/>
              </a:cxn>
              <a:cxn ang="0">
                <a:pos x="4992" y="400"/>
              </a:cxn>
            </a:cxnLst>
            <a:rect l="0" t="0" r="r" b="b"/>
            <a:pathLst>
              <a:path w="4992" h="512">
                <a:moveTo>
                  <a:pt x="0" y="512"/>
                </a:moveTo>
                <a:lnTo>
                  <a:pt x="1160" y="0"/>
                </a:lnTo>
                <a:lnTo>
                  <a:pt x="3704" y="0"/>
                </a:lnTo>
                <a:lnTo>
                  <a:pt x="4496" y="144"/>
                </a:lnTo>
                <a:lnTo>
                  <a:pt x="4992" y="400"/>
                </a:lnTo>
              </a:path>
            </a:pathLst>
          </a:custGeom>
          <a:noFill/>
          <a:ln w="57150" cap="flat" cmpd="sng">
            <a:solidFill>
              <a:srgbClr val="008000"/>
            </a:solidFill>
            <a:prstDash val="solid"/>
            <a:round/>
            <a:headEnd/>
            <a:tailEnd/>
          </a:ln>
          <a:effectLst/>
        </p:spPr>
        <p:txBody>
          <a:bodyPr wrap="none" anchor="ctr"/>
          <a:lstStyle/>
          <a:p>
            <a:endParaRPr lang="de-DE"/>
          </a:p>
        </p:txBody>
      </p:sp>
      <p:sp>
        <p:nvSpPr>
          <p:cNvPr id="169024" name="Text Box 7"/>
          <p:cNvSpPr txBox="1">
            <a:spLocks noChangeArrowheads="1"/>
          </p:cNvSpPr>
          <p:nvPr/>
        </p:nvSpPr>
        <p:spPr bwMode="auto">
          <a:xfrm>
            <a:off x="2765425" y="8680450"/>
            <a:ext cx="67945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1000</a:t>
            </a:r>
          </a:p>
        </p:txBody>
      </p:sp>
      <p:pic>
        <p:nvPicPr>
          <p:cNvPr id="169037" name="Picture 95" descr="keyvisual_richtig2"/>
          <p:cNvPicPr>
            <a:picLocks noChangeAspect="1" noChangeArrowheads="1"/>
          </p:cNvPicPr>
          <p:nvPr/>
        </p:nvPicPr>
        <p:blipFill>
          <a:blip r:embed="rId3"/>
          <a:srcRect l="4185" t="2646" r="72424" b="43552"/>
          <a:stretch>
            <a:fillRect/>
          </a:stretch>
        </p:blipFill>
        <p:spPr bwMode="auto">
          <a:xfrm>
            <a:off x="3784600" y="7313613"/>
            <a:ext cx="1090613" cy="773112"/>
          </a:xfrm>
          <a:prstGeom prst="rect">
            <a:avLst/>
          </a:prstGeom>
          <a:noFill/>
          <a:ln w="9525">
            <a:noFill/>
            <a:miter lim="800000"/>
            <a:headEnd/>
            <a:tailEnd/>
          </a:ln>
        </p:spPr>
      </p:pic>
      <p:sp>
        <p:nvSpPr>
          <p:cNvPr id="169039" name="Text Box 95"/>
          <p:cNvSpPr txBox="1">
            <a:spLocks noChangeArrowheads="1"/>
          </p:cNvSpPr>
          <p:nvPr/>
        </p:nvSpPr>
        <p:spPr bwMode="auto">
          <a:xfrm>
            <a:off x="3265488" y="7305675"/>
            <a:ext cx="503237" cy="703263"/>
          </a:xfrm>
          <a:prstGeom prst="rect">
            <a:avLst/>
          </a:prstGeom>
          <a:noFill/>
          <a:ln w="9525">
            <a:noFill/>
            <a:miter lim="800000"/>
            <a:headEnd/>
            <a:tailEnd/>
          </a:ln>
        </p:spPr>
        <p:txBody>
          <a:bodyPr wrap="none" lIns="91425" tIns="45712" rIns="91425" bIns="45712">
            <a:spAutoFit/>
          </a:bodyPr>
          <a:lstStyle/>
          <a:p>
            <a:pPr algn="l" defTabSz="1300163"/>
            <a:r>
              <a:rPr lang="de-DE" sz="4000" b="1">
                <a:solidFill>
                  <a:srgbClr val="008000"/>
                </a:solidFill>
                <a:latin typeface="BMWTypeRegular" pitchFamily="34" charset="0"/>
              </a:rPr>
              <a:t>+</a:t>
            </a:r>
          </a:p>
        </p:txBody>
      </p:sp>
      <p:sp>
        <p:nvSpPr>
          <p:cNvPr id="169043" name="AutoShape 97"/>
          <p:cNvSpPr>
            <a:spLocks noChangeArrowheads="1"/>
          </p:cNvSpPr>
          <p:nvPr/>
        </p:nvSpPr>
        <p:spPr bwMode="auto">
          <a:xfrm>
            <a:off x="10160000" y="7583488"/>
            <a:ext cx="277813" cy="339725"/>
          </a:xfrm>
          <a:prstGeom prst="upArrow">
            <a:avLst>
              <a:gd name="adj1" fmla="val 54287"/>
              <a:gd name="adj2" fmla="val 60282"/>
            </a:avLst>
          </a:prstGeom>
          <a:solidFill>
            <a:srgbClr val="008000"/>
          </a:solidFill>
          <a:ln w="9525">
            <a:noFill/>
            <a:miter lim="800000"/>
            <a:headEnd/>
            <a:tailEnd/>
          </a:ln>
        </p:spPr>
        <p:txBody>
          <a:bodyPr wrap="none" lIns="91425" tIns="45712" rIns="91425" bIns="45712" anchor="ctr"/>
          <a:lstStyle/>
          <a:p>
            <a:pPr defTabSz="1300163"/>
            <a:endParaRPr lang="de-DE"/>
          </a:p>
        </p:txBody>
      </p:sp>
      <p:sp>
        <p:nvSpPr>
          <p:cNvPr id="169044" name="AutoShape 97"/>
          <p:cNvSpPr>
            <a:spLocks noChangeArrowheads="1"/>
          </p:cNvSpPr>
          <p:nvPr/>
        </p:nvSpPr>
        <p:spPr bwMode="auto">
          <a:xfrm flipV="1">
            <a:off x="10160000" y="7962900"/>
            <a:ext cx="277813" cy="339725"/>
          </a:xfrm>
          <a:prstGeom prst="upArrow">
            <a:avLst>
              <a:gd name="adj1" fmla="val 54287"/>
              <a:gd name="adj2" fmla="val 60282"/>
            </a:avLst>
          </a:prstGeom>
          <a:solidFill>
            <a:srgbClr val="008000"/>
          </a:solidFill>
          <a:ln w="9525">
            <a:noFill/>
            <a:miter lim="800000"/>
            <a:headEnd/>
            <a:tailEnd/>
          </a:ln>
        </p:spPr>
        <p:txBody>
          <a:bodyPr rot="10800000" wrap="none" lIns="91425" tIns="45712" rIns="91425" bIns="45712" anchor="ctr"/>
          <a:lstStyle/>
          <a:p>
            <a:pPr defTabSz="1300163"/>
            <a:endParaRPr lang="de-DE"/>
          </a:p>
        </p:txBody>
      </p:sp>
      <p:sp>
        <p:nvSpPr>
          <p:cNvPr id="168986" name="Line 65"/>
          <p:cNvSpPr>
            <a:spLocks noChangeShapeType="1"/>
          </p:cNvSpPr>
          <p:nvPr/>
        </p:nvSpPr>
        <p:spPr bwMode="auto">
          <a:xfrm flipV="1">
            <a:off x="4656138" y="4660900"/>
            <a:ext cx="0" cy="1960563"/>
          </a:xfrm>
          <a:prstGeom prst="line">
            <a:avLst/>
          </a:prstGeom>
          <a:noFill/>
          <a:ln w="38100">
            <a:solidFill>
              <a:srgbClr val="CC3300"/>
            </a:solidFill>
            <a:round/>
            <a:headEnd/>
            <a:tailEnd/>
          </a:ln>
        </p:spPr>
        <p:txBody>
          <a:bodyPr/>
          <a:lstStyle/>
          <a:p>
            <a:endParaRPr lang="de-DE"/>
          </a:p>
        </p:txBody>
      </p:sp>
      <p:sp>
        <p:nvSpPr>
          <p:cNvPr id="168988" name="AutoShape 67"/>
          <p:cNvSpPr>
            <a:spLocks noChangeArrowheads="1"/>
          </p:cNvSpPr>
          <p:nvPr/>
        </p:nvSpPr>
        <p:spPr bwMode="auto">
          <a:xfrm flipH="1" flipV="1">
            <a:off x="4556125" y="6548438"/>
            <a:ext cx="193675" cy="168275"/>
          </a:xfrm>
          <a:prstGeom prst="triangle">
            <a:avLst>
              <a:gd name="adj" fmla="val 50000"/>
            </a:avLst>
          </a:prstGeom>
          <a:solidFill>
            <a:srgbClr val="CC3300"/>
          </a:solidFill>
          <a:ln w="9525">
            <a:noFill/>
            <a:miter lim="800000"/>
            <a:headEnd/>
            <a:tailEnd/>
          </a:ln>
        </p:spPr>
        <p:txBody>
          <a:bodyPr rot="10800000" wrap="none" lIns="91425" tIns="45712" rIns="91425" bIns="45712" anchor="ctr"/>
          <a:lstStyle/>
          <a:p>
            <a:pPr algn="l"/>
            <a:endParaRPr lang="de-DE"/>
          </a:p>
        </p:txBody>
      </p:sp>
      <p:sp>
        <p:nvSpPr>
          <p:cNvPr id="168989" name="AutoShape 69"/>
          <p:cNvSpPr>
            <a:spLocks noChangeArrowheads="1"/>
          </p:cNvSpPr>
          <p:nvPr/>
        </p:nvSpPr>
        <p:spPr bwMode="auto">
          <a:xfrm>
            <a:off x="4556125" y="4552950"/>
            <a:ext cx="193675" cy="168275"/>
          </a:xfrm>
          <a:prstGeom prst="triangle">
            <a:avLst>
              <a:gd name="adj" fmla="val 50000"/>
            </a:avLst>
          </a:prstGeom>
          <a:solidFill>
            <a:srgbClr val="CC3300"/>
          </a:solidFill>
          <a:ln w="9525">
            <a:noFill/>
            <a:miter lim="800000"/>
            <a:headEnd/>
            <a:tailEnd/>
          </a:ln>
        </p:spPr>
        <p:txBody>
          <a:bodyPr wrap="none" lIns="91425" tIns="45712" rIns="91425" bIns="45712" anchor="ctr"/>
          <a:lstStyle/>
          <a:p>
            <a:pPr algn="l"/>
            <a:endParaRPr lang="de-DE"/>
          </a:p>
        </p:txBody>
      </p:sp>
      <p:sp>
        <p:nvSpPr>
          <p:cNvPr id="169048" name="Freeform 88"/>
          <p:cNvSpPr>
            <a:spLocks/>
          </p:cNvSpPr>
          <p:nvPr/>
        </p:nvSpPr>
        <p:spPr bwMode="auto">
          <a:xfrm>
            <a:off x="3067050" y="4476750"/>
            <a:ext cx="7893050" cy="1168400"/>
          </a:xfrm>
          <a:custGeom>
            <a:avLst/>
            <a:gdLst/>
            <a:ahLst/>
            <a:cxnLst>
              <a:cxn ang="0">
                <a:pos x="0" y="540"/>
              </a:cxn>
              <a:cxn ang="0">
                <a:pos x="252" y="0"/>
              </a:cxn>
              <a:cxn ang="0">
                <a:pos x="3252" y="0"/>
              </a:cxn>
              <a:cxn ang="0">
                <a:pos x="4272" y="285"/>
              </a:cxn>
              <a:cxn ang="0">
                <a:pos x="4972" y="736"/>
              </a:cxn>
            </a:cxnLst>
            <a:rect l="0" t="0" r="r" b="b"/>
            <a:pathLst>
              <a:path w="4972" h="736">
                <a:moveTo>
                  <a:pt x="0" y="540"/>
                </a:moveTo>
                <a:lnTo>
                  <a:pt x="252" y="0"/>
                </a:lnTo>
                <a:lnTo>
                  <a:pt x="3252" y="0"/>
                </a:lnTo>
                <a:lnTo>
                  <a:pt x="4272" y="285"/>
                </a:lnTo>
                <a:lnTo>
                  <a:pt x="4972" y="736"/>
                </a:lnTo>
              </a:path>
            </a:pathLst>
          </a:custGeom>
          <a:noFill/>
          <a:ln w="57150" cap="flat" cmpd="sng">
            <a:solidFill>
              <a:srgbClr val="CC3300"/>
            </a:solidFill>
            <a:prstDash val="solid"/>
            <a:round/>
            <a:headEnd/>
            <a:tailEnd/>
          </a:ln>
          <a:effectLst/>
        </p:spPr>
        <p:txBody>
          <a:bodyPr wrap="none" anchor="ctr"/>
          <a:lstStyle/>
          <a:p>
            <a:endParaRPr lang="de-DE"/>
          </a:p>
        </p:txBody>
      </p:sp>
      <p:sp>
        <p:nvSpPr>
          <p:cNvPr id="169025" name="Rectangle 78"/>
          <p:cNvSpPr>
            <a:spLocks noChangeArrowheads="1"/>
          </p:cNvSpPr>
          <p:nvPr/>
        </p:nvSpPr>
        <p:spPr bwMode="auto">
          <a:xfrm>
            <a:off x="2717800" y="5065713"/>
            <a:ext cx="395288" cy="1281112"/>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169031" name="Rectangle 79"/>
          <p:cNvSpPr>
            <a:spLocks noChangeArrowheads="1"/>
          </p:cNvSpPr>
          <p:nvPr/>
        </p:nvSpPr>
        <p:spPr bwMode="auto">
          <a:xfrm>
            <a:off x="10817225" y="5326063"/>
            <a:ext cx="392113" cy="90170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169032" name="Line 37"/>
          <p:cNvSpPr>
            <a:spLocks noChangeShapeType="1"/>
          </p:cNvSpPr>
          <p:nvPr/>
        </p:nvSpPr>
        <p:spPr bwMode="auto">
          <a:xfrm flipV="1">
            <a:off x="10814050" y="2551113"/>
            <a:ext cx="0" cy="3886200"/>
          </a:xfrm>
          <a:prstGeom prst="line">
            <a:avLst/>
          </a:prstGeom>
          <a:noFill/>
          <a:ln w="9525">
            <a:solidFill>
              <a:srgbClr val="969696"/>
            </a:solidFill>
            <a:round/>
            <a:headEnd/>
            <a:tailEnd/>
          </a:ln>
        </p:spPr>
        <p:txBody>
          <a:bodyPr/>
          <a:lstStyle/>
          <a:p>
            <a:endParaRPr lang="de-DE"/>
          </a:p>
        </p:txBody>
      </p:sp>
      <p:sp>
        <p:nvSpPr>
          <p:cNvPr id="169033" name="Line 21"/>
          <p:cNvSpPr>
            <a:spLocks noChangeShapeType="1"/>
          </p:cNvSpPr>
          <p:nvPr/>
        </p:nvSpPr>
        <p:spPr bwMode="auto">
          <a:xfrm>
            <a:off x="10807700" y="5457825"/>
            <a:ext cx="1266825" cy="0"/>
          </a:xfrm>
          <a:prstGeom prst="line">
            <a:avLst/>
          </a:prstGeom>
          <a:noFill/>
          <a:ln w="9525">
            <a:solidFill>
              <a:srgbClr val="969696"/>
            </a:solidFill>
            <a:round/>
            <a:headEnd/>
            <a:tailEnd/>
          </a:ln>
        </p:spPr>
        <p:txBody>
          <a:bodyPr lIns="0" tIns="0" rIns="0" bIns="0">
            <a:spAutoFit/>
          </a:bodyPr>
          <a:lstStyle/>
          <a:p>
            <a:endParaRPr lang="de-DE"/>
          </a:p>
        </p:txBody>
      </p:sp>
      <p:sp>
        <p:nvSpPr>
          <p:cNvPr id="169026" name="Line 29"/>
          <p:cNvSpPr>
            <a:spLocks noChangeShapeType="1"/>
          </p:cNvSpPr>
          <p:nvPr/>
        </p:nvSpPr>
        <p:spPr bwMode="auto">
          <a:xfrm flipV="1">
            <a:off x="3116263" y="2551113"/>
            <a:ext cx="0" cy="5807075"/>
          </a:xfrm>
          <a:prstGeom prst="line">
            <a:avLst/>
          </a:prstGeom>
          <a:noFill/>
          <a:ln w="9525">
            <a:solidFill>
              <a:srgbClr val="969696"/>
            </a:solidFill>
            <a:round/>
            <a:headEnd/>
            <a:tailEnd/>
          </a:ln>
        </p:spPr>
        <p:txBody>
          <a:bodyPr/>
          <a:lstStyle/>
          <a:p>
            <a:endParaRPr lang="de-DE"/>
          </a:p>
        </p:txBody>
      </p:sp>
      <p:sp>
        <p:nvSpPr>
          <p:cNvPr id="169027" name="Line 25"/>
          <p:cNvSpPr>
            <a:spLocks noChangeShapeType="1"/>
          </p:cNvSpPr>
          <p:nvPr/>
        </p:nvSpPr>
        <p:spPr bwMode="auto">
          <a:xfrm>
            <a:off x="3116263" y="8231188"/>
            <a:ext cx="0" cy="288925"/>
          </a:xfrm>
          <a:prstGeom prst="line">
            <a:avLst/>
          </a:prstGeom>
          <a:noFill/>
          <a:ln w="9525">
            <a:solidFill>
              <a:srgbClr val="000000"/>
            </a:solidFill>
            <a:round/>
            <a:headEnd/>
            <a:tailEnd/>
          </a:ln>
        </p:spPr>
        <p:txBody>
          <a:bodyPr/>
          <a:lstStyle/>
          <a:p>
            <a:endParaRPr lang="de-DE"/>
          </a:p>
        </p:txBody>
      </p:sp>
      <p:sp>
        <p:nvSpPr>
          <p:cNvPr id="169028" name="Line 21"/>
          <p:cNvSpPr>
            <a:spLocks noChangeShapeType="1"/>
          </p:cNvSpPr>
          <p:nvPr/>
        </p:nvSpPr>
        <p:spPr bwMode="auto">
          <a:xfrm>
            <a:off x="1803400" y="5457825"/>
            <a:ext cx="1309688" cy="0"/>
          </a:xfrm>
          <a:prstGeom prst="line">
            <a:avLst/>
          </a:prstGeom>
          <a:noFill/>
          <a:ln w="9525">
            <a:solidFill>
              <a:srgbClr val="969696"/>
            </a:solidFill>
            <a:round/>
            <a:headEnd/>
            <a:tailEnd/>
          </a:ln>
        </p:spPr>
        <p:txBody>
          <a:bodyPr lIns="0" tIns="0" rIns="0" bIns="0">
            <a:spAutoFit/>
          </a:bodyPr>
          <a:lstStyle/>
          <a:p>
            <a:endParaRPr lang="de-DE"/>
          </a:p>
        </p:txBody>
      </p:sp>
      <p:pic>
        <p:nvPicPr>
          <p:cNvPr id="169038" name="Picture 104" descr="N55-Skelett-07 Kopie"/>
          <p:cNvPicPr>
            <a:picLocks noChangeAspect="1" noChangeArrowheads="1"/>
          </p:cNvPicPr>
          <p:nvPr/>
        </p:nvPicPr>
        <p:blipFill>
          <a:blip r:embed="rId4"/>
          <a:srcRect l="19218" t="12660" r="15024" b="15045"/>
          <a:stretch>
            <a:fillRect/>
          </a:stretch>
        </p:blipFill>
        <p:spPr bwMode="auto">
          <a:xfrm>
            <a:off x="2090738" y="7313613"/>
            <a:ext cx="1143000" cy="773112"/>
          </a:xfrm>
          <a:prstGeom prst="rect">
            <a:avLst/>
          </a:prstGeom>
          <a:noFill/>
          <a:ln w="9525">
            <a:noFill/>
            <a:miter lim="800000"/>
            <a:headEnd/>
            <a:tailEnd/>
          </a:ln>
        </p:spPr>
      </p:pic>
      <p:sp>
        <p:nvSpPr>
          <p:cNvPr id="169030" name="Text Box 51"/>
          <p:cNvSpPr txBox="1">
            <a:spLocks noChangeArrowheads="1"/>
          </p:cNvSpPr>
          <p:nvPr/>
        </p:nvSpPr>
        <p:spPr bwMode="auto">
          <a:xfrm>
            <a:off x="889000" y="5283200"/>
            <a:ext cx="663575" cy="333375"/>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300</a:t>
            </a:r>
          </a:p>
        </p:txBody>
      </p:sp>
      <p:sp>
        <p:nvSpPr>
          <p:cNvPr id="169029" name="Line 24"/>
          <p:cNvSpPr>
            <a:spLocks noChangeShapeType="1"/>
          </p:cNvSpPr>
          <p:nvPr/>
        </p:nvSpPr>
        <p:spPr bwMode="auto">
          <a:xfrm>
            <a:off x="1685925" y="5457825"/>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69049" name="Line 28"/>
          <p:cNvSpPr>
            <a:spLocks noChangeShapeType="1"/>
          </p:cNvSpPr>
          <p:nvPr/>
        </p:nvSpPr>
        <p:spPr bwMode="auto">
          <a:xfrm>
            <a:off x="6951663" y="8377238"/>
            <a:ext cx="0" cy="142875"/>
          </a:xfrm>
          <a:prstGeom prst="line">
            <a:avLst/>
          </a:prstGeom>
          <a:noFill/>
          <a:ln w="9525">
            <a:solidFill>
              <a:srgbClr val="000000"/>
            </a:solidFill>
            <a:round/>
            <a:headEnd/>
            <a:tailEnd/>
          </a:ln>
        </p:spPr>
        <p:txBody>
          <a:bodyPr/>
          <a:lstStyle/>
          <a:p>
            <a:endParaRPr lang="de-DE"/>
          </a:p>
        </p:txBody>
      </p:sp>
      <p:sp>
        <p:nvSpPr>
          <p:cNvPr id="169050" name="Line 33"/>
          <p:cNvSpPr>
            <a:spLocks noChangeShapeType="1"/>
          </p:cNvSpPr>
          <p:nvPr/>
        </p:nvSpPr>
        <p:spPr bwMode="auto">
          <a:xfrm>
            <a:off x="8247063" y="8375650"/>
            <a:ext cx="0" cy="157163"/>
          </a:xfrm>
          <a:prstGeom prst="line">
            <a:avLst/>
          </a:prstGeom>
          <a:noFill/>
          <a:ln w="9525">
            <a:solidFill>
              <a:srgbClr val="000000"/>
            </a:solidFill>
            <a:round/>
            <a:headEnd/>
            <a:tailEnd/>
          </a:ln>
        </p:spPr>
        <p:txBody>
          <a:bodyPr/>
          <a:lstStyle/>
          <a:p>
            <a:endParaRPr lang="de-DE"/>
          </a:p>
        </p:txBody>
      </p:sp>
      <p:sp>
        <p:nvSpPr>
          <p:cNvPr id="169051" name="Line 35"/>
          <p:cNvSpPr>
            <a:spLocks noChangeShapeType="1"/>
          </p:cNvSpPr>
          <p:nvPr/>
        </p:nvSpPr>
        <p:spPr bwMode="auto">
          <a:xfrm>
            <a:off x="9528175" y="8375650"/>
            <a:ext cx="0" cy="157163"/>
          </a:xfrm>
          <a:prstGeom prst="line">
            <a:avLst/>
          </a:prstGeom>
          <a:noFill/>
          <a:ln w="9525">
            <a:solidFill>
              <a:srgbClr val="000000"/>
            </a:solidFill>
            <a:round/>
            <a:headEnd/>
            <a:tailEnd/>
          </a:ln>
        </p:spPr>
        <p:txBody>
          <a:bodyPr/>
          <a:lstStyle/>
          <a:p>
            <a:endParaRPr lang="de-DE"/>
          </a:p>
        </p:txBody>
      </p:sp>
      <p:sp>
        <p:nvSpPr>
          <p:cNvPr id="169052" name="Line 34"/>
          <p:cNvSpPr>
            <a:spLocks noChangeShapeType="1"/>
          </p:cNvSpPr>
          <p:nvPr/>
        </p:nvSpPr>
        <p:spPr bwMode="auto">
          <a:xfrm>
            <a:off x="10814050" y="8374063"/>
            <a:ext cx="0" cy="158750"/>
          </a:xfrm>
          <a:prstGeom prst="line">
            <a:avLst/>
          </a:prstGeom>
          <a:noFill/>
          <a:ln w="9525">
            <a:solidFill>
              <a:srgbClr val="000000"/>
            </a:solidFill>
            <a:round/>
            <a:headEnd/>
            <a:tailEnd/>
          </a:ln>
        </p:spPr>
        <p:txBody>
          <a:bodyPr/>
          <a:lstStyle/>
          <a:p>
            <a:endParaRPr lang="de-DE"/>
          </a:p>
        </p:txBody>
      </p:sp>
      <p:sp>
        <p:nvSpPr>
          <p:cNvPr id="169053" name="Text Box 90"/>
          <p:cNvSpPr txBox="1">
            <a:spLocks noChangeArrowheads="1"/>
          </p:cNvSpPr>
          <p:nvPr/>
        </p:nvSpPr>
        <p:spPr bwMode="auto">
          <a:xfrm>
            <a:off x="9909175" y="9126538"/>
            <a:ext cx="2173288" cy="317500"/>
          </a:xfrm>
          <a:prstGeom prst="rect">
            <a:avLst/>
          </a:prstGeom>
          <a:noFill/>
          <a:ln w="9525">
            <a:noFill/>
            <a:miter lim="800000"/>
            <a:headEnd/>
            <a:tailEnd/>
          </a:ln>
        </p:spPr>
        <p:txBody>
          <a:bodyPr wrap="none" lIns="0" tIns="0" rIns="0" bIns="0">
            <a:spAutoFit/>
          </a:bodyPr>
          <a:lstStyle/>
          <a:p>
            <a:pPr algn="l" defTabSz="1300163">
              <a:lnSpc>
                <a:spcPct val="95000"/>
              </a:lnSpc>
            </a:pPr>
            <a:r>
              <a:rPr lang="de-DE" sz="2200">
                <a:latin typeface="BMWTypeRegular" pitchFamily="34" charset="0"/>
              </a:rPr>
              <a:t>* in EU test cycle</a:t>
            </a:r>
          </a:p>
        </p:txBody>
      </p:sp>
      <p:sp>
        <p:nvSpPr>
          <p:cNvPr id="169034" name="Rectangle 74"/>
          <p:cNvSpPr>
            <a:spLocks noChangeArrowheads="1"/>
          </p:cNvSpPr>
          <p:nvPr/>
        </p:nvSpPr>
        <p:spPr bwMode="auto">
          <a:xfrm>
            <a:off x="1838325" y="2554288"/>
            <a:ext cx="10239375" cy="5819775"/>
          </a:xfrm>
          <a:prstGeom prst="rect">
            <a:avLst/>
          </a:prstGeom>
          <a:noFill/>
          <a:ln w="9525" algn="ctr">
            <a:solidFill>
              <a:schemeClr val="tx1"/>
            </a:solidFill>
            <a:miter lim="800000"/>
            <a:headEnd/>
            <a:tailEnd/>
          </a:ln>
          <a:effectLst/>
        </p:spPr>
        <p:txBody>
          <a:bodyPr wrap="none" anchor="ctr"/>
          <a:lstStyle/>
          <a:p>
            <a:endParaRPr lang="de-DE"/>
          </a:p>
        </p:txBody>
      </p:sp>
      <p:sp>
        <p:nvSpPr>
          <p:cNvPr id="169054" name="Rectangle 59"/>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How the new inline 6 gasoline engine and</a:t>
            </a:r>
          </a:p>
          <a:p>
            <a:pPr algn="l">
              <a:lnSpc>
                <a:spcPct val="95000"/>
              </a:lnSpc>
            </a:pPr>
            <a:r>
              <a:rPr lang="en-US" sz="3400" b="1">
                <a:latin typeface="BMWTypeRegular" pitchFamily="34" charset="0"/>
              </a:rPr>
              <a:t>8 speed transmission work perfectly together. </a:t>
            </a:r>
            <a:r>
              <a:rPr lang="en-US" sz="3400" b="1">
                <a:solidFill>
                  <a:srgbClr val="969696"/>
                </a:solidFill>
                <a:latin typeface="BMWTypeRegular" pitchFamily="34" charset="0"/>
              </a:rPr>
              <a:t/>
            </a:r>
            <a:br>
              <a:rPr lang="en-US" sz="3400" b="1">
                <a:solidFill>
                  <a:srgbClr val="969696"/>
                </a:solidFill>
                <a:latin typeface="BMWTypeRegular" pitchFamily="34" charset="0"/>
              </a:rPr>
            </a:br>
            <a:r>
              <a:rPr lang="en-US" sz="3400" b="1">
                <a:solidFill>
                  <a:srgbClr val="969696"/>
                </a:solidFill>
                <a:latin typeface="BMWTypeRegular" pitchFamily="34" charset="0"/>
              </a:rPr>
              <a:t>3 steps to a new BMW drivetrain philosophy.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0" y="1873250"/>
            <a:ext cx="13004800" cy="7880350"/>
          </a:xfrm>
          <a:prstGeom prst="rect">
            <a:avLst/>
          </a:prstGeom>
          <a:solidFill>
            <a:srgbClr val="C0C0C0"/>
          </a:solidFill>
          <a:ln w="9525">
            <a:noFill/>
            <a:miter lim="800000"/>
            <a:headEnd/>
            <a:tailEnd/>
          </a:ln>
          <a:effectLst/>
        </p:spPr>
        <p:txBody>
          <a:bodyPr wrap="none" anchor="ctr"/>
          <a:lstStyle/>
          <a:p>
            <a:endParaRPr lang="de-DE"/>
          </a:p>
        </p:txBody>
      </p:sp>
      <p:sp>
        <p:nvSpPr>
          <p:cNvPr id="171011" name="Rectangle 3"/>
          <p:cNvSpPr>
            <a:spLocks noChangeArrowheads="1"/>
          </p:cNvSpPr>
          <p:nvPr/>
        </p:nvSpPr>
        <p:spPr bwMode="auto">
          <a:xfrm>
            <a:off x="1838325" y="2554288"/>
            <a:ext cx="10239375" cy="5819775"/>
          </a:xfrm>
          <a:prstGeom prst="rect">
            <a:avLst/>
          </a:prstGeom>
          <a:solidFill>
            <a:srgbClr val="EEEEEE"/>
          </a:solidFill>
          <a:ln w="57150" algn="ctr">
            <a:noFill/>
            <a:miter lim="800000"/>
            <a:headEnd/>
            <a:tailEnd/>
          </a:ln>
          <a:effectLst/>
        </p:spPr>
        <p:txBody>
          <a:bodyPr wrap="none" anchor="ctr"/>
          <a:lstStyle/>
          <a:p>
            <a:endParaRPr lang="de-DE"/>
          </a:p>
        </p:txBody>
      </p:sp>
      <p:sp>
        <p:nvSpPr>
          <p:cNvPr id="171012" name="Line 21"/>
          <p:cNvSpPr>
            <a:spLocks noChangeShapeType="1"/>
          </p:cNvSpPr>
          <p:nvPr/>
        </p:nvSpPr>
        <p:spPr bwMode="auto">
          <a:xfrm>
            <a:off x="3106738" y="5457825"/>
            <a:ext cx="7705725" cy="0"/>
          </a:xfrm>
          <a:prstGeom prst="line">
            <a:avLst/>
          </a:prstGeom>
          <a:noFill/>
          <a:ln w="9525">
            <a:solidFill>
              <a:srgbClr val="969696"/>
            </a:solidFill>
            <a:round/>
            <a:headEnd/>
            <a:tailEnd/>
          </a:ln>
        </p:spPr>
        <p:txBody>
          <a:bodyPr lIns="0" tIns="0" rIns="0" bIns="0">
            <a:spAutoFit/>
          </a:bodyPr>
          <a:lstStyle/>
          <a:p>
            <a:endParaRPr lang="de-DE"/>
          </a:p>
        </p:txBody>
      </p:sp>
      <p:sp>
        <p:nvSpPr>
          <p:cNvPr id="171104" name="Freeform 96"/>
          <p:cNvSpPr>
            <a:spLocks/>
          </p:cNvSpPr>
          <p:nvPr/>
        </p:nvSpPr>
        <p:spPr bwMode="auto">
          <a:xfrm>
            <a:off x="9847263" y="4929188"/>
            <a:ext cx="1096962" cy="719137"/>
          </a:xfrm>
          <a:custGeom>
            <a:avLst/>
            <a:gdLst/>
            <a:ahLst/>
            <a:cxnLst>
              <a:cxn ang="0">
                <a:pos x="0" y="0"/>
              </a:cxn>
              <a:cxn ang="0">
                <a:pos x="691" y="453"/>
              </a:cxn>
            </a:cxnLst>
            <a:rect l="0" t="0" r="r" b="b"/>
            <a:pathLst>
              <a:path w="691" h="453">
                <a:moveTo>
                  <a:pt x="0" y="0"/>
                </a:moveTo>
                <a:lnTo>
                  <a:pt x="691" y="453"/>
                </a:lnTo>
              </a:path>
            </a:pathLst>
          </a:custGeom>
          <a:noFill/>
          <a:ln w="57150" cap="flat" cmpd="sng">
            <a:solidFill>
              <a:schemeClr val="bg2"/>
            </a:solidFill>
            <a:prstDash val="solid"/>
            <a:round/>
            <a:headEnd/>
            <a:tailEnd/>
          </a:ln>
          <a:effectLst/>
        </p:spPr>
        <p:txBody>
          <a:bodyPr wrap="none" anchor="ctr"/>
          <a:lstStyle/>
          <a:p>
            <a:endParaRPr lang="de-DE"/>
          </a:p>
        </p:txBody>
      </p:sp>
      <p:sp>
        <p:nvSpPr>
          <p:cNvPr id="171100" name="Freeform 92"/>
          <p:cNvSpPr>
            <a:spLocks/>
          </p:cNvSpPr>
          <p:nvPr/>
        </p:nvSpPr>
        <p:spPr bwMode="auto">
          <a:xfrm>
            <a:off x="3065463" y="4476750"/>
            <a:ext cx="400050" cy="857250"/>
          </a:xfrm>
          <a:custGeom>
            <a:avLst/>
            <a:gdLst/>
            <a:ahLst/>
            <a:cxnLst>
              <a:cxn ang="0">
                <a:pos x="0" y="540"/>
              </a:cxn>
              <a:cxn ang="0">
                <a:pos x="252" y="0"/>
              </a:cxn>
            </a:cxnLst>
            <a:rect l="0" t="0" r="r" b="b"/>
            <a:pathLst>
              <a:path w="252" h="540">
                <a:moveTo>
                  <a:pt x="0" y="540"/>
                </a:moveTo>
                <a:lnTo>
                  <a:pt x="252" y="0"/>
                </a:lnTo>
              </a:path>
            </a:pathLst>
          </a:custGeom>
          <a:noFill/>
          <a:ln w="57150" cap="flat" cmpd="sng">
            <a:solidFill>
              <a:schemeClr val="bg2"/>
            </a:solidFill>
            <a:prstDash val="solid"/>
            <a:round/>
            <a:headEnd/>
            <a:tailEnd/>
          </a:ln>
          <a:effectLst/>
        </p:spPr>
        <p:txBody>
          <a:bodyPr wrap="none" anchor="ctr"/>
          <a:lstStyle/>
          <a:p>
            <a:endParaRPr lang="de-DE"/>
          </a:p>
        </p:txBody>
      </p:sp>
      <p:sp>
        <p:nvSpPr>
          <p:cNvPr id="171013" name="Line 20"/>
          <p:cNvSpPr>
            <a:spLocks noChangeShapeType="1"/>
          </p:cNvSpPr>
          <p:nvPr/>
        </p:nvSpPr>
        <p:spPr bwMode="auto">
          <a:xfrm>
            <a:off x="1803400" y="448786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71014" name="Line 30"/>
          <p:cNvSpPr>
            <a:spLocks noChangeShapeType="1"/>
          </p:cNvSpPr>
          <p:nvPr/>
        </p:nvSpPr>
        <p:spPr bwMode="auto">
          <a:xfrm flipV="1">
            <a:off x="5680075" y="2551113"/>
            <a:ext cx="0" cy="5807075"/>
          </a:xfrm>
          <a:prstGeom prst="line">
            <a:avLst/>
          </a:prstGeom>
          <a:noFill/>
          <a:ln w="9525">
            <a:solidFill>
              <a:srgbClr val="969696"/>
            </a:solidFill>
            <a:round/>
            <a:headEnd/>
            <a:tailEnd/>
          </a:ln>
        </p:spPr>
        <p:txBody>
          <a:bodyPr/>
          <a:lstStyle/>
          <a:p>
            <a:endParaRPr lang="de-DE"/>
          </a:p>
        </p:txBody>
      </p:sp>
      <p:sp>
        <p:nvSpPr>
          <p:cNvPr id="171015" name="Line 31"/>
          <p:cNvSpPr>
            <a:spLocks noChangeShapeType="1"/>
          </p:cNvSpPr>
          <p:nvPr/>
        </p:nvSpPr>
        <p:spPr bwMode="auto">
          <a:xfrm flipV="1">
            <a:off x="4394200" y="2551113"/>
            <a:ext cx="0" cy="5807075"/>
          </a:xfrm>
          <a:prstGeom prst="line">
            <a:avLst/>
          </a:prstGeom>
          <a:noFill/>
          <a:ln w="9525">
            <a:solidFill>
              <a:srgbClr val="969696"/>
            </a:solidFill>
            <a:round/>
            <a:headEnd/>
            <a:tailEnd/>
          </a:ln>
        </p:spPr>
        <p:txBody>
          <a:bodyPr/>
          <a:lstStyle/>
          <a:p>
            <a:endParaRPr lang="de-DE"/>
          </a:p>
        </p:txBody>
      </p:sp>
      <p:sp>
        <p:nvSpPr>
          <p:cNvPr id="171016" name="Line 32"/>
          <p:cNvSpPr>
            <a:spLocks noChangeShapeType="1"/>
          </p:cNvSpPr>
          <p:nvPr/>
        </p:nvSpPr>
        <p:spPr bwMode="auto">
          <a:xfrm flipV="1">
            <a:off x="6951663" y="2551113"/>
            <a:ext cx="0" cy="3878262"/>
          </a:xfrm>
          <a:prstGeom prst="line">
            <a:avLst/>
          </a:prstGeom>
          <a:noFill/>
          <a:ln w="9525">
            <a:solidFill>
              <a:srgbClr val="969696"/>
            </a:solidFill>
            <a:round/>
            <a:headEnd/>
            <a:tailEnd/>
          </a:ln>
        </p:spPr>
        <p:txBody>
          <a:bodyPr/>
          <a:lstStyle/>
          <a:p>
            <a:endParaRPr lang="de-DE"/>
          </a:p>
        </p:txBody>
      </p:sp>
      <p:sp>
        <p:nvSpPr>
          <p:cNvPr id="171017" name="Line 36"/>
          <p:cNvSpPr>
            <a:spLocks noChangeShapeType="1"/>
          </p:cNvSpPr>
          <p:nvPr/>
        </p:nvSpPr>
        <p:spPr bwMode="auto">
          <a:xfrm flipV="1">
            <a:off x="8247063" y="2554288"/>
            <a:ext cx="0" cy="3883025"/>
          </a:xfrm>
          <a:prstGeom prst="line">
            <a:avLst/>
          </a:prstGeom>
          <a:noFill/>
          <a:ln w="9525">
            <a:solidFill>
              <a:srgbClr val="969696"/>
            </a:solidFill>
            <a:round/>
            <a:headEnd/>
            <a:tailEnd/>
          </a:ln>
        </p:spPr>
        <p:txBody>
          <a:bodyPr/>
          <a:lstStyle/>
          <a:p>
            <a:endParaRPr lang="de-DE"/>
          </a:p>
        </p:txBody>
      </p:sp>
      <p:sp>
        <p:nvSpPr>
          <p:cNvPr id="171018" name="Line 38"/>
          <p:cNvSpPr>
            <a:spLocks noChangeShapeType="1"/>
          </p:cNvSpPr>
          <p:nvPr/>
        </p:nvSpPr>
        <p:spPr bwMode="auto">
          <a:xfrm flipV="1">
            <a:off x="9528175" y="2557463"/>
            <a:ext cx="0" cy="3889375"/>
          </a:xfrm>
          <a:prstGeom prst="line">
            <a:avLst/>
          </a:prstGeom>
          <a:noFill/>
          <a:ln w="9525">
            <a:solidFill>
              <a:srgbClr val="969696"/>
            </a:solidFill>
            <a:round/>
            <a:headEnd/>
            <a:tailEnd/>
          </a:ln>
        </p:spPr>
        <p:txBody>
          <a:bodyPr/>
          <a:lstStyle/>
          <a:p>
            <a:endParaRPr lang="de-DE"/>
          </a:p>
        </p:txBody>
      </p:sp>
      <p:sp>
        <p:nvSpPr>
          <p:cNvPr id="171019" name="Rectangle 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171020" name="Text Box 6"/>
          <p:cNvSpPr txBox="1">
            <a:spLocks noChangeArrowheads="1"/>
          </p:cNvSpPr>
          <p:nvPr/>
        </p:nvSpPr>
        <p:spPr bwMode="auto">
          <a:xfrm rot="-5400000">
            <a:off x="-2189956" y="5304632"/>
            <a:ext cx="579913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torque [Nm]</a:t>
            </a:r>
          </a:p>
        </p:txBody>
      </p:sp>
      <p:sp>
        <p:nvSpPr>
          <p:cNvPr id="171021" name="Line 14"/>
          <p:cNvSpPr>
            <a:spLocks noChangeShapeType="1"/>
          </p:cNvSpPr>
          <p:nvPr/>
        </p:nvSpPr>
        <p:spPr bwMode="auto">
          <a:xfrm>
            <a:off x="1803400" y="643731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71022" name="Line 15"/>
          <p:cNvSpPr>
            <a:spLocks noChangeShapeType="1"/>
          </p:cNvSpPr>
          <p:nvPr/>
        </p:nvSpPr>
        <p:spPr bwMode="auto">
          <a:xfrm>
            <a:off x="1803400" y="7402513"/>
            <a:ext cx="3879850" cy="0"/>
          </a:xfrm>
          <a:prstGeom prst="line">
            <a:avLst/>
          </a:prstGeom>
          <a:noFill/>
          <a:ln w="9525">
            <a:solidFill>
              <a:srgbClr val="969696"/>
            </a:solidFill>
            <a:round/>
            <a:headEnd/>
            <a:tailEnd/>
          </a:ln>
        </p:spPr>
        <p:txBody>
          <a:bodyPr lIns="0" tIns="0" rIns="0" bIns="0">
            <a:spAutoFit/>
          </a:bodyPr>
          <a:lstStyle/>
          <a:p>
            <a:endParaRPr lang="de-DE"/>
          </a:p>
        </p:txBody>
      </p:sp>
      <p:sp>
        <p:nvSpPr>
          <p:cNvPr id="171023" name="Line 16"/>
          <p:cNvSpPr>
            <a:spLocks noChangeShapeType="1"/>
          </p:cNvSpPr>
          <p:nvPr/>
        </p:nvSpPr>
        <p:spPr bwMode="auto">
          <a:xfrm>
            <a:off x="1685925" y="64373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71024" name="Line 17"/>
          <p:cNvSpPr>
            <a:spLocks noChangeShapeType="1"/>
          </p:cNvSpPr>
          <p:nvPr/>
        </p:nvSpPr>
        <p:spPr bwMode="auto">
          <a:xfrm>
            <a:off x="1685925" y="74025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71025" name="Line 19"/>
          <p:cNvSpPr>
            <a:spLocks noChangeShapeType="1"/>
          </p:cNvSpPr>
          <p:nvPr/>
        </p:nvSpPr>
        <p:spPr bwMode="auto">
          <a:xfrm>
            <a:off x="1803400" y="352266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171026" name="Line 22"/>
          <p:cNvSpPr>
            <a:spLocks noChangeShapeType="1"/>
          </p:cNvSpPr>
          <p:nvPr/>
        </p:nvSpPr>
        <p:spPr bwMode="auto">
          <a:xfrm>
            <a:off x="1685925" y="352266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71027" name="Line 23"/>
          <p:cNvSpPr>
            <a:spLocks noChangeShapeType="1"/>
          </p:cNvSpPr>
          <p:nvPr/>
        </p:nvSpPr>
        <p:spPr bwMode="auto">
          <a:xfrm>
            <a:off x="1685925" y="448786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71028" name="Text Box 50"/>
          <p:cNvSpPr txBox="1">
            <a:spLocks noChangeArrowheads="1"/>
          </p:cNvSpPr>
          <p:nvPr/>
        </p:nvSpPr>
        <p:spPr bwMode="auto">
          <a:xfrm>
            <a:off x="889000" y="2384425"/>
            <a:ext cx="663575" cy="333375"/>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600</a:t>
            </a:r>
          </a:p>
        </p:txBody>
      </p:sp>
      <p:sp>
        <p:nvSpPr>
          <p:cNvPr id="171029" name="Text Box 52"/>
          <p:cNvSpPr txBox="1">
            <a:spLocks noChangeArrowheads="1"/>
          </p:cNvSpPr>
          <p:nvPr/>
        </p:nvSpPr>
        <p:spPr bwMode="auto">
          <a:xfrm>
            <a:off x="889000" y="62706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200</a:t>
            </a:r>
          </a:p>
        </p:txBody>
      </p:sp>
      <p:sp>
        <p:nvSpPr>
          <p:cNvPr id="171030" name="Text Box 53"/>
          <p:cNvSpPr txBox="1">
            <a:spLocks noChangeArrowheads="1"/>
          </p:cNvSpPr>
          <p:nvPr/>
        </p:nvSpPr>
        <p:spPr bwMode="auto">
          <a:xfrm>
            <a:off x="889000" y="7234238"/>
            <a:ext cx="663575" cy="336550"/>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100</a:t>
            </a:r>
          </a:p>
        </p:txBody>
      </p:sp>
      <p:sp>
        <p:nvSpPr>
          <p:cNvPr id="171031" name="Text Box 55"/>
          <p:cNvSpPr txBox="1">
            <a:spLocks noChangeArrowheads="1"/>
          </p:cNvSpPr>
          <p:nvPr/>
        </p:nvSpPr>
        <p:spPr bwMode="auto">
          <a:xfrm>
            <a:off x="889000" y="3351213"/>
            <a:ext cx="663575" cy="334962"/>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500</a:t>
            </a:r>
          </a:p>
        </p:txBody>
      </p:sp>
      <p:sp>
        <p:nvSpPr>
          <p:cNvPr id="171032" name="Text Box 56"/>
          <p:cNvSpPr txBox="1">
            <a:spLocks noChangeArrowheads="1"/>
          </p:cNvSpPr>
          <p:nvPr/>
        </p:nvSpPr>
        <p:spPr bwMode="auto">
          <a:xfrm>
            <a:off x="889000" y="4311650"/>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400</a:t>
            </a:r>
          </a:p>
        </p:txBody>
      </p:sp>
      <p:sp>
        <p:nvSpPr>
          <p:cNvPr id="171034" name="Oval 66"/>
          <p:cNvSpPr>
            <a:spLocks noChangeArrowheads="1"/>
          </p:cNvSpPr>
          <p:nvPr/>
        </p:nvSpPr>
        <p:spPr bwMode="auto">
          <a:xfrm>
            <a:off x="4511675" y="6781800"/>
            <a:ext cx="285750" cy="285750"/>
          </a:xfrm>
          <a:prstGeom prst="ellipse">
            <a:avLst/>
          </a:prstGeom>
          <a:solidFill>
            <a:schemeClr val="bg1"/>
          </a:solidFill>
          <a:ln w="57150">
            <a:solidFill>
              <a:srgbClr val="003399"/>
            </a:solidFill>
            <a:round/>
            <a:headEnd/>
            <a:tailEnd/>
          </a:ln>
        </p:spPr>
        <p:txBody>
          <a:bodyPr wrap="none" lIns="91425" tIns="45712" rIns="91425" bIns="45712" anchor="ctr"/>
          <a:lstStyle/>
          <a:p>
            <a:pPr algn="l"/>
            <a:endParaRPr lang="de-DE"/>
          </a:p>
        </p:txBody>
      </p:sp>
      <p:sp>
        <p:nvSpPr>
          <p:cNvPr id="171035" name="Text Box 8"/>
          <p:cNvSpPr txBox="1">
            <a:spLocks noChangeArrowheads="1"/>
          </p:cNvSpPr>
          <p:nvPr/>
        </p:nvSpPr>
        <p:spPr bwMode="auto">
          <a:xfrm>
            <a:off x="1774825" y="9126538"/>
            <a:ext cx="10317163"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speed [1/min]</a:t>
            </a:r>
          </a:p>
        </p:txBody>
      </p:sp>
      <p:sp>
        <p:nvSpPr>
          <p:cNvPr id="171036" name="Line 12"/>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171037" name="Line 13"/>
          <p:cNvSpPr>
            <a:spLocks noChangeShapeType="1"/>
          </p:cNvSpPr>
          <p:nvPr/>
        </p:nvSpPr>
        <p:spPr bwMode="auto">
          <a:xfrm>
            <a:off x="12076113" y="8231188"/>
            <a:ext cx="0" cy="288925"/>
          </a:xfrm>
          <a:prstGeom prst="line">
            <a:avLst/>
          </a:prstGeom>
          <a:noFill/>
          <a:ln w="9525">
            <a:solidFill>
              <a:srgbClr val="000000"/>
            </a:solidFill>
            <a:round/>
            <a:headEnd/>
            <a:tailEnd/>
          </a:ln>
        </p:spPr>
        <p:txBody>
          <a:bodyPr/>
          <a:lstStyle/>
          <a:p>
            <a:endParaRPr lang="de-DE"/>
          </a:p>
        </p:txBody>
      </p:sp>
      <p:sp>
        <p:nvSpPr>
          <p:cNvPr id="171038" name="Line 28"/>
          <p:cNvSpPr>
            <a:spLocks noChangeShapeType="1"/>
          </p:cNvSpPr>
          <p:nvPr/>
        </p:nvSpPr>
        <p:spPr bwMode="auto">
          <a:xfrm>
            <a:off x="6951663" y="8377238"/>
            <a:ext cx="0" cy="142875"/>
          </a:xfrm>
          <a:prstGeom prst="line">
            <a:avLst/>
          </a:prstGeom>
          <a:noFill/>
          <a:ln w="9525">
            <a:solidFill>
              <a:srgbClr val="000000"/>
            </a:solidFill>
            <a:round/>
            <a:headEnd/>
            <a:tailEnd/>
          </a:ln>
        </p:spPr>
        <p:txBody>
          <a:bodyPr/>
          <a:lstStyle/>
          <a:p>
            <a:endParaRPr lang="de-DE"/>
          </a:p>
        </p:txBody>
      </p:sp>
      <p:sp>
        <p:nvSpPr>
          <p:cNvPr id="171039" name="Line 33"/>
          <p:cNvSpPr>
            <a:spLocks noChangeShapeType="1"/>
          </p:cNvSpPr>
          <p:nvPr/>
        </p:nvSpPr>
        <p:spPr bwMode="auto">
          <a:xfrm>
            <a:off x="8247063" y="8375650"/>
            <a:ext cx="0" cy="157163"/>
          </a:xfrm>
          <a:prstGeom prst="line">
            <a:avLst/>
          </a:prstGeom>
          <a:noFill/>
          <a:ln w="9525">
            <a:solidFill>
              <a:srgbClr val="000000"/>
            </a:solidFill>
            <a:round/>
            <a:headEnd/>
            <a:tailEnd/>
          </a:ln>
        </p:spPr>
        <p:txBody>
          <a:bodyPr/>
          <a:lstStyle/>
          <a:p>
            <a:endParaRPr lang="de-DE"/>
          </a:p>
        </p:txBody>
      </p:sp>
      <p:sp>
        <p:nvSpPr>
          <p:cNvPr id="171040" name="Line 35"/>
          <p:cNvSpPr>
            <a:spLocks noChangeShapeType="1"/>
          </p:cNvSpPr>
          <p:nvPr/>
        </p:nvSpPr>
        <p:spPr bwMode="auto">
          <a:xfrm>
            <a:off x="9528175" y="8375650"/>
            <a:ext cx="0" cy="157163"/>
          </a:xfrm>
          <a:prstGeom prst="line">
            <a:avLst/>
          </a:prstGeom>
          <a:noFill/>
          <a:ln w="9525">
            <a:solidFill>
              <a:srgbClr val="000000"/>
            </a:solidFill>
            <a:round/>
            <a:headEnd/>
            <a:tailEnd/>
          </a:ln>
        </p:spPr>
        <p:txBody>
          <a:bodyPr/>
          <a:lstStyle/>
          <a:p>
            <a:endParaRPr lang="de-DE"/>
          </a:p>
        </p:txBody>
      </p:sp>
      <p:sp>
        <p:nvSpPr>
          <p:cNvPr id="171041" name="Text Box 39"/>
          <p:cNvSpPr txBox="1">
            <a:spLocks noChangeArrowheads="1"/>
          </p:cNvSpPr>
          <p:nvPr/>
        </p:nvSpPr>
        <p:spPr bwMode="auto">
          <a:xfrm>
            <a:off x="4030663" y="8680450"/>
            <a:ext cx="71120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2000</a:t>
            </a:r>
          </a:p>
        </p:txBody>
      </p:sp>
      <p:sp>
        <p:nvSpPr>
          <p:cNvPr id="171042" name="Text Box 40"/>
          <p:cNvSpPr txBox="1">
            <a:spLocks noChangeArrowheads="1"/>
          </p:cNvSpPr>
          <p:nvPr/>
        </p:nvSpPr>
        <p:spPr bwMode="auto">
          <a:xfrm>
            <a:off x="7850188" y="8680450"/>
            <a:ext cx="78422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5000</a:t>
            </a:r>
          </a:p>
        </p:txBody>
      </p:sp>
      <p:sp>
        <p:nvSpPr>
          <p:cNvPr id="171043" name="Text Box 41"/>
          <p:cNvSpPr txBox="1">
            <a:spLocks noChangeArrowheads="1"/>
          </p:cNvSpPr>
          <p:nvPr/>
        </p:nvSpPr>
        <p:spPr bwMode="auto">
          <a:xfrm>
            <a:off x="1616075" y="8680450"/>
            <a:ext cx="42227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a:t>
            </a:r>
          </a:p>
        </p:txBody>
      </p:sp>
      <p:sp>
        <p:nvSpPr>
          <p:cNvPr id="171044" name="Text Box 42"/>
          <p:cNvSpPr txBox="1">
            <a:spLocks noChangeArrowheads="1"/>
          </p:cNvSpPr>
          <p:nvPr/>
        </p:nvSpPr>
        <p:spPr bwMode="auto">
          <a:xfrm>
            <a:off x="5195888" y="8680450"/>
            <a:ext cx="969962"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3000</a:t>
            </a:r>
          </a:p>
        </p:txBody>
      </p:sp>
      <p:sp>
        <p:nvSpPr>
          <p:cNvPr id="171045" name="Text Box 43"/>
          <p:cNvSpPr txBox="1">
            <a:spLocks noChangeArrowheads="1"/>
          </p:cNvSpPr>
          <p:nvPr/>
        </p:nvSpPr>
        <p:spPr bwMode="auto">
          <a:xfrm>
            <a:off x="9069388" y="8680450"/>
            <a:ext cx="898525"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6000</a:t>
            </a:r>
          </a:p>
        </p:txBody>
      </p:sp>
      <p:sp>
        <p:nvSpPr>
          <p:cNvPr id="171046" name="Text Box 44"/>
          <p:cNvSpPr txBox="1">
            <a:spLocks noChangeArrowheads="1"/>
          </p:cNvSpPr>
          <p:nvPr/>
        </p:nvSpPr>
        <p:spPr bwMode="auto">
          <a:xfrm>
            <a:off x="10363200" y="8680450"/>
            <a:ext cx="900113"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7000</a:t>
            </a:r>
          </a:p>
        </p:txBody>
      </p:sp>
      <p:sp>
        <p:nvSpPr>
          <p:cNvPr id="171047" name="Text Box 45"/>
          <p:cNvSpPr txBox="1">
            <a:spLocks noChangeArrowheads="1"/>
          </p:cNvSpPr>
          <p:nvPr/>
        </p:nvSpPr>
        <p:spPr bwMode="auto">
          <a:xfrm>
            <a:off x="11725275" y="8680450"/>
            <a:ext cx="71120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8000</a:t>
            </a:r>
          </a:p>
        </p:txBody>
      </p:sp>
      <p:sp>
        <p:nvSpPr>
          <p:cNvPr id="171048" name="Text Box 46"/>
          <p:cNvSpPr txBox="1">
            <a:spLocks noChangeArrowheads="1"/>
          </p:cNvSpPr>
          <p:nvPr/>
        </p:nvSpPr>
        <p:spPr bwMode="auto">
          <a:xfrm>
            <a:off x="6443663" y="8680450"/>
            <a:ext cx="973137"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4000</a:t>
            </a:r>
          </a:p>
        </p:txBody>
      </p:sp>
      <p:sp>
        <p:nvSpPr>
          <p:cNvPr id="171049" name="Text Box 57"/>
          <p:cNvSpPr txBox="1">
            <a:spLocks noChangeArrowheads="1"/>
          </p:cNvSpPr>
          <p:nvPr/>
        </p:nvSpPr>
        <p:spPr bwMode="auto">
          <a:xfrm>
            <a:off x="889000" y="8188325"/>
            <a:ext cx="663575" cy="334963"/>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0</a:t>
            </a:r>
          </a:p>
        </p:txBody>
      </p:sp>
      <p:sp>
        <p:nvSpPr>
          <p:cNvPr id="171050" name="Line 34"/>
          <p:cNvSpPr>
            <a:spLocks noChangeShapeType="1"/>
          </p:cNvSpPr>
          <p:nvPr/>
        </p:nvSpPr>
        <p:spPr bwMode="auto">
          <a:xfrm>
            <a:off x="10814050" y="8374063"/>
            <a:ext cx="0" cy="158750"/>
          </a:xfrm>
          <a:prstGeom prst="line">
            <a:avLst/>
          </a:prstGeom>
          <a:noFill/>
          <a:ln w="9525">
            <a:solidFill>
              <a:srgbClr val="000000"/>
            </a:solidFill>
            <a:round/>
            <a:headEnd/>
            <a:tailEnd/>
          </a:ln>
        </p:spPr>
        <p:txBody>
          <a:bodyPr/>
          <a:lstStyle/>
          <a:p>
            <a:endParaRPr lang="de-DE"/>
          </a:p>
        </p:txBody>
      </p:sp>
      <p:sp>
        <p:nvSpPr>
          <p:cNvPr id="171051" name="Line 26"/>
          <p:cNvSpPr>
            <a:spLocks noChangeShapeType="1"/>
          </p:cNvSpPr>
          <p:nvPr/>
        </p:nvSpPr>
        <p:spPr bwMode="auto">
          <a:xfrm>
            <a:off x="5680075" y="8231188"/>
            <a:ext cx="0" cy="288925"/>
          </a:xfrm>
          <a:prstGeom prst="line">
            <a:avLst/>
          </a:prstGeom>
          <a:noFill/>
          <a:ln w="9525">
            <a:solidFill>
              <a:srgbClr val="000000"/>
            </a:solidFill>
            <a:round/>
            <a:headEnd/>
            <a:tailEnd/>
          </a:ln>
        </p:spPr>
        <p:txBody>
          <a:bodyPr/>
          <a:lstStyle/>
          <a:p>
            <a:endParaRPr lang="de-DE"/>
          </a:p>
        </p:txBody>
      </p:sp>
      <p:sp>
        <p:nvSpPr>
          <p:cNvPr id="171052" name="Line 27"/>
          <p:cNvSpPr>
            <a:spLocks noChangeShapeType="1"/>
          </p:cNvSpPr>
          <p:nvPr/>
        </p:nvSpPr>
        <p:spPr bwMode="auto">
          <a:xfrm>
            <a:off x="4394200" y="8231188"/>
            <a:ext cx="0" cy="288925"/>
          </a:xfrm>
          <a:prstGeom prst="line">
            <a:avLst/>
          </a:prstGeom>
          <a:noFill/>
          <a:ln w="9525">
            <a:solidFill>
              <a:srgbClr val="000000"/>
            </a:solidFill>
            <a:round/>
            <a:headEnd/>
            <a:tailEnd/>
          </a:ln>
        </p:spPr>
        <p:txBody>
          <a:bodyPr/>
          <a:lstStyle/>
          <a:p>
            <a:endParaRPr lang="de-DE"/>
          </a:p>
        </p:txBody>
      </p:sp>
      <p:sp>
        <p:nvSpPr>
          <p:cNvPr id="171053" name="Line 63"/>
          <p:cNvSpPr>
            <a:spLocks noChangeShapeType="1"/>
          </p:cNvSpPr>
          <p:nvPr/>
        </p:nvSpPr>
        <p:spPr bwMode="auto">
          <a:xfrm>
            <a:off x="4394200" y="8231188"/>
            <a:ext cx="0" cy="288925"/>
          </a:xfrm>
          <a:prstGeom prst="line">
            <a:avLst/>
          </a:prstGeom>
          <a:noFill/>
          <a:ln w="9525">
            <a:solidFill>
              <a:srgbClr val="000000"/>
            </a:solidFill>
            <a:round/>
            <a:headEnd/>
            <a:tailEnd/>
          </a:ln>
        </p:spPr>
        <p:txBody>
          <a:bodyPr/>
          <a:lstStyle/>
          <a:p>
            <a:endParaRPr lang="de-DE"/>
          </a:p>
        </p:txBody>
      </p:sp>
      <p:sp>
        <p:nvSpPr>
          <p:cNvPr id="171054" name="Line 85"/>
          <p:cNvSpPr>
            <a:spLocks noChangeShapeType="1"/>
          </p:cNvSpPr>
          <p:nvPr/>
        </p:nvSpPr>
        <p:spPr bwMode="auto">
          <a:xfrm>
            <a:off x="1685925" y="2554288"/>
            <a:ext cx="346075" cy="0"/>
          </a:xfrm>
          <a:prstGeom prst="line">
            <a:avLst/>
          </a:prstGeom>
          <a:noFill/>
          <a:ln w="9525">
            <a:solidFill>
              <a:srgbClr val="000000"/>
            </a:solidFill>
            <a:round/>
            <a:headEnd/>
            <a:tailEnd/>
          </a:ln>
        </p:spPr>
        <p:txBody>
          <a:bodyPr/>
          <a:lstStyle/>
          <a:p>
            <a:endParaRPr lang="de-DE"/>
          </a:p>
        </p:txBody>
      </p:sp>
      <p:sp>
        <p:nvSpPr>
          <p:cNvPr id="171055" name="Line 87"/>
          <p:cNvSpPr>
            <a:spLocks noChangeShapeType="1"/>
          </p:cNvSpPr>
          <p:nvPr/>
        </p:nvSpPr>
        <p:spPr bwMode="auto">
          <a:xfrm flipH="1">
            <a:off x="1685925" y="8372475"/>
            <a:ext cx="314325" cy="0"/>
          </a:xfrm>
          <a:prstGeom prst="line">
            <a:avLst/>
          </a:prstGeom>
          <a:noFill/>
          <a:ln w="9525">
            <a:solidFill>
              <a:srgbClr val="000000"/>
            </a:solidFill>
            <a:round/>
            <a:headEnd/>
            <a:tailEnd/>
          </a:ln>
        </p:spPr>
        <p:txBody>
          <a:bodyPr/>
          <a:lstStyle/>
          <a:p>
            <a:endParaRPr lang="de-DE"/>
          </a:p>
        </p:txBody>
      </p:sp>
      <p:sp>
        <p:nvSpPr>
          <p:cNvPr id="171056" name="Text Box 94"/>
          <p:cNvSpPr txBox="1">
            <a:spLocks noChangeArrowheads="1"/>
          </p:cNvSpPr>
          <p:nvPr/>
        </p:nvSpPr>
        <p:spPr bwMode="auto">
          <a:xfrm>
            <a:off x="8694738" y="6430963"/>
            <a:ext cx="2538412" cy="19113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en-US" sz="2200">
                <a:latin typeface="BMWTypeRegular" pitchFamily="34" charset="0"/>
              </a:rPr>
              <a:t>3 litres inline 6, </a:t>
            </a:r>
          </a:p>
          <a:p>
            <a:pPr algn="l" defTabSz="1300163">
              <a:lnSpc>
                <a:spcPct val="95000"/>
              </a:lnSpc>
            </a:pPr>
            <a:r>
              <a:rPr lang="en-US" sz="2200">
                <a:latin typeface="BMWTypeRegular" pitchFamily="34" charset="0"/>
              </a:rPr>
              <a:t>TwinPower Turbo </a:t>
            </a:r>
          </a:p>
          <a:p>
            <a:pPr algn="l" defTabSz="1300163">
              <a:lnSpc>
                <a:spcPct val="95000"/>
              </a:lnSpc>
            </a:pPr>
            <a:endParaRPr lang="en-US" sz="600">
              <a:latin typeface="BMWTypeRegular" pitchFamily="34" charset="0"/>
            </a:endParaRPr>
          </a:p>
          <a:p>
            <a:pPr algn="l" defTabSz="1300163">
              <a:lnSpc>
                <a:spcPct val="95000"/>
              </a:lnSpc>
            </a:pPr>
            <a:r>
              <a:rPr lang="de-DE" sz="2200">
                <a:latin typeface="BMWTypeRegular" pitchFamily="34" charset="0"/>
              </a:rPr>
              <a:t>80 km/h / 8</a:t>
            </a:r>
            <a:r>
              <a:rPr lang="de-DE" sz="2200" baseline="30000">
                <a:latin typeface="BMWTypeRegular" pitchFamily="34" charset="0"/>
              </a:rPr>
              <a:t>th</a:t>
            </a:r>
          </a:p>
          <a:p>
            <a:pPr algn="l" defTabSz="1300163">
              <a:lnSpc>
                <a:spcPct val="95000"/>
              </a:lnSpc>
            </a:pPr>
            <a:endParaRPr lang="de-DE" sz="400">
              <a:latin typeface="BMWTypeRegular" pitchFamily="34" charset="0"/>
            </a:endParaRPr>
          </a:p>
          <a:p>
            <a:pPr algn="l" defTabSz="1300163">
              <a:lnSpc>
                <a:spcPct val="95000"/>
              </a:lnSpc>
            </a:pPr>
            <a:r>
              <a:rPr lang="de-DE" sz="2200" b="1">
                <a:latin typeface="BMWTypeRegular" pitchFamily="34" charset="0"/>
              </a:rPr>
              <a:t>+ 5 %</a:t>
            </a:r>
          </a:p>
          <a:p>
            <a:pPr algn="l" defTabSz="1300163">
              <a:lnSpc>
                <a:spcPct val="95000"/>
              </a:lnSpc>
            </a:pPr>
            <a:endParaRPr lang="de-DE" sz="600" b="1">
              <a:latin typeface="BMWTypeRegular" pitchFamily="34" charset="0"/>
            </a:endParaRPr>
          </a:p>
          <a:p>
            <a:pPr algn="l" defTabSz="1300163">
              <a:lnSpc>
                <a:spcPct val="95000"/>
              </a:lnSpc>
            </a:pPr>
            <a:r>
              <a:rPr lang="de-DE" sz="2200" b="1">
                <a:latin typeface="BMWTypeRegular" pitchFamily="34" charset="0"/>
              </a:rPr>
              <a:t>- 23 %</a:t>
            </a:r>
          </a:p>
        </p:txBody>
      </p:sp>
      <p:sp>
        <p:nvSpPr>
          <p:cNvPr id="171057" name="Line 99"/>
          <p:cNvSpPr>
            <a:spLocks noChangeShapeType="1"/>
          </p:cNvSpPr>
          <p:nvPr/>
        </p:nvSpPr>
        <p:spPr bwMode="auto">
          <a:xfrm>
            <a:off x="5680075" y="7943850"/>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71058" name="Line 100"/>
          <p:cNvSpPr>
            <a:spLocks noChangeShapeType="1"/>
          </p:cNvSpPr>
          <p:nvPr/>
        </p:nvSpPr>
        <p:spPr bwMode="auto">
          <a:xfrm>
            <a:off x="5680075" y="7165975"/>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71059" name="Line 101"/>
          <p:cNvSpPr>
            <a:spLocks noChangeShapeType="1"/>
          </p:cNvSpPr>
          <p:nvPr/>
        </p:nvSpPr>
        <p:spPr bwMode="auto">
          <a:xfrm>
            <a:off x="5680075" y="7556500"/>
            <a:ext cx="6394450" cy="0"/>
          </a:xfrm>
          <a:prstGeom prst="line">
            <a:avLst/>
          </a:prstGeom>
          <a:noFill/>
          <a:ln w="9525">
            <a:solidFill>
              <a:srgbClr val="969696"/>
            </a:solidFill>
            <a:round/>
            <a:headEnd/>
            <a:tailEnd/>
          </a:ln>
        </p:spPr>
        <p:txBody>
          <a:bodyPr lIns="0" tIns="0" rIns="0" bIns="0">
            <a:spAutoFit/>
          </a:bodyPr>
          <a:lstStyle/>
          <a:p>
            <a:endParaRPr lang="de-DE"/>
          </a:p>
        </p:txBody>
      </p:sp>
      <p:sp>
        <p:nvSpPr>
          <p:cNvPr id="171060" name="Line 104"/>
          <p:cNvSpPr>
            <a:spLocks noChangeShapeType="1"/>
          </p:cNvSpPr>
          <p:nvPr/>
        </p:nvSpPr>
        <p:spPr bwMode="auto">
          <a:xfrm>
            <a:off x="1685925" y="2554288"/>
            <a:ext cx="346075" cy="0"/>
          </a:xfrm>
          <a:prstGeom prst="line">
            <a:avLst/>
          </a:prstGeom>
          <a:noFill/>
          <a:ln w="9525">
            <a:solidFill>
              <a:srgbClr val="000000"/>
            </a:solidFill>
            <a:round/>
            <a:headEnd/>
            <a:tailEnd/>
          </a:ln>
        </p:spPr>
        <p:txBody>
          <a:bodyPr/>
          <a:lstStyle/>
          <a:p>
            <a:endParaRPr lang="de-DE"/>
          </a:p>
        </p:txBody>
      </p:sp>
      <p:sp>
        <p:nvSpPr>
          <p:cNvPr id="171061" name="Rectangle 107"/>
          <p:cNvSpPr>
            <a:spLocks noChangeArrowheads="1"/>
          </p:cNvSpPr>
          <p:nvPr/>
        </p:nvSpPr>
        <p:spPr bwMode="auto">
          <a:xfrm>
            <a:off x="1838325" y="2760663"/>
            <a:ext cx="1277938" cy="547687"/>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171062" name="Text Box 108"/>
          <p:cNvSpPr txBox="1">
            <a:spLocks noChangeArrowheads="1"/>
          </p:cNvSpPr>
          <p:nvPr/>
        </p:nvSpPr>
        <p:spPr bwMode="auto">
          <a:xfrm>
            <a:off x="1885950" y="2859088"/>
            <a:ext cx="1323975" cy="317500"/>
          </a:xfrm>
          <a:prstGeom prst="rect">
            <a:avLst/>
          </a:prstGeom>
          <a:noFill/>
          <a:ln w="9525" algn="ctr">
            <a:noFill/>
            <a:miter lim="800000"/>
            <a:headEnd/>
            <a:tailEnd/>
          </a:ln>
        </p:spPr>
        <p:txBody>
          <a:bodyPr lIns="107983" tIns="0" rIns="91415" bIns="0">
            <a:spAutoFit/>
          </a:bodyPr>
          <a:lstStyle/>
          <a:p>
            <a:pPr algn="l">
              <a:lnSpc>
                <a:spcPct val="95000"/>
              </a:lnSpc>
              <a:buFont typeface="Wingdings" pitchFamily="2" charset="2"/>
              <a:buNone/>
            </a:pPr>
            <a:r>
              <a:rPr lang="en-US" sz="2200" b="1">
                <a:solidFill>
                  <a:schemeClr val="bg1"/>
                </a:solidFill>
                <a:latin typeface="BMWTypeRegular" pitchFamily="34" charset="0"/>
              </a:rPr>
              <a:t>Step 3</a:t>
            </a:r>
            <a:endParaRPr lang="de-DE" sz="2200" b="1">
              <a:solidFill>
                <a:schemeClr val="bg1"/>
              </a:solidFill>
              <a:latin typeface="BMWTypeRegular" pitchFamily="34" charset="0"/>
            </a:endParaRPr>
          </a:p>
        </p:txBody>
      </p:sp>
      <p:sp>
        <p:nvSpPr>
          <p:cNvPr id="171064" name="Text Box 90"/>
          <p:cNvSpPr txBox="1">
            <a:spLocks noChangeArrowheads="1"/>
          </p:cNvSpPr>
          <p:nvPr/>
        </p:nvSpPr>
        <p:spPr bwMode="auto">
          <a:xfrm>
            <a:off x="5646738" y="6413500"/>
            <a:ext cx="4084637" cy="19113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de-DE" sz="2200">
                <a:latin typeface="BMWTypeRegular" pitchFamily="34" charset="0"/>
              </a:rPr>
              <a:t>Engine type</a:t>
            </a:r>
          </a:p>
          <a:p>
            <a:pPr algn="l" defTabSz="1300163">
              <a:lnSpc>
                <a:spcPct val="95000"/>
              </a:lnSpc>
            </a:pPr>
            <a:r>
              <a:rPr lang="de-DE" sz="2200">
                <a:latin typeface="BMWTypeRegular" pitchFamily="34" charset="0"/>
              </a:rPr>
              <a:t>	</a:t>
            </a:r>
          </a:p>
          <a:p>
            <a:pPr algn="l" defTabSz="1300163">
              <a:lnSpc>
                <a:spcPct val="95000"/>
              </a:lnSpc>
            </a:pPr>
            <a:endParaRPr lang="de-DE" sz="600">
              <a:latin typeface="BMWTypeRegular" pitchFamily="34" charset="0"/>
            </a:endParaRPr>
          </a:p>
          <a:p>
            <a:pPr algn="l" defTabSz="1300163">
              <a:lnSpc>
                <a:spcPct val="95000"/>
              </a:lnSpc>
            </a:pPr>
            <a:r>
              <a:rPr lang="de-DE" sz="2200">
                <a:latin typeface="BMWTypeRegular" pitchFamily="34" charset="0"/>
              </a:rPr>
              <a:t>Speed / gear</a:t>
            </a:r>
          </a:p>
          <a:p>
            <a:pPr algn="l" defTabSz="1300163">
              <a:lnSpc>
                <a:spcPct val="95000"/>
              </a:lnSpc>
            </a:pPr>
            <a:endParaRPr lang="de-DE" sz="400">
              <a:latin typeface="BMWTypeRegular" pitchFamily="34" charset="0"/>
            </a:endParaRPr>
          </a:p>
          <a:p>
            <a:pPr algn="l" defTabSz="1300163">
              <a:lnSpc>
                <a:spcPct val="95000"/>
              </a:lnSpc>
            </a:pPr>
            <a:r>
              <a:rPr lang="de-DE" sz="2200">
                <a:latin typeface="BMWTypeRegular" pitchFamily="34" charset="0"/>
              </a:rPr>
              <a:t>Driving power surplus	</a:t>
            </a:r>
          </a:p>
          <a:p>
            <a:pPr algn="l" defTabSz="1300163">
              <a:lnSpc>
                <a:spcPct val="95000"/>
              </a:lnSpc>
            </a:pPr>
            <a:endParaRPr lang="de-DE" sz="600">
              <a:latin typeface="BMWTypeRegular" pitchFamily="34" charset="0"/>
            </a:endParaRPr>
          </a:p>
          <a:p>
            <a:pPr algn="l" defTabSz="1300163">
              <a:lnSpc>
                <a:spcPct val="95000"/>
              </a:lnSpc>
            </a:pPr>
            <a:r>
              <a:rPr lang="de-DE" sz="2200">
                <a:latin typeface="BMWTypeRegular" pitchFamily="34" charset="0"/>
              </a:rPr>
              <a:t>Fuel consumption*</a:t>
            </a:r>
          </a:p>
        </p:txBody>
      </p:sp>
      <p:sp>
        <p:nvSpPr>
          <p:cNvPr id="171067" name="Freeform 59"/>
          <p:cNvSpPr>
            <a:spLocks/>
          </p:cNvSpPr>
          <p:nvPr/>
        </p:nvSpPr>
        <p:spPr bwMode="auto">
          <a:xfrm>
            <a:off x="3035300" y="4575175"/>
            <a:ext cx="7867650" cy="1155700"/>
          </a:xfrm>
          <a:custGeom>
            <a:avLst/>
            <a:gdLst/>
            <a:ahLst/>
            <a:cxnLst>
              <a:cxn ang="0">
                <a:pos x="0" y="630"/>
              </a:cxn>
              <a:cxn ang="0">
                <a:pos x="486" y="248"/>
              </a:cxn>
              <a:cxn ang="0">
                <a:pos x="2088" y="0"/>
              </a:cxn>
              <a:cxn ang="0">
                <a:pos x="2388" y="0"/>
              </a:cxn>
              <a:cxn ang="0">
                <a:pos x="4396" y="358"/>
              </a:cxn>
              <a:cxn ang="0">
                <a:pos x="4956" y="728"/>
              </a:cxn>
            </a:cxnLst>
            <a:rect l="0" t="0" r="r" b="b"/>
            <a:pathLst>
              <a:path w="4956" h="728">
                <a:moveTo>
                  <a:pt x="0" y="630"/>
                </a:moveTo>
                <a:lnTo>
                  <a:pt x="486" y="248"/>
                </a:lnTo>
                <a:lnTo>
                  <a:pt x="2088" y="0"/>
                </a:lnTo>
                <a:lnTo>
                  <a:pt x="2388" y="0"/>
                </a:lnTo>
                <a:lnTo>
                  <a:pt x="4396" y="358"/>
                </a:lnTo>
                <a:lnTo>
                  <a:pt x="4956" y="728"/>
                </a:lnTo>
              </a:path>
            </a:pathLst>
          </a:custGeom>
          <a:noFill/>
          <a:ln w="57150" cap="flat" cmpd="sng">
            <a:solidFill>
              <a:srgbClr val="89A9CD"/>
            </a:solidFill>
            <a:prstDash val="solid"/>
            <a:round/>
            <a:headEnd/>
            <a:tailEnd/>
          </a:ln>
          <a:effectLst/>
        </p:spPr>
        <p:txBody>
          <a:bodyPr wrap="none" anchor="ctr"/>
          <a:lstStyle/>
          <a:p>
            <a:endParaRPr lang="de-DE"/>
          </a:p>
        </p:txBody>
      </p:sp>
      <p:sp>
        <p:nvSpPr>
          <p:cNvPr id="171068" name="Freeform 60"/>
          <p:cNvSpPr>
            <a:spLocks/>
          </p:cNvSpPr>
          <p:nvPr/>
        </p:nvSpPr>
        <p:spPr bwMode="auto">
          <a:xfrm>
            <a:off x="3048000" y="5448300"/>
            <a:ext cx="7924800" cy="812800"/>
          </a:xfrm>
          <a:custGeom>
            <a:avLst/>
            <a:gdLst/>
            <a:ahLst/>
            <a:cxnLst>
              <a:cxn ang="0">
                <a:pos x="0" y="512"/>
              </a:cxn>
              <a:cxn ang="0">
                <a:pos x="1160" y="0"/>
              </a:cxn>
              <a:cxn ang="0">
                <a:pos x="3704" y="0"/>
              </a:cxn>
              <a:cxn ang="0">
                <a:pos x="4496" y="144"/>
              </a:cxn>
              <a:cxn ang="0">
                <a:pos x="4992" y="400"/>
              </a:cxn>
            </a:cxnLst>
            <a:rect l="0" t="0" r="r" b="b"/>
            <a:pathLst>
              <a:path w="4992" h="512">
                <a:moveTo>
                  <a:pt x="0" y="512"/>
                </a:moveTo>
                <a:lnTo>
                  <a:pt x="1160" y="0"/>
                </a:lnTo>
                <a:lnTo>
                  <a:pt x="3704" y="0"/>
                </a:lnTo>
                <a:lnTo>
                  <a:pt x="4496" y="144"/>
                </a:lnTo>
                <a:lnTo>
                  <a:pt x="4992" y="400"/>
                </a:lnTo>
              </a:path>
            </a:pathLst>
          </a:custGeom>
          <a:noFill/>
          <a:ln w="57150" cap="flat" cmpd="sng">
            <a:solidFill>
              <a:srgbClr val="008000"/>
            </a:solidFill>
            <a:prstDash val="solid"/>
            <a:round/>
            <a:headEnd/>
            <a:tailEnd/>
          </a:ln>
          <a:effectLst/>
        </p:spPr>
        <p:txBody>
          <a:bodyPr wrap="none" anchor="ctr"/>
          <a:lstStyle/>
          <a:p>
            <a:endParaRPr lang="de-DE"/>
          </a:p>
        </p:txBody>
      </p:sp>
      <p:sp>
        <p:nvSpPr>
          <p:cNvPr id="171069" name="Text Box 7"/>
          <p:cNvSpPr txBox="1">
            <a:spLocks noChangeArrowheads="1"/>
          </p:cNvSpPr>
          <p:nvPr/>
        </p:nvSpPr>
        <p:spPr bwMode="auto">
          <a:xfrm>
            <a:off x="2765425" y="8680450"/>
            <a:ext cx="679450" cy="319088"/>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1000</a:t>
            </a:r>
          </a:p>
        </p:txBody>
      </p:sp>
      <p:sp>
        <p:nvSpPr>
          <p:cNvPr id="171071" name="Text Box 95"/>
          <p:cNvSpPr txBox="1">
            <a:spLocks noChangeArrowheads="1"/>
          </p:cNvSpPr>
          <p:nvPr/>
        </p:nvSpPr>
        <p:spPr bwMode="auto">
          <a:xfrm>
            <a:off x="3265488" y="7305675"/>
            <a:ext cx="503237" cy="703263"/>
          </a:xfrm>
          <a:prstGeom prst="rect">
            <a:avLst/>
          </a:prstGeom>
          <a:noFill/>
          <a:ln w="9525">
            <a:noFill/>
            <a:miter lim="800000"/>
            <a:headEnd/>
            <a:tailEnd/>
          </a:ln>
        </p:spPr>
        <p:txBody>
          <a:bodyPr wrap="none" lIns="91425" tIns="45712" rIns="91425" bIns="45712">
            <a:spAutoFit/>
          </a:bodyPr>
          <a:lstStyle/>
          <a:p>
            <a:pPr algn="l" defTabSz="1300163"/>
            <a:r>
              <a:rPr lang="de-DE" sz="4000" b="1">
                <a:solidFill>
                  <a:srgbClr val="008000"/>
                </a:solidFill>
                <a:latin typeface="BMWTypeRegular" pitchFamily="34" charset="0"/>
              </a:rPr>
              <a:t>+</a:t>
            </a:r>
          </a:p>
        </p:txBody>
      </p:sp>
      <p:sp>
        <p:nvSpPr>
          <p:cNvPr id="171072" name="AutoShape 97"/>
          <p:cNvSpPr>
            <a:spLocks noChangeArrowheads="1"/>
          </p:cNvSpPr>
          <p:nvPr/>
        </p:nvSpPr>
        <p:spPr bwMode="auto">
          <a:xfrm>
            <a:off x="10160000" y="7583488"/>
            <a:ext cx="277813" cy="339725"/>
          </a:xfrm>
          <a:prstGeom prst="upArrow">
            <a:avLst>
              <a:gd name="adj1" fmla="val 54287"/>
              <a:gd name="adj2" fmla="val 60282"/>
            </a:avLst>
          </a:prstGeom>
          <a:solidFill>
            <a:srgbClr val="008000"/>
          </a:solidFill>
          <a:ln w="9525">
            <a:noFill/>
            <a:miter lim="800000"/>
            <a:headEnd/>
            <a:tailEnd/>
          </a:ln>
        </p:spPr>
        <p:txBody>
          <a:bodyPr wrap="none" lIns="91425" tIns="45712" rIns="91425" bIns="45712" anchor="ctr"/>
          <a:lstStyle/>
          <a:p>
            <a:pPr defTabSz="1300163"/>
            <a:endParaRPr lang="de-DE"/>
          </a:p>
        </p:txBody>
      </p:sp>
      <p:sp>
        <p:nvSpPr>
          <p:cNvPr id="171073" name="AutoShape 97"/>
          <p:cNvSpPr>
            <a:spLocks noChangeArrowheads="1"/>
          </p:cNvSpPr>
          <p:nvPr/>
        </p:nvSpPr>
        <p:spPr bwMode="auto">
          <a:xfrm flipV="1">
            <a:off x="10160000" y="7962900"/>
            <a:ext cx="277813" cy="339725"/>
          </a:xfrm>
          <a:prstGeom prst="upArrow">
            <a:avLst>
              <a:gd name="adj1" fmla="val 54287"/>
              <a:gd name="adj2" fmla="val 60282"/>
            </a:avLst>
          </a:prstGeom>
          <a:solidFill>
            <a:srgbClr val="008000"/>
          </a:solidFill>
          <a:ln w="9525">
            <a:noFill/>
            <a:miter lim="800000"/>
            <a:headEnd/>
            <a:tailEnd/>
          </a:ln>
        </p:spPr>
        <p:txBody>
          <a:bodyPr rot="10800000" wrap="none" lIns="91425" tIns="45712" rIns="91425" bIns="45712" anchor="ctr"/>
          <a:lstStyle/>
          <a:p>
            <a:pPr defTabSz="1300163"/>
            <a:endParaRPr lang="de-DE"/>
          </a:p>
        </p:txBody>
      </p:sp>
      <p:sp>
        <p:nvSpPr>
          <p:cNvPr id="171074" name="Line 65"/>
          <p:cNvSpPr>
            <a:spLocks noChangeShapeType="1"/>
          </p:cNvSpPr>
          <p:nvPr/>
        </p:nvSpPr>
        <p:spPr bwMode="auto">
          <a:xfrm flipV="1">
            <a:off x="4656138" y="4994275"/>
            <a:ext cx="0" cy="1627188"/>
          </a:xfrm>
          <a:prstGeom prst="line">
            <a:avLst/>
          </a:prstGeom>
          <a:noFill/>
          <a:ln w="38100">
            <a:solidFill>
              <a:schemeClr val="accent2"/>
            </a:solidFill>
            <a:round/>
            <a:headEnd/>
            <a:tailEnd/>
          </a:ln>
        </p:spPr>
        <p:txBody>
          <a:bodyPr/>
          <a:lstStyle/>
          <a:p>
            <a:endParaRPr lang="de-DE"/>
          </a:p>
        </p:txBody>
      </p:sp>
      <p:sp>
        <p:nvSpPr>
          <p:cNvPr id="171075" name="AutoShape 67"/>
          <p:cNvSpPr>
            <a:spLocks noChangeArrowheads="1"/>
          </p:cNvSpPr>
          <p:nvPr/>
        </p:nvSpPr>
        <p:spPr bwMode="auto">
          <a:xfrm flipH="1" flipV="1">
            <a:off x="4556125" y="6548438"/>
            <a:ext cx="193675" cy="168275"/>
          </a:xfrm>
          <a:prstGeom prst="triangle">
            <a:avLst>
              <a:gd name="adj" fmla="val 50000"/>
            </a:avLst>
          </a:prstGeom>
          <a:solidFill>
            <a:schemeClr val="accent2"/>
          </a:solidFill>
          <a:ln w="9525">
            <a:noFill/>
            <a:miter lim="800000"/>
            <a:headEnd/>
            <a:tailEnd/>
          </a:ln>
        </p:spPr>
        <p:txBody>
          <a:bodyPr rot="10800000" wrap="none" lIns="91425" tIns="45712" rIns="91425" bIns="45712" anchor="ctr"/>
          <a:lstStyle/>
          <a:p>
            <a:pPr algn="l"/>
            <a:endParaRPr lang="de-DE"/>
          </a:p>
        </p:txBody>
      </p:sp>
      <p:sp>
        <p:nvSpPr>
          <p:cNvPr id="171076" name="AutoShape 69"/>
          <p:cNvSpPr>
            <a:spLocks noChangeArrowheads="1"/>
          </p:cNvSpPr>
          <p:nvPr/>
        </p:nvSpPr>
        <p:spPr bwMode="auto">
          <a:xfrm>
            <a:off x="4556125" y="4881563"/>
            <a:ext cx="193675" cy="168275"/>
          </a:xfrm>
          <a:prstGeom prst="triangle">
            <a:avLst>
              <a:gd name="adj" fmla="val 50000"/>
            </a:avLst>
          </a:prstGeom>
          <a:solidFill>
            <a:schemeClr val="accent2"/>
          </a:solidFill>
          <a:ln w="9525">
            <a:noFill/>
            <a:miter lim="800000"/>
            <a:headEnd/>
            <a:tailEnd/>
          </a:ln>
        </p:spPr>
        <p:txBody>
          <a:bodyPr wrap="none" lIns="91425" tIns="45712" rIns="91425" bIns="45712" anchor="ctr"/>
          <a:lstStyle/>
          <a:p>
            <a:pPr algn="l"/>
            <a:endParaRPr lang="de-DE"/>
          </a:p>
        </p:txBody>
      </p:sp>
      <p:sp>
        <p:nvSpPr>
          <p:cNvPr id="171077" name="Freeform 69"/>
          <p:cNvSpPr>
            <a:spLocks/>
          </p:cNvSpPr>
          <p:nvPr/>
        </p:nvSpPr>
        <p:spPr bwMode="auto">
          <a:xfrm>
            <a:off x="2986088" y="4476750"/>
            <a:ext cx="7981950" cy="1042988"/>
          </a:xfrm>
          <a:custGeom>
            <a:avLst/>
            <a:gdLst/>
            <a:ahLst/>
            <a:cxnLst>
              <a:cxn ang="0">
                <a:pos x="0" y="480"/>
              </a:cxn>
              <a:cxn ang="0">
                <a:pos x="231" y="0"/>
              </a:cxn>
              <a:cxn ang="0">
                <a:pos x="3303" y="0"/>
              </a:cxn>
              <a:cxn ang="0">
                <a:pos x="4323" y="285"/>
              </a:cxn>
              <a:cxn ang="0">
                <a:pos x="5028" y="657"/>
              </a:cxn>
            </a:cxnLst>
            <a:rect l="0" t="0" r="r" b="b"/>
            <a:pathLst>
              <a:path w="5028" h="657">
                <a:moveTo>
                  <a:pt x="0" y="480"/>
                </a:moveTo>
                <a:lnTo>
                  <a:pt x="231" y="0"/>
                </a:lnTo>
                <a:lnTo>
                  <a:pt x="3303" y="0"/>
                </a:lnTo>
                <a:lnTo>
                  <a:pt x="4323" y="285"/>
                </a:lnTo>
                <a:lnTo>
                  <a:pt x="5028" y="657"/>
                </a:lnTo>
              </a:path>
            </a:pathLst>
          </a:custGeom>
          <a:noFill/>
          <a:ln w="57150" cap="flat" cmpd="sng">
            <a:solidFill>
              <a:srgbClr val="CC3300"/>
            </a:solidFill>
            <a:prstDash val="solid"/>
            <a:round/>
            <a:headEnd/>
            <a:tailEnd/>
          </a:ln>
          <a:effectLst/>
        </p:spPr>
        <p:txBody>
          <a:bodyPr wrap="none" anchor="ctr"/>
          <a:lstStyle/>
          <a:p>
            <a:endParaRPr lang="de-DE"/>
          </a:p>
        </p:txBody>
      </p:sp>
      <p:sp>
        <p:nvSpPr>
          <p:cNvPr id="171078" name="Rectangle 78"/>
          <p:cNvSpPr>
            <a:spLocks noChangeArrowheads="1"/>
          </p:cNvSpPr>
          <p:nvPr/>
        </p:nvSpPr>
        <p:spPr bwMode="auto">
          <a:xfrm>
            <a:off x="2717800" y="4827588"/>
            <a:ext cx="395288" cy="1519237"/>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171079" name="Rectangle 79"/>
          <p:cNvSpPr>
            <a:spLocks noChangeArrowheads="1"/>
          </p:cNvSpPr>
          <p:nvPr/>
        </p:nvSpPr>
        <p:spPr bwMode="auto">
          <a:xfrm>
            <a:off x="10817225" y="5326063"/>
            <a:ext cx="392113" cy="90170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171080" name="Line 37"/>
          <p:cNvSpPr>
            <a:spLocks noChangeShapeType="1"/>
          </p:cNvSpPr>
          <p:nvPr/>
        </p:nvSpPr>
        <p:spPr bwMode="auto">
          <a:xfrm flipV="1">
            <a:off x="10814050" y="2551113"/>
            <a:ext cx="0" cy="3886200"/>
          </a:xfrm>
          <a:prstGeom prst="line">
            <a:avLst/>
          </a:prstGeom>
          <a:noFill/>
          <a:ln w="9525">
            <a:solidFill>
              <a:srgbClr val="969696"/>
            </a:solidFill>
            <a:round/>
            <a:headEnd/>
            <a:tailEnd/>
          </a:ln>
        </p:spPr>
        <p:txBody>
          <a:bodyPr/>
          <a:lstStyle/>
          <a:p>
            <a:endParaRPr lang="de-DE"/>
          </a:p>
        </p:txBody>
      </p:sp>
      <p:sp>
        <p:nvSpPr>
          <p:cNvPr id="171081" name="Line 21"/>
          <p:cNvSpPr>
            <a:spLocks noChangeShapeType="1"/>
          </p:cNvSpPr>
          <p:nvPr/>
        </p:nvSpPr>
        <p:spPr bwMode="auto">
          <a:xfrm>
            <a:off x="10807700" y="5457825"/>
            <a:ext cx="1266825" cy="0"/>
          </a:xfrm>
          <a:prstGeom prst="line">
            <a:avLst/>
          </a:prstGeom>
          <a:noFill/>
          <a:ln w="9525">
            <a:solidFill>
              <a:srgbClr val="969696"/>
            </a:solidFill>
            <a:round/>
            <a:headEnd/>
            <a:tailEnd/>
          </a:ln>
        </p:spPr>
        <p:txBody>
          <a:bodyPr lIns="0" tIns="0" rIns="0" bIns="0">
            <a:spAutoFit/>
          </a:bodyPr>
          <a:lstStyle/>
          <a:p>
            <a:endParaRPr lang="de-DE"/>
          </a:p>
        </p:txBody>
      </p:sp>
      <p:sp>
        <p:nvSpPr>
          <p:cNvPr id="171082" name="Line 29"/>
          <p:cNvSpPr>
            <a:spLocks noChangeShapeType="1"/>
          </p:cNvSpPr>
          <p:nvPr/>
        </p:nvSpPr>
        <p:spPr bwMode="auto">
          <a:xfrm flipV="1">
            <a:off x="3116263" y="2551113"/>
            <a:ext cx="0" cy="5807075"/>
          </a:xfrm>
          <a:prstGeom prst="line">
            <a:avLst/>
          </a:prstGeom>
          <a:noFill/>
          <a:ln w="9525">
            <a:solidFill>
              <a:srgbClr val="969696"/>
            </a:solidFill>
            <a:round/>
            <a:headEnd/>
            <a:tailEnd/>
          </a:ln>
        </p:spPr>
        <p:txBody>
          <a:bodyPr/>
          <a:lstStyle/>
          <a:p>
            <a:endParaRPr lang="de-DE"/>
          </a:p>
        </p:txBody>
      </p:sp>
      <p:sp>
        <p:nvSpPr>
          <p:cNvPr id="171083" name="Line 25"/>
          <p:cNvSpPr>
            <a:spLocks noChangeShapeType="1"/>
          </p:cNvSpPr>
          <p:nvPr/>
        </p:nvSpPr>
        <p:spPr bwMode="auto">
          <a:xfrm>
            <a:off x="3116263" y="8231188"/>
            <a:ext cx="0" cy="288925"/>
          </a:xfrm>
          <a:prstGeom prst="line">
            <a:avLst/>
          </a:prstGeom>
          <a:noFill/>
          <a:ln w="9525">
            <a:solidFill>
              <a:srgbClr val="000000"/>
            </a:solidFill>
            <a:round/>
            <a:headEnd/>
            <a:tailEnd/>
          </a:ln>
        </p:spPr>
        <p:txBody>
          <a:bodyPr/>
          <a:lstStyle/>
          <a:p>
            <a:endParaRPr lang="de-DE"/>
          </a:p>
        </p:txBody>
      </p:sp>
      <p:sp>
        <p:nvSpPr>
          <p:cNvPr id="171084" name="Line 21"/>
          <p:cNvSpPr>
            <a:spLocks noChangeShapeType="1"/>
          </p:cNvSpPr>
          <p:nvPr/>
        </p:nvSpPr>
        <p:spPr bwMode="auto">
          <a:xfrm>
            <a:off x="1803400" y="5457825"/>
            <a:ext cx="1309688" cy="0"/>
          </a:xfrm>
          <a:prstGeom prst="line">
            <a:avLst/>
          </a:prstGeom>
          <a:noFill/>
          <a:ln w="9525">
            <a:solidFill>
              <a:srgbClr val="969696"/>
            </a:solidFill>
            <a:round/>
            <a:headEnd/>
            <a:tailEnd/>
          </a:ln>
        </p:spPr>
        <p:txBody>
          <a:bodyPr lIns="0" tIns="0" rIns="0" bIns="0">
            <a:spAutoFit/>
          </a:bodyPr>
          <a:lstStyle/>
          <a:p>
            <a:endParaRPr lang="de-DE"/>
          </a:p>
        </p:txBody>
      </p:sp>
      <p:sp>
        <p:nvSpPr>
          <p:cNvPr id="171086" name="Text Box 51"/>
          <p:cNvSpPr txBox="1">
            <a:spLocks noChangeArrowheads="1"/>
          </p:cNvSpPr>
          <p:nvPr/>
        </p:nvSpPr>
        <p:spPr bwMode="auto">
          <a:xfrm>
            <a:off x="889000" y="5283200"/>
            <a:ext cx="663575" cy="333375"/>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300</a:t>
            </a:r>
          </a:p>
        </p:txBody>
      </p:sp>
      <p:sp>
        <p:nvSpPr>
          <p:cNvPr id="171087" name="Line 24"/>
          <p:cNvSpPr>
            <a:spLocks noChangeShapeType="1"/>
          </p:cNvSpPr>
          <p:nvPr/>
        </p:nvSpPr>
        <p:spPr bwMode="auto">
          <a:xfrm>
            <a:off x="1685925" y="5457825"/>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171065" name="Rectangle 57"/>
          <p:cNvSpPr>
            <a:spLocks noChangeArrowheads="1"/>
          </p:cNvSpPr>
          <p:nvPr/>
        </p:nvSpPr>
        <p:spPr bwMode="auto">
          <a:xfrm>
            <a:off x="3178175" y="3041650"/>
            <a:ext cx="8658225" cy="649288"/>
          </a:xfrm>
          <a:prstGeom prst="rect">
            <a:avLst/>
          </a:prstGeom>
          <a:solidFill>
            <a:srgbClr val="EEEEEE"/>
          </a:solidFill>
          <a:ln w="57150" algn="ctr">
            <a:noFill/>
            <a:miter lim="800000"/>
            <a:headEnd/>
            <a:tailEnd/>
          </a:ln>
          <a:effectLst/>
        </p:spPr>
        <p:txBody>
          <a:bodyPr wrap="none" anchor="ctr"/>
          <a:lstStyle/>
          <a:p>
            <a:endParaRPr lang="de-DE"/>
          </a:p>
        </p:txBody>
      </p:sp>
      <p:sp>
        <p:nvSpPr>
          <p:cNvPr id="171090" name="Rectangle 82"/>
          <p:cNvSpPr>
            <a:spLocks noChangeArrowheads="1"/>
          </p:cNvSpPr>
          <p:nvPr/>
        </p:nvSpPr>
        <p:spPr bwMode="auto">
          <a:xfrm>
            <a:off x="3279775" y="2686050"/>
            <a:ext cx="6829425" cy="725488"/>
          </a:xfrm>
          <a:prstGeom prst="rect">
            <a:avLst/>
          </a:prstGeom>
          <a:solidFill>
            <a:srgbClr val="EEEEEE"/>
          </a:solidFill>
          <a:ln w="57150" algn="ctr">
            <a:noFill/>
            <a:miter lim="800000"/>
            <a:headEnd/>
            <a:tailEnd/>
          </a:ln>
          <a:effectLst/>
        </p:spPr>
        <p:txBody>
          <a:bodyPr wrap="none" anchor="ctr"/>
          <a:lstStyle/>
          <a:p>
            <a:endParaRPr lang="de-DE"/>
          </a:p>
        </p:txBody>
      </p:sp>
      <p:pic>
        <p:nvPicPr>
          <p:cNvPr id="171091" name="Picture 81" descr="8Gang"/>
          <p:cNvPicPr>
            <a:picLocks noChangeAspect="1" noChangeArrowheads="1"/>
          </p:cNvPicPr>
          <p:nvPr/>
        </p:nvPicPr>
        <p:blipFill>
          <a:blip r:embed="rId3"/>
          <a:srcRect/>
          <a:stretch>
            <a:fillRect/>
          </a:stretch>
        </p:blipFill>
        <p:spPr bwMode="auto">
          <a:xfrm>
            <a:off x="3709988" y="7035800"/>
            <a:ext cx="1862137" cy="1236663"/>
          </a:xfrm>
          <a:prstGeom prst="rect">
            <a:avLst/>
          </a:prstGeom>
          <a:noFill/>
          <a:ln w="9525">
            <a:noFill/>
            <a:miter lim="800000"/>
            <a:headEnd/>
            <a:tailEnd/>
          </a:ln>
        </p:spPr>
      </p:pic>
      <p:pic>
        <p:nvPicPr>
          <p:cNvPr id="171092" name="Picture 97" descr="N55-Motiv-02 Kopie"/>
          <p:cNvPicPr>
            <a:picLocks noChangeAspect="1" noChangeArrowheads="1"/>
          </p:cNvPicPr>
          <p:nvPr/>
        </p:nvPicPr>
        <p:blipFill>
          <a:blip r:embed="rId4"/>
          <a:srcRect/>
          <a:stretch>
            <a:fillRect/>
          </a:stretch>
        </p:blipFill>
        <p:spPr bwMode="auto">
          <a:xfrm>
            <a:off x="2005013" y="6784975"/>
            <a:ext cx="1235075" cy="1555750"/>
          </a:xfrm>
          <a:prstGeom prst="rect">
            <a:avLst/>
          </a:prstGeom>
          <a:noFill/>
          <a:ln w="9525">
            <a:noFill/>
            <a:miter lim="800000"/>
            <a:headEnd/>
            <a:tailEnd/>
          </a:ln>
        </p:spPr>
      </p:pic>
      <p:sp>
        <p:nvSpPr>
          <p:cNvPr id="171096" name="Line 27"/>
          <p:cNvSpPr>
            <a:spLocks noChangeShapeType="1"/>
          </p:cNvSpPr>
          <p:nvPr/>
        </p:nvSpPr>
        <p:spPr bwMode="auto">
          <a:xfrm flipV="1">
            <a:off x="4241800" y="4678363"/>
            <a:ext cx="0" cy="1589087"/>
          </a:xfrm>
          <a:prstGeom prst="line">
            <a:avLst/>
          </a:prstGeom>
          <a:noFill/>
          <a:ln w="38100">
            <a:solidFill>
              <a:srgbClr val="CC3300"/>
            </a:solidFill>
            <a:round/>
            <a:headEnd/>
            <a:tailEnd/>
          </a:ln>
        </p:spPr>
        <p:txBody>
          <a:bodyPr/>
          <a:lstStyle/>
          <a:p>
            <a:endParaRPr lang="de-DE"/>
          </a:p>
        </p:txBody>
      </p:sp>
      <p:sp>
        <p:nvSpPr>
          <p:cNvPr id="171097" name="Oval 85"/>
          <p:cNvSpPr>
            <a:spLocks noChangeArrowheads="1"/>
          </p:cNvSpPr>
          <p:nvPr/>
        </p:nvSpPr>
        <p:spPr bwMode="auto">
          <a:xfrm>
            <a:off x="4097338" y="6457950"/>
            <a:ext cx="287337" cy="285750"/>
          </a:xfrm>
          <a:prstGeom prst="ellipse">
            <a:avLst/>
          </a:prstGeom>
          <a:solidFill>
            <a:schemeClr val="bg1"/>
          </a:solidFill>
          <a:ln w="57150">
            <a:solidFill>
              <a:srgbClr val="CC3300"/>
            </a:solidFill>
            <a:round/>
            <a:headEnd/>
            <a:tailEnd/>
          </a:ln>
        </p:spPr>
        <p:txBody>
          <a:bodyPr wrap="none" lIns="91425" tIns="45712" rIns="91425" bIns="45712" anchor="ctr"/>
          <a:lstStyle/>
          <a:p>
            <a:pPr algn="l"/>
            <a:endParaRPr lang="de-DE"/>
          </a:p>
        </p:txBody>
      </p:sp>
      <p:sp>
        <p:nvSpPr>
          <p:cNvPr id="171098" name="AutoShape 88"/>
          <p:cNvSpPr>
            <a:spLocks noChangeArrowheads="1"/>
          </p:cNvSpPr>
          <p:nvPr/>
        </p:nvSpPr>
        <p:spPr bwMode="auto">
          <a:xfrm flipV="1">
            <a:off x="4143375" y="6229350"/>
            <a:ext cx="196850" cy="169863"/>
          </a:xfrm>
          <a:prstGeom prst="triangle">
            <a:avLst>
              <a:gd name="adj" fmla="val 50000"/>
            </a:avLst>
          </a:prstGeom>
          <a:solidFill>
            <a:srgbClr val="CC3300"/>
          </a:solidFill>
          <a:ln w="9525">
            <a:noFill/>
            <a:miter lim="800000"/>
            <a:headEnd/>
            <a:tailEnd/>
          </a:ln>
        </p:spPr>
        <p:txBody>
          <a:bodyPr rot="10800000" wrap="none" lIns="91425" tIns="45712" rIns="91425" bIns="45712" anchor="ctr"/>
          <a:lstStyle/>
          <a:p>
            <a:pPr algn="l"/>
            <a:endParaRPr lang="de-DE"/>
          </a:p>
        </p:txBody>
      </p:sp>
      <p:sp>
        <p:nvSpPr>
          <p:cNvPr id="171099" name="AutoShape 88"/>
          <p:cNvSpPr>
            <a:spLocks noChangeArrowheads="1"/>
          </p:cNvSpPr>
          <p:nvPr/>
        </p:nvSpPr>
        <p:spPr bwMode="auto">
          <a:xfrm>
            <a:off x="4143375" y="4533900"/>
            <a:ext cx="196850" cy="169863"/>
          </a:xfrm>
          <a:prstGeom prst="triangle">
            <a:avLst>
              <a:gd name="adj" fmla="val 50000"/>
            </a:avLst>
          </a:prstGeom>
          <a:solidFill>
            <a:srgbClr val="CC3300"/>
          </a:solidFill>
          <a:ln w="9525">
            <a:noFill/>
            <a:miter lim="800000"/>
            <a:headEnd/>
            <a:tailEnd/>
          </a:ln>
        </p:spPr>
        <p:txBody>
          <a:bodyPr wrap="none" lIns="91425" tIns="45712" rIns="91425" bIns="45712" anchor="ctr"/>
          <a:lstStyle/>
          <a:p>
            <a:pPr algn="l"/>
            <a:endParaRPr lang="de-DE"/>
          </a:p>
        </p:txBody>
      </p:sp>
      <p:sp>
        <p:nvSpPr>
          <p:cNvPr id="171101" name="AutoShape 82"/>
          <p:cNvSpPr>
            <a:spLocks noChangeArrowheads="1"/>
          </p:cNvSpPr>
          <p:nvPr/>
        </p:nvSpPr>
        <p:spPr bwMode="auto">
          <a:xfrm rot="-5400000">
            <a:off x="2981325" y="4021138"/>
            <a:ext cx="319087" cy="388938"/>
          </a:xfrm>
          <a:prstGeom prst="upArrow">
            <a:avLst>
              <a:gd name="adj1" fmla="val 42972"/>
              <a:gd name="adj2" fmla="val 68789"/>
            </a:avLst>
          </a:prstGeom>
          <a:solidFill>
            <a:srgbClr val="F8F8F8"/>
          </a:solidFill>
          <a:ln w="28575">
            <a:solidFill>
              <a:srgbClr val="CC3300"/>
            </a:solidFill>
            <a:miter lim="800000"/>
            <a:headEnd/>
            <a:tailEnd/>
          </a:ln>
        </p:spPr>
        <p:txBody>
          <a:bodyPr rot="10800000" wrap="none" lIns="91425" tIns="45712" rIns="91425" bIns="45712" anchor="ctr"/>
          <a:lstStyle/>
          <a:p>
            <a:pPr algn="l"/>
            <a:endParaRPr lang="de-DE"/>
          </a:p>
        </p:txBody>
      </p:sp>
      <p:sp>
        <p:nvSpPr>
          <p:cNvPr id="171103" name="Text Box 108"/>
          <p:cNvSpPr txBox="1">
            <a:spLocks noChangeArrowheads="1"/>
          </p:cNvSpPr>
          <p:nvPr/>
        </p:nvSpPr>
        <p:spPr bwMode="auto">
          <a:xfrm>
            <a:off x="3216275" y="2717800"/>
            <a:ext cx="8797925" cy="1270000"/>
          </a:xfrm>
          <a:prstGeom prst="rect">
            <a:avLst/>
          </a:prstGeom>
          <a:noFill/>
          <a:ln w="9525" algn="ctr">
            <a:noFill/>
            <a:miter lim="800000"/>
            <a:headEnd/>
            <a:tailEnd/>
          </a:ln>
        </p:spPr>
        <p:txBody>
          <a:bodyPr lIns="0" tIns="0" rIns="0" bIns="0">
            <a:spAutoFit/>
          </a:bodyPr>
          <a:lstStyle/>
          <a:p>
            <a:pPr algn="l">
              <a:lnSpc>
                <a:spcPct val="95000"/>
              </a:lnSpc>
              <a:buFont typeface="Wingdings" pitchFamily="2" charset="2"/>
              <a:buNone/>
            </a:pPr>
            <a:r>
              <a:rPr lang="en-US" sz="2200">
                <a:solidFill>
                  <a:srgbClr val="008000"/>
                </a:solidFill>
                <a:latin typeface="BMWTypeRegular" pitchFamily="34" charset="0"/>
              </a:rPr>
              <a:t>Excellent shifting response and high power surplus at </a:t>
            </a:r>
          </a:p>
          <a:p>
            <a:pPr algn="l">
              <a:lnSpc>
                <a:spcPct val="95000"/>
              </a:lnSpc>
              <a:buFont typeface="Wingdings" pitchFamily="2" charset="2"/>
              <a:buNone/>
            </a:pPr>
            <a:r>
              <a:rPr lang="en-US" sz="2200">
                <a:solidFill>
                  <a:srgbClr val="008000"/>
                </a:solidFill>
                <a:latin typeface="BMWTypeRegular" pitchFamily="34" charset="0"/>
              </a:rPr>
              <a:t>very low rpm allow much longer overall gear ratio. The result: </a:t>
            </a:r>
          </a:p>
          <a:p>
            <a:pPr algn="l">
              <a:lnSpc>
                <a:spcPct val="95000"/>
              </a:lnSpc>
              <a:buFont typeface="Wingdings" pitchFamily="2" charset="2"/>
              <a:buNone/>
            </a:pPr>
            <a:r>
              <a:rPr lang="en-US" sz="2200">
                <a:solidFill>
                  <a:srgbClr val="008000"/>
                </a:solidFill>
                <a:latin typeface="BMWTypeRegular" pitchFamily="34" charset="0"/>
              </a:rPr>
              <a:t>Better driving dynamics and better fuel economy. At the same time. </a:t>
            </a:r>
          </a:p>
          <a:p>
            <a:pPr algn="l">
              <a:lnSpc>
                <a:spcPct val="95000"/>
              </a:lnSpc>
              <a:buFont typeface="Wingdings" pitchFamily="2" charset="2"/>
              <a:buNone/>
            </a:pPr>
            <a:endParaRPr lang="en-US" sz="2200">
              <a:solidFill>
                <a:srgbClr val="008000"/>
              </a:solidFill>
              <a:latin typeface="BMWTypeRegular" pitchFamily="34" charset="0"/>
            </a:endParaRPr>
          </a:p>
        </p:txBody>
      </p:sp>
      <p:sp>
        <p:nvSpPr>
          <p:cNvPr id="171105" name="AutoShape 82"/>
          <p:cNvSpPr>
            <a:spLocks noChangeArrowheads="1"/>
          </p:cNvSpPr>
          <p:nvPr/>
        </p:nvSpPr>
        <p:spPr bwMode="auto">
          <a:xfrm rot="-5400000">
            <a:off x="2663825" y="4745038"/>
            <a:ext cx="319087" cy="388938"/>
          </a:xfrm>
          <a:prstGeom prst="upArrow">
            <a:avLst>
              <a:gd name="adj1" fmla="val 42972"/>
              <a:gd name="adj2" fmla="val 68789"/>
            </a:avLst>
          </a:prstGeom>
          <a:solidFill>
            <a:srgbClr val="F8F8F8"/>
          </a:solidFill>
          <a:ln w="28575">
            <a:solidFill>
              <a:srgbClr val="CC3300"/>
            </a:solidFill>
            <a:miter lim="800000"/>
            <a:headEnd/>
            <a:tailEnd/>
          </a:ln>
        </p:spPr>
        <p:txBody>
          <a:bodyPr rot="10800000" wrap="none" lIns="91425" tIns="45712" rIns="91425" bIns="45712" anchor="ctr"/>
          <a:lstStyle/>
          <a:p>
            <a:pPr algn="l"/>
            <a:endParaRPr lang="de-DE"/>
          </a:p>
        </p:txBody>
      </p:sp>
      <p:sp>
        <p:nvSpPr>
          <p:cNvPr id="171106" name="Text Box 90"/>
          <p:cNvSpPr txBox="1">
            <a:spLocks noChangeArrowheads="1"/>
          </p:cNvSpPr>
          <p:nvPr/>
        </p:nvSpPr>
        <p:spPr bwMode="auto">
          <a:xfrm>
            <a:off x="9909175" y="9126538"/>
            <a:ext cx="2173288" cy="317500"/>
          </a:xfrm>
          <a:prstGeom prst="rect">
            <a:avLst/>
          </a:prstGeom>
          <a:noFill/>
          <a:ln w="9525">
            <a:noFill/>
            <a:miter lim="800000"/>
            <a:headEnd/>
            <a:tailEnd/>
          </a:ln>
        </p:spPr>
        <p:txBody>
          <a:bodyPr wrap="none" lIns="0" tIns="0" rIns="0" bIns="0">
            <a:spAutoFit/>
          </a:bodyPr>
          <a:lstStyle/>
          <a:p>
            <a:pPr algn="l" defTabSz="1300163">
              <a:lnSpc>
                <a:spcPct val="95000"/>
              </a:lnSpc>
            </a:pPr>
            <a:r>
              <a:rPr lang="de-DE" sz="2200">
                <a:latin typeface="BMWTypeRegular" pitchFamily="34" charset="0"/>
              </a:rPr>
              <a:t>* in EU test cycle</a:t>
            </a:r>
          </a:p>
        </p:txBody>
      </p:sp>
      <p:sp>
        <p:nvSpPr>
          <p:cNvPr id="171088" name="Rectangle 80"/>
          <p:cNvSpPr>
            <a:spLocks noChangeArrowheads="1"/>
          </p:cNvSpPr>
          <p:nvPr/>
        </p:nvSpPr>
        <p:spPr bwMode="auto">
          <a:xfrm>
            <a:off x="1838325" y="2554288"/>
            <a:ext cx="10239375" cy="5819775"/>
          </a:xfrm>
          <a:prstGeom prst="rect">
            <a:avLst/>
          </a:prstGeom>
          <a:noFill/>
          <a:ln w="9525" algn="ctr">
            <a:solidFill>
              <a:schemeClr val="tx1"/>
            </a:solidFill>
            <a:miter lim="800000"/>
            <a:headEnd/>
            <a:tailEnd/>
          </a:ln>
          <a:effectLst/>
        </p:spPr>
        <p:txBody>
          <a:bodyPr wrap="none" anchor="ctr"/>
          <a:lstStyle/>
          <a:p>
            <a:endParaRPr lang="de-DE"/>
          </a:p>
        </p:txBody>
      </p:sp>
      <p:sp>
        <p:nvSpPr>
          <p:cNvPr id="171107" name="Rectangle 59"/>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How the new inline 6 gasoline engine and</a:t>
            </a:r>
          </a:p>
          <a:p>
            <a:pPr algn="l">
              <a:lnSpc>
                <a:spcPct val="95000"/>
              </a:lnSpc>
            </a:pPr>
            <a:r>
              <a:rPr lang="en-US" sz="3400" b="1">
                <a:latin typeface="BMWTypeRegular" pitchFamily="34" charset="0"/>
              </a:rPr>
              <a:t>8 speed transmission work perfectly together. </a:t>
            </a:r>
            <a:r>
              <a:rPr lang="en-US" sz="3400" b="1">
                <a:solidFill>
                  <a:srgbClr val="969696"/>
                </a:solidFill>
                <a:latin typeface="BMWTypeRegular" pitchFamily="34" charset="0"/>
              </a:rPr>
              <a:t/>
            </a:r>
            <a:br>
              <a:rPr lang="en-US" sz="3400" b="1">
                <a:solidFill>
                  <a:srgbClr val="969696"/>
                </a:solidFill>
                <a:latin typeface="BMWTypeRegular" pitchFamily="34" charset="0"/>
              </a:rPr>
            </a:br>
            <a:r>
              <a:rPr lang="en-US" sz="3400" b="1">
                <a:solidFill>
                  <a:srgbClr val="969696"/>
                </a:solidFill>
                <a:latin typeface="BMWTypeRegular" pitchFamily="34" charset="0"/>
              </a:rPr>
              <a:t>3 steps to a new BMW drivetrain philosophy.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29" name="Rectangle 2"/>
          <p:cNvSpPr>
            <a:spLocks noChangeArrowheads="1"/>
          </p:cNvSpPr>
          <p:nvPr/>
        </p:nvSpPr>
        <p:spPr bwMode="auto">
          <a:xfrm>
            <a:off x="0" y="1639888"/>
            <a:ext cx="13004800" cy="8113712"/>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pic>
        <p:nvPicPr>
          <p:cNvPr id="46173" name="Picture 93" descr="motoren"/>
          <p:cNvPicPr>
            <a:picLocks noChangeAspect="1" noChangeArrowheads="1"/>
          </p:cNvPicPr>
          <p:nvPr/>
        </p:nvPicPr>
        <p:blipFill>
          <a:blip r:embed="rId3"/>
          <a:srcRect r="64439"/>
          <a:stretch>
            <a:fillRect/>
          </a:stretch>
        </p:blipFill>
        <p:spPr bwMode="auto">
          <a:xfrm>
            <a:off x="2051050" y="2025650"/>
            <a:ext cx="1892300" cy="1647825"/>
          </a:xfrm>
          <a:prstGeom prst="rect">
            <a:avLst/>
          </a:prstGeom>
          <a:noFill/>
        </p:spPr>
      </p:pic>
      <p:pic>
        <p:nvPicPr>
          <p:cNvPr id="46130" name="Picture 50" descr="motoren"/>
          <p:cNvPicPr>
            <a:picLocks noChangeAspect="1" noChangeArrowheads="1"/>
          </p:cNvPicPr>
          <p:nvPr/>
        </p:nvPicPr>
        <p:blipFill>
          <a:blip r:embed="rId3"/>
          <a:srcRect l="65155"/>
          <a:stretch>
            <a:fillRect/>
          </a:stretch>
        </p:blipFill>
        <p:spPr bwMode="auto">
          <a:xfrm>
            <a:off x="5518150" y="2025650"/>
            <a:ext cx="1854200" cy="1647825"/>
          </a:xfrm>
          <a:prstGeom prst="rect">
            <a:avLst/>
          </a:prstGeom>
          <a:noFill/>
        </p:spPr>
      </p:pic>
      <p:sp>
        <p:nvSpPr>
          <p:cNvPr id="46131" name="Rectangle 21"/>
          <p:cNvSpPr>
            <a:spLocks noChangeArrowheads="1"/>
          </p:cNvSpPr>
          <p:nvPr/>
        </p:nvSpPr>
        <p:spPr bwMode="auto">
          <a:xfrm>
            <a:off x="1843088" y="3630613"/>
            <a:ext cx="11161712" cy="4779962"/>
          </a:xfrm>
          <a:prstGeom prst="rect">
            <a:avLst/>
          </a:prstGeom>
          <a:solidFill>
            <a:srgbClr val="EEEEEE"/>
          </a:solidFill>
          <a:ln w="9525">
            <a:noFill/>
            <a:miter lim="800000"/>
            <a:headEnd/>
            <a:tailEnd/>
          </a:ln>
        </p:spPr>
        <p:txBody>
          <a:bodyPr wrap="none" lIns="0" tIns="0" rIns="0" bIns="0" anchor="ctr"/>
          <a:lstStyle/>
          <a:p>
            <a:pPr algn="l"/>
            <a:endParaRPr lang="de-DE"/>
          </a:p>
        </p:txBody>
      </p:sp>
      <p:sp>
        <p:nvSpPr>
          <p:cNvPr id="46132" name="Text Box 7"/>
          <p:cNvSpPr txBox="1">
            <a:spLocks noChangeArrowheads="1"/>
          </p:cNvSpPr>
          <p:nvPr/>
        </p:nvSpPr>
        <p:spPr bwMode="auto">
          <a:xfrm>
            <a:off x="1819275" y="9236075"/>
            <a:ext cx="4633913" cy="307975"/>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1800">
                <a:latin typeface="BMWTypeRegular" pitchFamily="34" charset="0"/>
              </a:rPr>
              <a:t>Accumulated numbers</a:t>
            </a:r>
          </a:p>
        </p:txBody>
      </p:sp>
      <p:sp>
        <p:nvSpPr>
          <p:cNvPr id="46133" name="Line 14"/>
          <p:cNvSpPr>
            <a:spLocks noChangeShapeType="1"/>
          </p:cNvSpPr>
          <p:nvPr/>
        </p:nvSpPr>
        <p:spPr bwMode="auto">
          <a:xfrm>
            <a:off x="3624263" y="3629025"/>
            <a:ext cx="0" cy="5224463"/>
          </a:xfrm>
          <a:prstGeom prst="line">
            <a:avLst/>
          </a:prstGeom>
          <a:noFill/>
          <a:ln w="9525">
            <a:solidFill>
              <a:srgbClr val="000000"/>
            </a:solidFill>
            <a:round/>
            <a:headEnd/>
            <a:tailEnd/>
          </a:ln>
        </p:spPr>
        <p:txBody>
          <a:bodyPr/>
          <a:lstStyle/>
          <a:p>
            <a:endParaRPr lang="de-DE"/>
          </a:p>
        </p:txBody>
      </p:sp>
      <p:sp>
        <p:nvSpPr>
          <p:cNvPr id="46134" name="Line 15"/>
          <p:cNvSpPr>
            <a:spLocks noChangeShapeType="1"/>
          </p:cNvSpPr>
          <p:nvPr/>
        </p:nvSpPr>
        <p:spPr bwMode="auto">
          <a:xfrm>
            <a:off x="5413375" y="1865313"/>
            <a:ext cx="0" cy="6988175"/>
          </a:xfrm>
          <a:prstGeom prst="line">
            <a:avLst/>
          </a:prstGeom>
          <a:noFill/>
          <a:ln w="9525">
            <a:solidFill>
              <a:srgbClr val="000000"/>
            </a:solidFill>
            <a:round/>
            <a:headEnd/>
            <a:tailEnd/>
          </a:ln>
        </p:spPr>
        <p:txBody>
          <a:bodyPr/>
          <a:lstStyle/>
          <a:p>
            <a:endParaRPr lang="de-DE"/>
          </a:p>
        </p:txBody>
      </p:sp>
      <p:sp>
        <p:nvSpPr>
          <p:cNvPr id="46135" name="Line 16"/>
          <p:cNvSpPr>
            <a:spLocks noChangeShapeType="1"/>
          </p:cNvSpPr>
          <p:nvPr/>
        </p:nvSpPr>
        <p:spPr bwMode="auto">
          <a:xfrm>
            <a:off x="7202488" y="3629025"/>
            <a:ext cx="0" cy="5224463"/>
          </a:xfrm>
          <a:prstGeom prst="line">
            <a:avLst/>
          </a:prstGeom>
          <a:noFill/>
          <a:ln w="9525">
            <a:solidFill>
              <a:srgbClr val="000000"/>
            </a:solidFill>
            <a:round/>
            <a:headEnd/>
            <a:tailEnd/>
          </a:ln>
        </p:spPr>
        <p:txBody>
          <a:bodyPr/>
          <a:lstStyle/>
          <a:p>
            <a:endParaRPr lang="de-DE"/>
          </a:p>
        </p:txBody>
      </p:sp>
      <p:sp>
        <p:nvSpPr>
          <p:cNvPr id="46136" name="Line 17"/>
          <p:cNvSpPr>
            <a:spLocks noChangeShapeType="1"/>
          </p:cNvSpPr>
          <p:nvPr/>
        </p:nvSpPr>
        <p:spPr bwMode="auto">
          <a:xfrm>
            <a:off x="8993188" y="3624263"/>
            <a:ext cx="0" cy="5229225"/>
          </a:xfrm>
          <a:prstGeom prst="line">
            <a:avLst/>
          </a:prstGeom>
          <a:noFill/>
          <a:ln w="9525">
            <a:solidFill>
              <a:srgbClr val="000000"/>
            </a:solidFill>
            <a:round/>
            <a:headEnd/>
            <a:tailEnd/>
          </a:ln>
        </p:spPr>
        <p:txBody>
          <a:bodyPr/>
          <a:lstStyle/>
          <a:p>
            <a:endParaRPr lang="de-DE"/>
          </a:p>
        </p:txBody>
      </p:sp>
      <p:sp>
        <p:nvSpPr>
          <p:cNvPr id="46137" name="Line 18"/>
          <p:cNvSpPr>
            <a:spLocks noChangeShapeType="1"/>
          </p:cNvSpPr>
          <p:nvPr/>
        </p:nvSpPr>
        <p:spPr bwMode="auto">
          <a:xfrm>
            <a:off x="10780713" y="3632200"/>
            <a:ext cx="0" cy="5221288"/>
          </a:xfrm>
          <a:prstGeom prst="line">
            <a:avLst/>
          </a:prstGeom>
          <a:noFill/>
          <a:ln w="9525">
            <a:solidFill>
              <a:srgbClr val="000000"/>
            </a:solidFill>
            <a:round/>
            <a:headEnd/>
            <a:tailEnd/>
          </a:ln>
        </p:spPr>
        <p:txBody>
          <a:bodyPr/>
          <a:lstStyle/>
          <a:p>
            <a:endParaRPr lang="de-DE"/>
          </a:p>
        </p:txBody>
      </p:sp>
      <p:sp>
        <p:nvSpPr>
          <p:cNvPr id="46138" name="Text Box 9"/>
          <p:cNvSpPr txBox="1">
            <a:spLocks noChangeArrowheads="1"/>
          </p:cNvSpPr>
          <p:nvPr/>
        </p:nvSpPr>
        <p:spPr bwMode="auto">
          <a:xfrm>
            <a:off x="5413375" y="8521700"/>
            <a:ext cx="1790700" cy="363538"/>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de-DE" sz="2200">
                <a:latin typeface="BMWTypeRegular" pitchFamily="34" charset="0"/>
              </a:rPr>
              <a:t>2006</a:t>
            </a:r>
            <a:endParaRPr lang="de-DE" sz="2200" b="1">
              <a:solidFill>
                <a:srgbClr val="FF0000"/>
              </a:solidFill>
              <a:latin typeface="BMWTypeRegular" pitchFamily="34" charset="0"/>
            </a:endParaRPr>
          </a:p>
        </p:txBody>
      </p:sp>
      <p:sp>
        <p:nvSpPr>
          <p:cNvPr id="46139" name="Line 20"/>
          <p:cNvSpPr>
            <a:spLocks noChangeShapeType="1"/>
          </p:cNvSpPr>
          <p:nvPr/>
        </p:nvSpPr>
        <p:spPr bwMode="auto">
          <a:xfrm>
            <a:off x="1668463" y="3624263"/>
            <a:ext cx="11336337" cy="0"/>
          </a:xfrm>
          <a:prstGeom prst="line">
            <a:avLst/>
          </a:prstGeom>
          <a:noFill/>
          <a:ln w="9525">
            <a:solidFill>
              <a:schemeClr val="tx1"/>
            </a:solidFill>
            <a:round/>
            <a:headEnd/>
            <a:tailEnd/>
          </a:ln>
        </p:spPr>
        <p:txBody>
          <a:bodyPr/>
          <a:lstStyle/>
          <a:p>
            <a:endParaRPr lang="de-DE"/>
          </a:p>
        </p:txBody>
      </p:sp>
      <p:sp>
        <p:nvSpPr>
          <p:cNvPr id="46140" name="Line 36"/>
          <p:cNvSpPr>
            <a:spLocks noChangeShapeType="1"/>
          </p:cNvSpPr>
          <p:nvPr/>
        </p:nvSpPr>
        <p:spPr bwMode="auto">
          <a:xfrm>
            <a:off x="1803400" y="4314825"/>
            <a:ext cx="11201400" cy="0"/>
          </a:xfrm>
          <a:prstGeom prst="line">
            <a:avLst/>
          </a:prstGeom>
          <a:noFill/>
          <a:ln w="9525">
            <a:solidFill>
              <a:srgbClr val="969696"/>
            </a:solidFill>
            <a:round/>
            <a:headEnd/>
            <a:tailEnd/>
          </a:ln>
        </p:spPr>
        <p:txBody>
          <a:bodyPr lIns="0" tIns="0" rIns="0" bIns="0">
            <a:spAutoFit/>
          </a:bodyPr>
          <a:lstStyle/>
          <a:p>
            <a:endParaRPr lang="de-DE"/>
          </a:p>
        </p:txBody>
      </p:sp>
      <p:sp>
        <p:nvSpPr>
          <p:cNvPr id="46141" name="Line 37"/>
          <p:cNvSpPr>
            <a:spLocks noChangeShapeType="1"/>
          </p:cNvSpPr>
          <p:nvPr/>
        </p:nvSpPr>
        <p:spPr bwMode="auto">
          <a:xfrm>
            <a:off x="1803400" y="5000625"/>
            <a:ext cx="11201400" cy="0"/>
          </a:xfrm>
          <a:prstGeom prst="line">
            <a:avLst/>
          </a:prstGeom>
          <a:noFill/>
          <a:ln w="9525">
            <a:solidFill>
              <a:srgbClr val="969696"/>
            </a:solidFill>
            <a:round/>
            <a:headEnd/>
            <a:tailEnd/>
          </a:ln>
        </p:spPr>
        <p:txBody>
          <a:bodyPr lIns="0" tIns="0" rIns="0" bIns="0">
            <a:spAutoFit/>
          </a:bodyPr>
          <a:lstStyle/>
          <a:p>
            <a:endParaRPr lang="de-DE"/>
          </a:p>
        </p:txBody>
      </p:sp>
      <p:sp>
        <p:nvSpPr>
          <p:cNvPr id="46142" name="Line 38"/>
          <p:cNvSpPr>
            <a:spLocks noChangeShapeType="1"/>
          </p:cNvSpPr>
          <p:nvPr/>
        </p:nvSpPr>
        <p:spPr bwMode="auto">
          <a:xfrm>
            <a:off x="1803400" y="6383338"/>
            <a:ext cx="11201400" cy="0"/>
          </a:xfrm>
          <a:prstGeom prst="line">
            <a:avLst/>
          </a:prstGeom>
          <a:noFill/>
          <a:ln w="9525">
            <a:solidFill>
              <a:srgbClr val="969696"/>
            </a:solidFill>
            <a:round/>
            <a:headEnd/>
            <a:tailEnd/>
          </a:ln>
        </p:spPr>
        <p:txBody>
          <a:bodyPr lIns="0" tIns="0" rIns="0" bIns="0">
            <a:spAutoFit/>
          </a:bodyPr>
          <a:lstStyle/>
          <a:p>
            <a:endParaRPr lang="de-DE"/>
          </a:p>
        </p:txBody>
      </p:sp>
      <p:sp>
        <p:nvSpPr>
          <p:cNvPr id="46143" name="Line 33"/>
          <p:cNvSpPr>
            <a:spLocks noChangeShapeType="1"/>
          </p:cNvSpPr>
          <p:nvPr/>
        </p:nvSpPr>
        <p:spPr bwMode="auto">
          <a:xfrm>
            <a:off x="1668463" y="4314825"/>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46144" name="Line 34"/>
          <p:cNvSpPr>
            <a:spLocks noChangeShapeType="1"/>
          </p:cNvSpPr>
          <p:nvPr/>
        </p:nvSpPr>
        <p:spPr bwMode="auto">
          <a:xfrm>
            <a:off x="1668463" y="5000625"/>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46145" name="Line 35"/>
          <p:cNvSpPr>
            <a:spLocks noChangeShapeType="1"/>
          </p:cNvSpPr>
          <p:nvPr/>
        </p:nvSpPr>
        <p:spPr bwMode="auto">
          <a:xfrm>
            <a:off x="1668463" y="6383338"/>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46146" name="Rectangle 41"/>
          <p:cNvSpPr>
            <a:spLocks noChangeArrowheads="1"/>
          </p:cNvSpPr>
          <p:nvPr/>
        </p:nvSpPr>
        <p:spPr bwMode="auto">
          <a:xfrm>
            <a:off x="1958975" y="3143250"/>
            <a:ext cx="844550" cy="403225"/>
          </a:xfrm>
          <a:prstGeom prst="rect">
            <a:avLst/>
          </a:prstGeom>
          <a:noFill/>
          <a:ln w="9525">
            <a:noFill/>
            <a:miter lim="800000"/>
            <a:headEnd/>
            <a:tailEnd/>
          </a:ln>
        </p:spPr>
        <p:txBody>
          <a:bodyPr lIns="0" tIns="0" rIns="0" bIns="0">
            <a:spAutoFit/>
          </a:bodyPr>
          <a:lstStyle/>
          <a:p>
            <a:pPr algn="l">
              <a:lnSpc>
                <a:spcPct val="95000"/>
              </a:lnSpc>
            </a:pPr>
            <a:r>
              <a:rPr lang="de-DE" sz="1400">
                <a:latin typeface="BMWTypeRegular" pitchFamily="34" charset="0"/>
              </a:rPr>
              <a:t>200 kW</a:t>
            </a:r>
          </a:p>
          <a:p>
            <a:pPr algn="l">
              <a:lnSpc>
                <a:spcPct val="95000"/>
              </a:lnSpc>
            </a:pPr>
            <a:r>
              <a:rPr lang="de-DE" sz="1400">
                <a:latin typeface="BMWTypeRegular" pitchFamily="34" charset="0"/>
              </a:rPr>
              <a:t>560 Nm</a:t>
            </a:r>
          </a:p>
        </p:txBody>
      </p:sp>
      <p:sp>
        <p:nvSpPr>
          <p:cNvPr id="46147" name="Rectangle 43"/>
          <p:cNvSpPr>
            <a:spLocks noChangeArrowheads="1"/>
          </p:cNvSpPr>
          <p:nvPr/>
        </p:nvSpPr>
        <p:spPr bwMode="auto">
          <a:xfrm>
            <a:off x="9005888" y="3143250"/>
            <a:ext cx="844550" cy="403225"/>
          </a:xfrm>
          <a:prstGeom prst="rect">
            <a:avLst/>
          </a:prstGeom>
          <a:noFill/>
          <a:ln w="9525">
            <a:noFill/>
            <a:miter lim="800000"/>
            <a:headEnd/>
            <a:tailEnd/>
          </a:ln>
        </p:spPr>
        <p:txBody>
          <a:bodyPr lIns="0" tIns="0" rIns="0" bIns="0">
            <a:spAutoFit/>
          </a:bodyPr>
          <a:lstStyle/>
          <a:p>
            <a:pPr algn="l">
              <a:lnSpc>
                <a:spcPct val="95000"/>
              </a:lnSpc>
            </a:pPr>
            <a:r>
              <a:rPr lang="de-DE" sz="1400">
                <a:latin typeface="BMWTypeRegular" pitchFamily="34" charset="0"/>
              </a:rPr>
              <a:t>150 kW</a:t>
            </a:r>
          </a:p>
          <a:p>
            <a:pPr algn="l">
              <a:lnSpc>
                <a:spcPct val="95000"/>
              </a:lnSpc>
            </a:pPr>
            <a:r>
              <a:rPr lang="de-DE" sz="1400">
                <a:latin typeface="BMWTypeRegular" pitchFamily="34" charset="0"/>
              </a:rPr>
              <a:t>400 Nm</a:t>
            </a:r>
          </a:p>
        </p:txBody>
      </p:sp>
      <p:sp>
        <p:nvSpPr>
          <p:cNvPr id="46148" name="Line 37"/>
          <p:cNvSpPr>
            <a:spLocks noChangeShapeType="1"/>
          </p:cNvSpPr>
          <p:nvPr/>
        </p:nvSpPr>
        <p:spPr bwMode="auto">
          <a:xfrm>
            <a:off x="1803400" y="5703888"/>
            <a:ext cx="11201400" cy="0"/>
          </a:xfrm>
          <a:prstGeom prst="line">
            <a:avLst/>
          </a:prstGeom>
          <a:noFill/>
          <a:ln w="9525">
            <a:solidFill>
              <a:srgbClr val="969696"/>
            </a:solidFill>
            <a:round/>
            <a:headEnd/>
            <a:tailEnd/>
          </a:ln>
        </p:spPr>
        <p:txBody>
          <a:bodyPr lIns="0" tIns="0" rIns="0" bIns="0">
            <a:spAutoFit/>
          </a:bodyPr>
          <a:lstStyle/>
          <a:p>
            <a:endParaRPr lang="de-DE"/>
          </a:p>
        </p:txBody>
      </p:sp>
      <p:sp>
        <p:nvSpPr>
          <p:cNvPr id="46149" name="Line 34"/>
          <p:cNvSpPr>
            <a:spLocks noChangeShapeType="1"/>
          </p:cNvSpPr>
          <p:nvPr/>
        </p:nvSpPr>
        <p:spPr bwMode="auto">
          <a:xfrm>
            <a:off x="1668463" y="5703888"/>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46150" name="Line 38"/>
          <p:cNvSpPr>
            <a:spLocks noChangeShapeType="1"/>
          </p:cNvSpPr>
          <p:nvPr/>
        </p:nvSpPr>
        <p:spPr bwMode="auto">
          <a:xfrm>
            <a:off x="1803400" y="7067550"/>
            <a:ext cx="11201400" cy="0"/>
          </a:xfrm>
          <a:prstGeom prst="line">
            <a:avLst/>
          </a:prstGeom>
          <a:noFill/>
          <a:ln w="9525">
            <a:solidFill>
              <a:srgbClr val="969696"/>
            </a:solidFill>
            <a:round/>
            <a:headEnd/>
            <a:tailEnd/>
          </a:ln>
        </p:spPr>
        <p:txBody>
          <a:bodyPr lIns="0" tIns="0" rIns="0" bIns="0">
            <a:spAutoFit/>
          </a:bodyPr>
          <a:lstStyle/>
          <a:p>
            <a:endParaRPr lang="de-DE"/>
          </a:p>
        </p:txBody>
      </p:sp>
      <p:sp>
        <p:nvSpPr>
          <p:cNvPr id="46151" name="Line 35"/>
          <p:cNvSpPr>
            <a:spLocks noChangeShapeType="1"/>
          </p:cNvSpPr>
          <p:nvPr/>
        </p:nvSpPr>
        <p:spPr bwMode="auto">
          <a:xfrm>
            <a:off x="1668463" y="7067550"/>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46152" name="Text Box 7"/>
          <p:cNvSpPr txBox="1">
            <a:spLocks noChangeArrowheads="1"/>
          </p:cNvSpPr>
          <p:nvPr/>
        </p:nvSpPr>
        <p:spPr bwMode="auto">
          <a:xfrm>
            <a:off x="1838325" y="8521700"/>
            <a:ext cx="1790700" cy="363538"/>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de-DE" sz="2200">
                <a:latin typeface="BMWTypeRegular" pitchFamily="34" charset="0"/>
              </a:rPr>
              <a:t>2004</a:t>
            </a:r>
            <a:endParaRPr lang="de-DE" sz="2200" b="1">
              <a:solidFill>
                <a:srgbClr val="FF0000"/>
              </a:solidFill>
              <a:latin typeface="BMWTypeRegular" pitchFamily="34" charset="0"/>
            </a:endParaRPr>
          </a:p>
        </p:txBody>
      </p:sp>
      <p:sp>
        <p:nvSpPr>
          <p:cNvPr id="46153" name="Text Box 8"/>
          <p:cNvSpPr txBox="1">
            <a:spLocks noChangeArrowheads="1"/>
          </p:cNvSpPr>
          <p:nvPr/>
        </p:nvSpPr>
        <p:spPr bwMode="auto">
          <a:xfrm>
            <a:off x="3614738" y="8521700"/>
            <a:ext cx="1803400" cy="363538"/>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de-DE" sz="2200">
                <a:latin typeface="BMWTypeRegular" pitchFamily="34" charset="0"/>
              </a:rPr>
              <a:t>2005</a:t>
            </a:r>
            <a:endParaRPr lang="de-DE" sz="2200" b="1">
              <a:solidFill>
                <a:srgbClr val="FF0000"/>
              </a:solidFill>
              <a:latin typeface="BMWTypeRegular" pitchFamily="34" charset="0"/>
            </a:endParaRPr>
          </a:p>
        </p:txBody>
      </p:sp>
      <p:sp>
        <p:nvSpPr>
          <p:cNvPr id="46154" name="Text Box 10"/>
          <p:cNvSpPr txBox="1">
            <a:spLocks noChangeArrowheads="1"/>
          </p:cNvSpPr>
          <p:nvPr/>
        </p:nvSpPr>
        <p:spPr bwMode="auto">
          <a:xfrm>
            <a:off x="7212013" y="8521700"/>
            <a:ext cx="1776412" cy="363538"/>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de-DE" sz="2200">
                <a:latin typeface="BMWTypeRegular" pitchFamily="34" charset="0"/>
              </a:rPr>
              <a:t>2007</a:t>
            </a:r>
            <a:endParaRPr lang="de-DE" sz="2200" b="1">
              <a:solidFill>
                <a:srgbClr val="FF0000"/>
              </a:solidFill>
              <a:latin typeface="BMWTypeRegular" pitchFamily="34" charset="0"/>
            </a:endParaRPr>
          </a:p>
        </p:txBody>
      </p:sp>
      <p:sp>
        <p:nvSpPr>
          <p:cNvPr id="46155" name="Text Box 11"/>
          <p:cNvSpPr txBox="1">
            <a:spLocks noChangeArrowheads="1"/>
          </p:cNvSpPr>
          <p:nvPr/>
        </p:nvSpPr>
        <p:spPr bwMode="auto">
          <a:xfrm>
            <a:off x="9024938" y="8521700"/>
            <a:ext cx="1754187" cy="363538"/>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de-DE" sz="2200">
                <a:latin typeface="BMWTypeRegular" pitchFamily="34" charset="0"/>
              </a:rPr>
              <a:t>2008</a:t>
            </a:r>
            <a:endParaRPr lang="de-DE" sz="2200" b="1">
              <a:solidFill>
                <a:srgbClr val="FF0000"/>
              </a:solidFill>
              <a:latin typeface="BMWTypeRegular" pitchFamily="34" charset="0"/>
            </a:endParaRPr>
          </a:p>
        </p:txBody>
      </p:sp>
      <p:sp>
        <p:nvSpPr>
          <p:cNvPr id="46156" name="Text Box 3"/>
          <p:cNvSpPr txBox="1">
            <a:spLocks noChangeArrowheads="1"/>
          </p:cNvSpPr>
          <p:nvPr/>
        </p:nvSpPr>
        <p:spPr bwMode="auto">
          <a:xfrm>
            <a:off x="10779125" y="8521700"/>
            <a:ext cx="1781175" cy="363538"/>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de-DE" sz="2200">
                <a:latin typeface="BMWTypeRegular" pitchFamily="34" charset="0"/>
              </a:rPr>
              <a:t>2009</a:t>
            </a:r>
            <a:endParaRPr lang="de-DE" sz="2200" b="1">
              <a:solidFill>
                <a:srgbClr val="FF0000"/>
              </a:solidFill>
              <a:latin typeface="BMWTypeRegular" pitchFamily="34" charset="0"/>
            </a:endParaRPr>
          </a:p>
        </p:txBody>
      </p:sp>
      <p:sp>
        <p:nvSpPr>
          <p:cNvPr id="46157" name="Line 38"/>
          <p:cNvSpPr>
            <a:spLocks noChangeShapeType="1"/>
          </p:cNvSpPr>
          <p:nvPr/>
        </p:nvSpPr>
        <p:spPr bwMode="auto">
          <a:xfrm>
            <a:off x="1803400" y="7739063"/>
            <a:ext cx="11201400" cy="0"/>
          </a:xfrm>
          <a:prstGeom prst="line">
            <a:avLst/>
          </a:prstGeom>
          <a:noFill/>
          <a:ln w="9525">
            <a:solidFill>
              <a:srgbClr val="969696"/>
            </a:solidFill>
            <a:round/>
            <a:headEnd/>
            <a:tailEnd/>
          </a:ln>
        </p:spPr>
        <p:txBody>
          <a:bodyPr lIns="0" tIns="0" rIns="0" bIns="0">
            <a:spAutoFit/>
          </a:bodyPr>
          <a:lstStyle/>
          <a:p>
            <a:endParaRPr lang="de-DE"/>
          </a:p>
        </p:txBody>
      </p:sp>
      <p:sp>
        <p:nvSpPr>
          <p:cNvPr id="46158" name="Line 35"/>
          <p:cNvSpPr>
            <a:spLocks noChangeShapeType="1"/>
          </p:cNvSpPr>
          <p:nvPr/>
        </p:nvSpPr>
        <p:spPr bwMode="auto">
          <a:xfrm>
            <a:off x="1668463" y="7739063"/>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46159" name="Freeform 66"/>
          <p:cNvSpPr>
            <a:spLocks/>
          </p:cNvSpPr>
          <p:nvPr/>
        </p:nvSpPr>
        <p:spPr bwMode="auto">
          <a:xfrm>
            <a:off x="1373188" y="4241800"/>
            <a:ext cx="9985375" cy="4164013"/>
          </a:xfrm>
          <a:custGeom>
            <a:avLst/>
            <a:gdLst>
              <a:gd name="T0" fmla="*/ 9985375 w 6291"/>
              <a:gd name="T1" fmla="*/ 0 h 2622"/>
              <a:gd name="T2" fmla="*/ 9409204 w 6291"/>
              <a:gd name="T3" fmla="*/ 1230782 h 2622"/>
              <a:gd name="T4" fmla="*/ 7614028 w 6291"/>
              <a:gd name="T5" fmla="*/ 2668017 h 2622"/>
              <a:gd name="T6" fmla="*/ 5823611 w 6291"/>
              <a:gd name="T7" fmla="*/ 3311201 h 2622"/>
              <a:gd name="T8" fmla="*/ 4037958 w 6291"/>
              <a:gd name="T9" fmla="*/ 3692346 h 2622"/>
              <a:gd name="T10" fmla="*/ 2247543 w 6291"/>
              <a:gd name="T11" fmla="*/ 4059198 h 2622"/>
              <a:gd name="T12" fmla="*/ 0 w 6291"/>
              <a:gd name="T13" fmla="*/ 4164013 h 2622"/>
              <a:gd name="T14" fmla="*/ 0 60000 65536"/>
              <a:gd name="T15" fmla="*/ 0 60000 65536"/>
              <a:gd name="T16" fmla="*/ 0 60000 65536"/>
              <a:gd name="T17" fmla="*/ 0 60000 65536"/>
              <a:gd name="T18" fmla="*/ 0 60000 65536"/>
              <a:gd name="T19" fmla="*/ 0 60000 65536"/>
              <a:gd name="T20" fmla="*/ 0 60000 65536"/>
              <a:gd name="T21" fmla="*/ 0 w 6291"/>
              <a:gd name="T22" fmla="*/ 0 h 2622"/>
              <a:gd name="T23" fmla="*/ 6291 w 6291"/>
              <a:gd name="T24" fmla="*/ 2622 h 26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91" h="2622">
                <a:moveTo>
                  <a:pt x="6291" y="0"/>
                </a:moveTo>
                <a:lnTo>
                  <a:pt x="5928" y="775"/>
                </a:lnTo>
                <a:lnTo>
                  <a:pt x="4797" y="1680"/>
                </a:lnTo>
                <a:lnTo>
                  <a:pt x="3669" y="2085"/>
                </a:lnTo>
                <a:lnTo>
                  <a:pt x="2544" y="2325"/>
                </a:lnTo>
                <a:lnTo>
                  <a:pt x="1416" y="2556"/>
                </a:lnTo>
                <a:lnTo>
                  <a:pt x="0" y="2622"/>
                </a:lnTo>
              </a:path>
            </a:pathLst>
          </a:custGeom>
          <a:noFill/>
          <a:ln w="63500">
            <a:solidFill>
              <a:srgbClr val="003399"/>
            </a:solidFill>
            <a:round/>
            <a:headEnd/>
            <a:tailEnd/>
          </a:ln>
        </p:spPr>
        <p:txBody>
          <a:bodyPr/>
          <a:lstStyle/>
          <a:p>
            <a:pPr algn="l"/>
            <a:endParaRPr lang="de-DE"/>
          </a:p>
        </p:txBody>
      </p:sp>
      <p:sp>
        <p:nvSpPr>
          <p:cNvPr id="46160" name="Oval 67"/>
          <p:cNvSpPr>
            <a:spLocks noChangeArrowheads="1"/>
          </p:cNvSpPr>
          <p:nvPr/>
        </p:nvSpPr>
        <p:spPr bwMode="auto">
          <a:xfrm>
            <a:off x="11252200" y="4138613"/>
            <a:ext cx="217488" cy="215900"/>
          </a:xfrm>
          <a:prstGeom prst="ellipse">
            <a:avLst/>
          </a:prstGeom>
          <a:solidFill>
            <a:schemeClr val="bg1"/>
          </a:solidFill>
          <a:ln w="38100">
            <a:solidFill>
              <a:srgbClr val="003399"/>
            </a:solidFill>
            <a:round/>
            <a:headEnd/>
            <a:tailEnd/>
          </a:ln>
        </p:spPr>
        <p:txBody>
          <a:bodyPr wrap="none" anchor="ctr"/>
          <a:lstStyle/>
          <a:p>
            <a:pPr algn="l"/>
            <a:endParaRPr lang="de-DE"/>
          </a:p>
        </p:txBody>
      </p:sp>
      <p:sp>
        <p:nvSpPr>
          <p:cNvPr id="46161" name="Rectangle 46"/>
          <p:cNvSpPr>
            <a:spLocks noChangeArrowheads="1"/>
          </p:cNvSpPr>
          <p:nvPr/>
        </p:nvSpPr>
        <p:spPr bwMode="auto">
          <a:xfrm>
            <a:off x="768350" y="7997825"/>
            <a:ext cx="1071563" cy="617538"/>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46162" name="Text Box 32"/>
          <p:cNvSpPr txBox="1">
            <a:spLocks noChangeArrowheads="1"/>
          </p:cNvSpPr>
          <p:nvPr/>
        </p:nvSpPr>
        <p:spPr bwMode="auto">
          <a:xfrm>
            <a:off x="28575" y="3421063"/>
            <a:ext cx="1554163" cy="5219700"/>
          </a:xfrm>
          <a:prstGeom prst="rect">
            <a:avLst/>
          </a:prstGeom>
          <a:noFill/>
          <a:ln w="9525">
            <a:noFill/>
            <a:miter lim="800000"/>
            <a:headEnd/>
            <a:tailEnd/>
          </a:ln>
        </p:spPr>
        <p:txBody>
          <a:bodyPr lIns="0" tIns="0" rIns="0" bIns="0">
            <a:spAutoFit/>
          </a:bodyPr>
          <a:lstStyle/>
          <a:p>
            <a:pPr algn="r">
              <a:lnSpc>
                <a:spcPct val="118000"/>
              </a:lnSpc>
            </a:pPr>
            <a:r>
              <a:rPr lang="de-DE" sz="2200">
                <a:solidFill>
                  <a:srgbClr val="000000"/>
                </a:solidFill>
                <a:latin typeface="BMWTypeRegular" pitchFamily="34" charset="0"/>
              </a:rPr>
              <a:t>175,000</a:t>
            </a:r>
          </a:p>
          <a:p>
            <a:pPr algn="r">
              <a:lnSpc>
                <a:spcPct val="220000"/>
              </a:lnSpc>
            </a:pPr>
            <a:r>
              <a:rPr lang="de-DE" sz="2200">
                <a:solidFill>
                  <a:srgbClr val="000000"/>
                </a:solidFill>
                <a:latin typeface="BMWTypeRegular" pitchFamily="34" charset="0"/>
              </a:rPr>
              <a:t>150,000</a:t>
            </a:r>
          </a:p>
          <a:p>
            <a:pPr algn="r">
              <a:lnSpc>
                <a:spcPct val="190000"/>
              </a:lnSpc>
            </a:pPr>
            <a:r>
              <a:rPr lang="de-DE" sz="2200">
                <a:solidFill>
                  <a:srgbClr val="000000"/>
                </a:solidFill>
                <a:latin typeface="BMWTypeRegular" pitchFamily="34" charset="0"/>
              </a:rPr>
              <a:t>125,000</a:t>
            </a:r>
          </a:p>
          <a:p>
            <a:pPr algn="r">
              <a:lnSpc>
                <a:spcPct val="220000"/>
              </a:lnSpc>
            </a:pPr>
            <a:r>
              <a:rPr lang="de-DE" sz="2200">
                <a:solidFill>
                  <a:srgbClr val="000000"/>
                </a:solidFill>
                <a:latin typeface="BMWTypeRegular" pitchFamily="34" charset="0"/>
              </a:rPr>
              <a:t>100,000</a:t>
            </a:r>
          </a:p>
          <a:p>
            <a:pPr algn="r">
              <a:lnSpc>
                <a:spcPct val="205000"/>
              </a:lnSpc>
            </a:pPr>
            <a:r>
              <a:rPr lang="de-DE" sz="2200">
                <a:solidFill>
                  <a:srgbClr val="000000"/>
                </a:solidFill>
                <a:latin typeface="BMWTypeRegular" pitchFamily="34" charset="0"/>
              </a:rPr>
              <a:t>75,000</a:t>
            </a:r>
          </a:p>
          <a:p>
            <a:pPr algn="r">
              <a:lnSpc>
                <a:spcPct val="205000"/>
              </a:lnSpc>
            </a:pPr>
            <a:r>
              <a:rPr lang="de-DE" sz="2200">
                <a:solidFill>
                  <a:srgbClr val="000000"/>
                </a:solidFill>
                <a:latin typeface="BMWTypeRegular" pitchFamily="34" charset="0"/>
              </a:rPr>
              <a:t>50,000</a:t>
            </a:r>
          </a:p>
          <a:p>
            <a:pPr algn="r">
              <a:lnSpc>
                <a:spcPct val="195000"/>
              </a:lnSpc>
            </a:pPr>
            <a:r>
              <a:rPr lang="de-DE" sz="2200">
                <a:solidFill>
                  <a:srgbClr val="000000"/>
                </a:solidFill>
                <a:latin typeface="BMWTypeRegular" pitchFamily="34" charset="0"/>
              </a:rPr>
              <a:t>25,000</a:t>
            </a:r>
          </a:p>
          <a:p>
            <a:pPr algn="r">
              <a:lnSpc>
                <a:spcPct val="205000"/>
              </a:lnSpc>
            </a:pPr>
            <a:r>
              <a:rPr lang="de-DE" sz="2200">
                <a:solidFill>
                  <a:srgbClr val="000000"/>
                </a:solidFill>
                <a:latin typeface="BMWTypeRegular" pitchFamily="34" charset="0"/>
              </a:rPr>
              <a:t>0</a:t>
            </a:r>
          </a:p>
        </p:txBody>
      </p:sp>
      <p:sp>
        <p:nvSpPr>
          <p:cNvPr id="46163" name="Line 13"/>
          <p:cNvSpPr>
            <a:spLocks noChangeShapeType="1"/>
          </p:cNvSpPr>
          <p:nvPr/>
        </p:nvSpPr>
        <p:spPr bwMode="auto">
          <a:xfrm>
            <a:off x="1835150" y="1728788"/>
            <a:ext cx="0" cy="7124700"/>
          </a:xfrm>
          <a:prstGeom prst="line">
            <a:avLst/>
          </a:prstGeom>
          <a:noFill/>
          <a:ln w="9525">
            <a:solidFill>
              <a:srgbClr val="000000"/>
            </a:solidFill>
            <a:round/>
            <a:headEnd/>
            <a:tailEnd/>
          </a:ln>
        </p:spPr>
        <p:txBody>
          <a:bodyPr/>
          <a:lstStyle/>
          <a:p>
            <a:endParaRPr lang="de-DE"/>
          </a:p>
        </p:txBody>
      </p:sp>
      <p:sp>
        <p:nvSpPr>
          <p:cNvPr id="46164" name="Line 22"/>
          <p:cNvSpPr>
            <a:spLocks noChangeShapeType="1"/>
          </p:cNvSpPr>
          <p:nvPr/>
        </p:nvSpPr>
        <p:spPr bwMode="auto">
          <a:xfrm>
            <a:off x="1668463" y="8415338"/>
            <a:ext cx="11336337" cy="0"/>
          </a:xfrm>
          <a:prstGeom prst="line">
            <a:avLst/>
          </a:prstGeom>
          <a:noFill/>
          <a:ln w="9525">
            <a:solidFill>
              <a:schemeClr val="tx1"/>
            </a:solidFill>
            <a:round/>
            <a:headEnd/>
            <a:tailEnd/>
          </a:ln>
        </p:spPr>
        <p:txBody>
          <a:bodyPr/>
          <a:lstStyle/>
          <a:p>
            <a:endParaRPr lang="de-DE"/>
          </a:p>
        </p:txBody>
      </p:sp>
      <p:sp>
        <p:nvSpPr>
          <p:cNvPr id="46165"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46127" name="Rectangle 5"/>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 </a:t>
            </a:r>
            <a:br>
              <a:rPr lang="en-US" sz="3400" b="1">
                <a:solidFill>
                  <a:srgbClr val="000000"/>
                </a:solidFill>
                <a:latin typeface="BMWTypeRegular" pitchFamily="34" charset="0"/>
              </a:rPr>
            </a:br>
            <a:r>
              <a:rPr lang="en-US" sz="3400" b="1">
                <a:solidFill>
                  <a:srgbClr val="969696"/>
                </a:solidFill>
                <a:latin typeface="BMWTypeRegular" pitchFamily="34" charset="0"/>
              </a:rPr>
              <a:t>Development of sales numbers.</a:t>
            </a:r>
          </a:p>
        </p:txBody>
      </p:sp>
      <p:pic>
        <p:nvPicPr>
          <p:cNvPr id="46170" name="Picture 90" descr="Motor_neu"/>
          <p:cNvPicPr>
            <a:picLocks noChangeAspect="1" noChangeArrowheads="1"/>
          </p:cNvPicPr>
          <p:nvPr/>
        </p:nvPicPr>
        <p:blipFill>
          <a:blip r:embed="rId4"/>
          <a:srcRect l="1576" r="58025" b="6165"/>
          <a:stretch>
            <a:fillRect/>
          </a:stretch>
        </p:blipFill>
        <p:spPr bwMode="auto">
          <a:xfrm>
            <a:off x="7294563" y="2287588"/>
            <a:ext cx="1709737" cy="1304925"/>
          </a:xfrm>
          <a:prstGeom prst="rect">
            <a:avLst/>
          </a:prstGeom>
          <a:noFill/>
        </p:spPr>
      </p:pic>
      <p:sp>
        <p:nvSpPr>
          <p:cNvPr id="46172" name="Rectangle 43"/>
          <p:cNvSpPr>
            <a:spLocks noChangeArrowheads="1"/>
          </p:cNvSpPr>
          <p:nvPr/>
        </p:nvSpPr>
        <p:spPr bwMode="auto">
          <a:xfrm>
            <a:off x="5548313" y="3143250"/>
            <a:ext cx="844550" cy="403225"/>
          </a:xfrm>
          <a:prstGeom prst="rect">
            <a:avLst/>
          </a:prstGeom>
          <a:noFill/>
          <a:ln w="9525">
            <a:noFill/>
            <a:miter lim="800000"/>
            <a:headEnd/>
            <a:tailEnd/>
          </a:ln>
        </p:spPr>
        <p:txBody>
          <a:bodyPr lIns="0" tIns="0" rIns="0" bIns="0">
            <a:spAutoFit/>
          </a:bodyPr>
          <a:lstStyle/>
          <a:p>
            <a:pPr algn="l">
              <a:lnSpc>
                <a:spcPct val="95000"/>
              </a:lnSpc>
            </a:pPr>
            <a:r>
              <a:rPr lang="de-DE" sz="1400">
                <a:latin typeface="BMWTypeRegular" pitchFamily="34" charset="0"/>
              </a:rPr>
              <a:t>210 kW</a:t>
            </a:r>
          </a:p>
          <a:p>
            <a:pPr algn="l">
              <a:lnSpc>
                <a:spcPct val="95000"/>
              </a:lnSpc>
            </a:pPr>
            <a:r>
              <a:rPr lang="de-DE" sz="1400">
                <a:latin typeface="BMWTypeRegular" pitchFamily="34" charset="0"/>
              </a:rPr>
              <a:t>580 Nm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3" name="Picture 25" descr="Diesel_Technik Kopie"/>
          <p:cNvPicPr>
            <a:picLocks noChangeAspect="1" noChangeArrowheads="1"/>
          </p:cNvPicPr>
          <p:nvPr/>
        </p:nvPicPr>
        <p:blipFill>
          <a:blip r:embed="rId3"/>
          <a:srcRect t="3896" b="926"/>
          <a:stretch>
            <a:fillRect/>
          </a:stretch>
        </p:blipFill>
        <p:spPr bwMode="auto">
          <a:xfrm>
            <a:off x="0" y="1917700"/>
            <a:ext cx="13004800" cy="7835900"/>
          </a:xfrm>
          <a:prstGeom prst="rect">
            <a:avLst/>
          </a:prstGeom>
          <a:noFill/>
          <a:ln w="9525">
            <a:noFill/>
            <a:miter lim="800000"/>
            <a:headEnd/>
            <a:tailEnd/>
          </a:ln>
        </p:spPr>
      </p:pic>
      <p:sp>
        <p:nvSpPr>
          <p:cNvPr id="47124" name="Rectangle 4"/>
          <p:cNvSpPr>
            <a:spLocks noChangeArrowheads="1"/>
          </p:cNvSpPr>
          <p:nvPr/>
        </p:nvSpPr>
        <p:spPr bwMode="auto">
          <a:xfrm>
            <a:off x="2819400" y="2338388"/>
            <a:ext cx="4894263" cy="1133475"/>
          </a:xfrm>
          <a:prstGeom prst="rect">
            <a:avLst/>
          </a:prstGeom>
          <a:noFill/>
          <a:ln w="12700">
            <a:noFill/>
            <a:miter lim="800000"/>
            <a:headEnd/>
            <a:tailEnd/>
          </a:ln>
        </p:spPr>
        <p:txBody>
          <a:bodyPr lIns="0" tIns="0" rIns="0" bIns="0">
            <a:spAutoFit/>
          </a:bodyPr>
          <a:lstStyle/>
          <a:p>
            <a:pPr marL="273050" indent="-273050" algn="l" defTabSz="1304925" eaLnBrk="0" hangingPunct="0">
              <a:lnSpc>
                <a:spcPct val="95000"/>
              </a:lnSpc>
            </a:pPr>
            <a:r>
              <a:rPr lang="en-US">
                <a:latin typeface="BMWTypeRegular" pitchFamily="34" charset="0"/>
                <a:cs typeface="Times New Roman" pitchFamily="18" charset="0"/>
              </a:rPr>
              <a:t>Latest generation </a:t>
            </a:r>
          </a:p>
          <a:p>
            <a:pPr marL="273050" indent="-273050" algn="l" defTabSz="1304925" eaLnBrk="0" hangingPunct="0">
              <a:lnSpc>
                <a:spcPct val="95000"/>
              </a:lnSpc>
            </a:pPr>
            <a:r>
              <a:rPr lang="en-US">
                <a:latin typeface="BMWTypeRegular" pitchFamily="34" charset="0"/>
                <a:cs typeface="Times New Roman" pitchFamily="18" charset="0"/>
              </a:rPr>
              <a:t>common rail </a:t>
            </a:r>
          </a:p>
          <a:p>
            <a:pPr marL="273050" indent="-273050" algn="l" defTabSz="1304925" eaLnBrk="0" hangingPunct="0">
              <a:lnSpc>
                <a:spcPct val="95000"/>
              </a:lnSpc>
            </a:pPr>
            <a:r>
              <a:rPr lang="en-US">
                <a:latin typeface="BMWTypeRegular" pitchFamily="34" charset="0"/>
                <a:cs typeface="Times New Roman" pitchFamily="18" charset="0"/>
              </a:rPr>
              <a:t>injection system.</a:t>
            </a:r>
          </a:p>
        </p:txBody>
      </p:sp>
      <p:sp>
        <p:nvSpPr>
          <p:cNvPr id="47125" name="Rectangle 8"/>
          <p:cNvSpPr>
            <a:spLocks noChangeArrowheads="1"/>
          </p:cNvSpPr>
          <p:nvPr/>
        </p:nvSpPr>
        <p:spPr bwMode="auto">
          <a:xfrm>
            <a:off x="5922963" y="2338388"/>
            <a:ext cx="3376612" cy="820737"/>
          </a:xfrm>
          <a:prstGeom prst="rect">
            <a:avLst/>
          </a:prstGeom>
          <a:noFill/>
          <a:ln w="9525" algn="ctr">
            <a:noFill/>
            <a:miter lim="800000"/>
            <a:headEnd/>
            <a:tailEnd/>
          </a:ln>
        </p:spPr>
        <p:txBody>
          <a:bodyPr lIns="130025" tIns="0" rIns="130025" bIns="65013">
            <a:spAutoFit/>
          </a:bodyPr>
          <a:lstStyle/>
          <a:p>
            <a:pPr algn="l" eaLnBrk="0" hangingPunct="0">
              <a:lnSpc>
                <a:spcPct val="95000"/>
              </a:lnSpc>
            </a:pPr>
            <a:r>
              <a:rPr lang="en-US">
                <a:latin typeface="BMWTypeRegular" pitchFamily="34" charset="0"/>
                <a:cs typeface="Times New Roman" pitchFamily="18" charset="0"/>
              </a:rPr>
              <a:t>Inlet manifold with </a:t>
            </a:r>
          </a:p>
          <a:p>
            <a:pPr algn="l" eaLnBrk="0" hangingPunct="0">
              <a:lnSpc>
                <a:spcPct val="95000"/>
              </a:lnSpc>
            </a:pPr>
            <a:r>
              <a:rPr lang="en-US">
                <a:latin typeface="BMWTypeRegular" pitchFamily="34" charset="0"/>
                <a:cs typeface="Times New Roman" pitchFamily="18" charset="0"/>
              </a:rPr>
              <a:t>variable intake-swirl.</a:t>
            </a:r>
          </a:p>
        </p:txBody>
      </p:sp>
      <p:sp>
        <p:nvSpPr>
          <p:cNvPr id="47126" name="Rectangle 9"/>
          <p:cNvSpPr>
            <a:spLocks noChangeArrowheads="1"/>
          </p:cNvSpPr>
          <p:nvPr/>
        </p:nvSpPr>
        <p:spPr bwMode="auto">
          <a:xfrm>
            <a:off x="9705975" y="3506788"/>
            <a:ext cx="3298825" cy="755650"/>
          </a:xfrm>
          <a:prstGeom prst="rect">
            <a:avLst/>
          </a:prstGeom>
          <a:noFill/>
          <a:ln w="9525" algn="ctr">
            <a:noFill/>
            <a:miter lim="800000"/>
            <a:headEnd/>
            <a:tailEnd/>
          </a:ln>
        </p:spPr>
        <p:txBody>
          <a:bodyPr lIns="0" tIns="0" rIns="0" bIns="0">
            <a:spAutoFit/>
          </a:bodyPr>
          <a:lstStyle/>
          <a:p>
            <a:pPr algn="l" eaLnBrk="0" hangingPunct="0">
              <a:lnSpc>
                <a:spcPct val="95000"/>
              </a:lnSpc>
            </a:pPr>
            <a:r>
              <a:rPr lang="en-US">
                <a:latin typeface="BMWTypeRegular" pitchFamily="34" charset="0"/>
                <a:cs typeface="Times New Roman" pitchFamily="18" charset="0"/>
              </a:rPr>
              <a:t>EGR-valve with </a:t>
            </a:r>
          </a:p>
          <a:p>
            <a:pPr algn="l" eaLnBrk="0" hangingPunct="0">
              <a:lnSpc>
                <a:spcPct val="95000"/>
              </a:lnSpc>
            </a:pPr>
            <a:r>
              <a:rPr lang="en-US">
                <a:latin typeface="BMWTypeRegular" pitchFamily="34" charset="0"/>
                <a:cs typeface="Times New Roman" pitchFamily="18" charset="0"/>
              </a:rPr>
              <a:t>electric throttle. </a:t>
            </a:r>
          </a:p>
        </p:txBody>
      </p:sp>
      <p:sp>
        <p:nvSpPr>
          <p:cNvPr id="47127" name="Rectangle 12"/>
          <p:cNvSpPr>
            <a:spLocks noChangeArrowheads="1"/>
          </p:cNvSpPr>
          <p:nvPr/>
        </p:nvSpPr>
        <p:spPr bwMode="auto">
          <a:xfrm>
            <a:off x="9705975" y="2338388"/>
            <a:ext cx="3298825" cy="755650"/>
          </a:xfrm>
          <a:prstGeom prst="rect">
            <a:avLst/>
          </a:prstGeom>
          <a:noFill/>
          <a:ln w="9525" algn="ctr">
            <a:noFill/>
            <a:miter lim="800000"/>
            <a:headEnd/>
            <a:tailEnd/>
          </a:ln>
        </p:spPr>
        <p:txBody>
          <a:bodyPr lIns="0" tIns="0" rIns="0" bIns="0">
            <a:spAutoFit/>
          </a:bodyPr>
          <a:lstStyle/>
          <a:p>
            <a:pPr algn="l" eaLnBrk="0" hangingPunct="0">
              <a:lnSpc>
                <a:spcPct val="95000"/>
              </a:lnSpc>
            </a:pPr>
            <a:r>
              <a:rPr lang="en-US">
                <a:latin typeface="BMWTypeRegular" pitchFamily="34" charset="0"/>
                <a:cs typeface="Times New Roman" pitchFamily="18" charset="0"/>
              </a:rPr>
              <a:t>Efficient </a:t>
            </a:r>
          </a:p>
          <a:p>
            <a:pPr algn="l" eaLnBrk="0" hangingPunct="0">
              <a:lnSpc>
                <a:spcPct val="95000"/>
              </a:lnSpc>
            </a:pPr>
            <a:r>
              <a:rPr lang="en-US">
                <a:latin typeface="BMWTypeRegular" pitchFamily="34" charset="0"/>
                <a:cs typeface="Times New Roman" pitchFamily="18" charset="0"/>
              </a:rPr>
              <a:t>EGR cooling.</a:t>
            </a:r>
          </a:p>
        </p:txBody>
      </p:sp>
      <p:sp>
        <p:nvSpPr>
          <p:cNvPr id="47128" name="Rectangle 13"/>
          <p:cNvSpPr>
            <a:spLocks noChangeArrowheads="1"/>
          </p:cNvSpPr>
          <p:nvPr/>
        </p:nvSpPr>
        <p:spPr bwMode="auto">
          <a:xfrm>
            <a:off x="9705975" y="5443538"/>
            <a:ext cx="3168650" cy="755650"/>
          </a:xfrm>
          <a:prstGeom prst="rect">
            <a:avLst/>
          </a:prstGeom>
          <a:noFill/>
          <a:ln w="9525" algn="ctr">
            <a:noFill/>
            <a:miter lim="800000"/>
            <a:headEnd/>
            <a:tailEnd/>
          </a:ln>
        </p:spPr>
        <p:txBody>
          <a:bodyPr lIns="0" tIns="0" rIns="0" bIns="0">
            <a:spAutoFit/>
          </a:bodyPr>
          <a:lstStyle/>
          <a:p>
            <a:pPr algn="l" eaLnBrk="0" hangingPunct="0">
              <a:lnSpc>
                <a:spcPct val="95000"/>
              </a:lnSpc>
            </a:pPr>
            <a:r>
              <a:rPr lang="en-US">
                <a:latin typeface="BMWTypeRegular" pitchFamily="34" charset="0"/>
                <a:cs typeface="Times New Roman" pitchFamily="18" charset="0"/>
              </a:rPr>
              <a:t>Variable Twin </a:t>
            </a:r>
          </a:p>
          <a:p>
            <a:pPr algn="l" eaLnBrk="0" hangingPunct="0">
              <a:lnSpc>
                <a:spcPct val="95000"/>
              </a:lnSpc>
            </a:pPr>
            <a:r>
              <a:rPr lang="en-US">
                <a:latin typeface="BMWTypeRegular" pitchFamily="34" charset="0"/>
                <a:cs typeface="Times New Roman" pitchFamily="18" charset="0"/>
              </a:rPr>
              <a:t>Turbo system.</a:t>
            </a:r>
          </a:p>
        </p:txBody>
      </p:sp>
      <p:sp>
        <p:nvSpPr>
          <p:cNvPr id="47129" name="Rectangle 15"/>
          <p:cNvSpPr>
            <a:spLocks noChangeArrowheads="1"/>
          </p:cNvSpPr>
          <p:nvPr/>
        </p:nvSpPr>
        <p:spPr bwMode="auto">
          <a:xfrm>
            <a:off x="5846763" y="8628063"/>
            <a:ext cx="2962275" cy="755650"/>
          </a:xfrm>
          <a:prstGeom prst="rect">
            <a:avLst/>
          </a:prstGeom>
          <a:noFill/>
          <a:ln w="9525" algn="ctr">
            <a:noFill/>
            <a:miter lim="800000"/>
            <a:headEnd/>
            <a:tailEnd/>
          </a:ln>
        </p:spPr>
        <p:txBody>
          <a:bodyPr lIns="0" tIns="0" rIns="0" bIns="0">
            <a:spAutoFit/>
          </a:bodyPr>
          <a:lstStyle/>
          <a:p>
            <a:pPr algn="l" eaLnBrk="0" hangingPunct="0">
              <a:lnSpc>
                <a:spcPct val="95000"/>
              </a:lnSpc>
            </a:pPr>
            <a:r>
              <a:rPr lang="en-US">
                <a:latin typeface="BMWTypeRegular" pitchFamily="34" charset="0"/>
                <a:cs typeface="Times New Roman" pitchFamily="18" charset="0"/>
              </a:rPr>
              <a:t>Particulate filter (2</a:t>
            </a:r>
            <a:r>
              <a:rPr lang="en-US" baseline="30000">
                <a:latin typeface="BMWTypeRegular" pitchFamily="34" charset="0"/>
                <a:cs typeface="Times New Roman" pitchFamily="18" charset="0"/>
              </a:rPr>
              <a:t>nd</a:t>
            </a:r>
            <a:r>
              <a:rPr lang="en-US">
                <a:latin typeface="BMWTypeRegular" pitchFamily="34" charset="0"/>
                <a:cs typeface="Times New Roman" pitchFamily="18" charset="0"/>
              </a:rPr>
              <a:t> Generation).</a:t>
            </a:r>
          </a:p>
        </p:txBody>
      </p:sp>
      <p:sp>
        <p:nvSpPr>
          <p:cNvPr id="47107"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47108" name="Rectangle 6"/>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 </a:t>
            </a:r>
            <a:br>
              <a:rPr lang="en-US" sz="3400" b="1">
                <a:solidFill>
                  <a:srgbClr val="000000"/>
                </a:solidFill>
                <a:latin typeface="BMWTypeRegular" pitchFamily="34" charset="0"/>
              </a:rPr>
            </a:br>
            <a:r>
              <a:rPr lang="en-US" sz="3400" b="1">
                <a:solidFill>
                  <a:srgbClr val="969696"/>
                </a:solidFill>
                <a:latin typeface="BMWTypeRegular" pitchFamily="34" charset="0"/>
              </a:rPr>
              <a:t>Further evolution of a big success story.</a:t>
            </a:r>
          </a:p>
        </p:txBody>
      </p:sp>
      <p:grpSp>
        <p:nvGrpSpPr>
          <p:cNvPr id="47164" name="Group 60"/>
          <p:cNvGrpSpPr>
            <a:grpSpLocks/>
          </p:cNvGrpSpPr>
          <p:nvPr/>
        </p:nvGrpSpPr>
        <p:grpSpPr bwMode="auto">
          <a:xfrm>
            <a:off x="2581275" y="2386013"/>
            <a:ext cx="246063" cy="2370137"/>
            <a:chOff x="1626" y="1503"/>
            <a:chExt cx="155" cy="1493"/>
          </a:xfrm>
        </p:grpSpPr>
        <p:sp>
          <p:nvSpPr>
            <p:cNvPr id="47138" name="Line 36"/>
            <p:cNvSpPr>
              <a:spLocks noChangeShapeType="1"/>
            </p:cNvSpPr>
            <p:nvPr/>
          </p:nvSpPr>
          <p:spPr bwMode="auto">
            <a:xfrm>
              <a:off x="1701" y="1503"/>
              <a:ext cx="0" cy="1399"/>
            </a:xfrm>
            <a:prstGeom prst="line">
              <a:avLst/>
            </a:prstGeom>
            <a:noFill/>
            <a:ln w="50800">
              <a:solidFill>
                <a:schemeClr val="bg1"/>
              </a:solidFill>
              <a:round/>
              <a:headEnd/>
              <a:tailEnd/>
            </a:ln>
          </p:spPr>
          <p:txBody>
            <a:bodyPr/>
            <a:lstStyle/>
            <a:p>
              <a:endParaRPr lang="de-DE"/>
            </a:p>
          </p:txBody>
        </p:sp>
        <p:sp>
          <p:nvSpPr>
            <p:cNvPr id="47139" name="Oval 37"/>
            <p:cNvSpPr>
              <a:spLocks noChangeArrowheads="1"/>
            </p:cNvSpPr>
            <p:nvPr/>
          </p:nvSpPr>
          <p:spPr bwMode="auto">
            <a:xfrm flipV="1">
              <a:off x="1626" y="2840"/>
              <a:ext cx="155" cy="156"/>
            </a:xfrm>
            <a:prstGeom prst="ellipse">
              <a:avLst/>
            </a:prstGeom>
            <a:solidFill>
              <a:schemeClr val="bg1"/>
            </a:solidFill>
            <a:ln w="50800">
              <a:solidFill>
                <a:schemeClr val="bg1"/>
              </a:solidFill>
              <a:round/>
              <a:headEnd/>
              <a:tailEnd/>
            </a:ln>
          </p:spPr>
          <p:txBody>
            <a:bodyPr rot="10800000" vert="eaVert" wrap="none" lIns="91425" tIns="45712" rIns="91425" bIns="45712" anchor="ctr"/>
            <a:lstStyle/>
            <a:p>
              <a:pPr algn="l">
                <a:lnSpc>
                  <a:spcPct val="95000"/>
                </a:lnSpc>
              </a:pPr>
              <a:endParaRPr lang="de-DE"/>
            </a:p>
          </p:txBody>
        </p:sp>
        <p:sp>
          <p:nvSpPr>
            <p:cNvPr id="47140" name="Oval 38"/>
            <p:cNvSpPr>
              <a:spLocks noChangeArrowheads="1"/>
            </p:cNvSpPr>
            <p:nvPr/>
          </p:nvSpPr>
          <p:spPr bwMode="auto">
            <a:xfrm flipV="1">
              <a:off x="1626" y="2840"/>
              <a:ext cx="155" cy="156"/>
            </a:xfrm>
            <a:prstGeom prst="ellipse">
              <a:avLst/>
            </a:prstGeom>
            <a:noFill/>
            <a:ln w="25400">
              <a:solidFill>
                <a:schemeClr val="tx1"/>
              </a:solidFill>
              <a:round/>
              <a:headEnd/>
              <a:tailEnd/>
            </a:ln>
          </p:spPr>
          <p:txBody>
            <a:bodyPr rot="10800000" vert="eaVert" wrap="none" lIns="91425" tIns="45712" rIns="91425" bIns="45712" anchor="ctr"/>
            <a:lstStyle/>
            <a:p>
              <a:pPr algn="l">
                <a:lnSpc>
                  <a:spcPct val="95000"/>
                </a:lnSpc>
              </a:pPr>
              <a:endParaRPr lang="de-DE"/>
            </a:p>
          </p:txBody>
        </p:sp>
        <p:sp>
          <p:nvSpPr>
            <p:cNvPr id="47141" name="Line 39"/>
            <p:cNvSpPr>
              <a:spLocks noChangeShapeType="1"/>
            </p:cNvSpPr>
            <p:nvPr/>
          </p:nvSpPr>
          <p:spPr bwMode="auto">
            <a:xfrm>
              <a:off x="1701" y="1503"/>
              <a:ext cx="0" cy="1337"/>
            </a:xfrm>
            <a:prstGeom prst="line">
              <a:avLst/>
            </a:prstGeom>
            <a:noFill/>
            <a:ln w="25400">
              <a:solidFill>
                <a:schemeClr val="tx1"/>
              </a:solidFill>
              <a:round/>
              <a:headEnd/>
              <a:tailEnd/>
            </a:ln>
          </p:spPr>
          <p:txBody>
            <a:bodyPr/>
            <a:lstStyle/>
            <a:p>
              <a:endParaRPr lang="de-DE"/>
            </a:p>
          </p:txBody>
        </p:sp>
      </p:grpSp>
      <p:sp>
        <p:nvSpPr>
          <p:cNvPr id="47155" name="Freeform 51"/>
          <p:cNvSpPr>
            <a:spLocks/>
          </p:cNvSpPr>
          <p:nvPr/>
        </p:nvSpPr>
        <p:spPr bwMode="auto">
          <a:xfrm rot="5400000" flipH="1">
            <a:off x="4350544" y="2228057"/>
            <a:ext cx="1441450" cy="1795462"/>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50800" cap="flat" cmpd="sng">
            <a:solidFill>
              <a:schemeClr val="bg1"/>
            </a:solidFill>
            <a:prstDash val="solid"/>
            <a:round/>
            <a:headEnd/>
            <a:tailEnd/>
          </a:ln>
          <a:effectLst/>
        </p:spPr>
        <p:txBody>
          <a:bodyPr wrap="none" anchor="ctr"/>
          <a:lstStyle/>
          <a:p>
            <a:endParaRPr lang="de-DE"/>
          </a:p>
        </p:txBody>
      </p:sp>
      <p:sp>
        <p:nvSpPr>
          <p:cNvPr id="47156" name="Oval 37"/>
          <p:cNvSpPr>
            <a:spLocks noChangeArrowheads="1"/>
          </p:cNvSpPr>
          <p:nvPr/>
        </p:nvSpPr>
        <p:spPr bwMode="auto">
          <a:xfrm flipV="1">
            <a:off x="4014788" y="3721100"/>
            <a:ext cx="246062" cy="247650"/>
          </a:xfrm>
          <a:prstGeom prst="ellipse">
            <a:avLst/>
          </a:prstGeom>
          <a:solidFill>
            <a:schemeClr val="bg1"/>
          </a:solidFill>
          <a:ln w="50800">
            <a:solidFill>
              <a:schemeClr val="bg1"/>
            </a:solidFill>
            <a:round/>
            <a:headEnd/>
            <a:tailEnd/>
          </a:ln>
        </p:spPr>
        <p:txBody>
          <a:bodyPr rot="10800000" vert="eaVert" wrap="none" lIns="91425" tIns="45712" rIns="91425" bIns="45712" anchor="ctr"/>
          <a:lstStyle/>
          <a:p>
            <a:pPr algn="l">
              <a:lnSpc>
                <a:spcPct val="95000"/>
              </a:lnSpc>
            </a:pPr>
            <a:endParaRPr lang="de-DE"/>
          </a:p>
        </p:txBody>
      </p:sp>
      <p:sp>
        <p:nvSpPr>
          <p:cNvPr id="47157" name="Oval 38"/>
          <p:cNvSpPr>
            <a:spLocks noChangeArrowheads="1"/>
          </p:cNvSpPr>
          <p:nvPr/>
        </p:nvSpPr>
        <p:spPr bwMode="auto">
          <a:xfrm rot="10800000" flipH="1" flipV="1">
            <a:off x="4014788" y="3721100"/>
            <a:ext cx="246062" cy="247650"/>
          </a:xfrm>
          <a:prstGeom prst="ellipse">
            <a:avLst/>
          </a:prstGeom>
          <a:noFill/>
          <a:ln w="25400">
            <a:solidFill>
              <a:schemeClr val="tx1"/>
            </a:solidFill>
            <a:round/>
            <a:headEnd/>
            <a:tailEnd/>
          </a:ln>
        </p:spPr>
        <p:txBody>
          <a:bodyPr vert="eaVert" wrap="none" lIns="91425" tIns="45712" rIns="91425" bIns="45712" anchor="ctr"/>
          <a:lstStyle/>
          <a:p>
            <a:pPr algn="l">
              <a:lnSpc>
                <a:spcPct val="95000"/>
              </a:lnSpc>
            </a:pPr>
            <a:endParaRPr lang="de-DE"/>
          </a:p>
        </p:txBody>
      </p:sp>
      <p:sp>
        <p:nvSpPr>
          <p:cNvPr id="47158" name="Freeform 54"/>
          <p:cNvSpPr>
            <a:spLocks/>
          </p:cNvSpPr>
          <p:nvPr/>
        </p:nvSpPr>
        <p:spPr bwMode="auto">
          <a:xfrm rot="5400000" flipH="1">
            <a:off x="4393406" y="2272507"/>
            <a:ext cx="1443037" cy="1708150"/>
          </a:xfrm>
          <a:custGeom>
            <a:avLst/>
            <a:gdLst/>
            <a:ahLst/>
            <a:cxnLst>
              <a:cxn ang="0">
                <a:pos x="832" y="0"/>
              </a:cxn>
              <a:cxn ang="0">
                <a:pos x="0" y="0"/>
              </a:cxn>
              <a:cxn ang="0">
                <a:pos x="0" y="592"/>
              </a:cxn>
            </a:cxnLst>
            <a:rect l="0" t="0" r="r" b="b"/>
            <a:pathLst>
              <a:path w="832" h="592">
                <a:moveTo>
                  <a:pt x="832" y="0"/>
                </a:moveTo>
                <a:lnTo>
                  <a:pt x="0" y="0"/>
                </a:lnTo>
                <a:lnTo>
                  <a:pt x="0" y="592"/>
                </a:lnTo>
              </a:path>
            </a:pathLst>
          </a:custGeom>
          <a:noFill/>
          <a:ln w="25400" cap="flat" cmpd="sng">
            <a:solidFill>
              <a:schemeClr val="tx1"/>
            </a:solidFill>
            <a:prstDash val="solid"/>
            <a:round/>
            <a:headEnd/>
            <a:tailEnd/>
          </a:ln>
          <a:effectLst/>
        </p:spPr>
        <p:txBody>
          <a:bodyPr wrap="none" anchor="ctr"/>
          <a:lstStyle/>
          <a:p>
            <a:endParaRPr lang="de-DE"/>
          </a:p>
        </p:txBody>
      </p:sp>
      <p:sp>
        <p:nvSpPr>
          <p:cNvPr id="47166" name="Line 36"/>
          <p:cNvSpPr>
            <a:spLocks noChangeShapeType="1"/>
          </p:cNvSpPr>
          <p:nvPr/>
        </p:nvSpPr>
        <p:spPr bwMode="auto">
          <a:xfrm flipV="1">
            <a:off x="5734050" y="8020050"/>
            <a:ext cx="0" cy="1319213"/>
          </a:xfrm>
          <a:prstGeom prst="line">
            <a:avLst/>
          </a:prstGeom>
          <a:noFill/>
          <a:ln w="50800">
            <a:solidFill>
              <a:schemeClr val="bg1"/>
            </a:solidFill>
            <a:round/>
            <a:headEnd/>
            <a:tailEnd/>
          </a:ln>
        </p:spPr>
        <p:txBody>
          <a:bodyPr/>
          <a:lstStyle/>
          <a:p>
            <a:endParaRPr lang="de-DE"/>
          </a:p>
        </p:txBody>
      </p:sp>
      <p:sp>
        <p:nvSpPr>
          <p:cNvPr id="47167" name="Oval 37"/>
          <p:cNvSpPr>
            <a:spLocks noChangeArrowheads="1"/>
          </p:cNvSpPr>
          <p:nvPr/>
        </p:nvSpPr>
        <p:spPr bwMode="auto">
          <a:xfrm>
            <a:off x="5614988" y="7870825"/>
            <a:ext cx="246062" cy="247650"/>
          </a:xfrm>
          <a:prstGeom prst="ellipse">
            <a:avLst/>
          </a:prstGeom>
          <a:solidFill>
            <a:schemeClr val="bg1"/>
          </a:solidFill>
          <a:ln w="50800">
            <a:solidFill>
              <a:schemeClr val="bg1"/>
            </a:solidFill>
            <a:round/>
            <a:headEnd/>
            <a:tailEnd/>
          </a:ln>
        </p:spPr>
        <p:txBody>
          <a:bodyPr vert="eaVert" wrap="none" lIns="91425" tIns="45712" rIns="91425" bIns="45712" anchor="ctr"/>
          <a:lstStyle/>
          <a:p>
            <a:pPr algn="l">
              <a:lnSpc>
                <a:spcPct val="95000"/>
              </a:lnSpc>
            </a:pPr>
            <a:endParaRPr lang="de-DE"/>
          </a:p>
        </p:txBody>
      </p:sp>
      <p:sp>
        <p:nvSpPr>
          <p:cNvPr id="47168" name="Oval 38"/>
          <p:cNvSpPr>
            <a:spLocks noChangeArrowheads="1"/>
          </p:cNvSpPr>
          <p:nvPr/>
        </p:nvSpPr>
        <p:spPr bwMode="auto">
          <a:xfrm>
            <a:off x="5614988" y="7870825"/>
            <a:ext cx="246062" cy="247650"/>
          </a:xfrm>
          <a:prstGeom prst="ellipse">
            <a:avLst/>
          </a:prstGeom>
          <a:noFill/>
          <a:ln w="25400">
            <a:solidFill>
              <a:schemeClr val="tx1"/>
            </a:solidFill>
            <a:round/>
            <a:headEnd/>
            <a:tailEnd/>
          </a:ln>
        </p:spPr>
        <p:txBody>
          <a:bodyPr vert="eaVert" wrap="none" lIns="91425" tIns="45712" rIns="91425" bIns="45712" anchor="ctr"/>
          <a:lstStyle/>
          <a:p>
            <a:pPr algn="l">
              <a:lnSpc>
                <a:spcPct val="95000"/>
              </a:lnSpc>
            </a:pPr>
            <a:endParaRPr lang="de-DE"/>
          </a:p>
        </p:txBody>
      </p:sp>
      <p:sp>
        <p:nvSpPr>
          <p:cNvPr id="47169" name="Line 39"/>
          <p:cNvSpPr>
            <a:spLocks noChangeShapeType="1"/>
          </p:cNvSpPr>
          <p:nvPr/>
        </p:nvSpPr>
        <p:spPr bwMode="auto">
          <a:xfrm flipV="1">
            <a:off x="5734050" y="8118475"/>
            <a:ext cx="0" cy="1220788"/>
          </a:xfrm>
          <a:prstGeom prst="line">
            <a:avLst/>
          </a:prstGeom>
          <a:noFill/>
          <a:ln w="25400">
            <a:solidFill>
              <a:schemeClr val="tx1"/>
            </a:solidFill>
            <a:round/>
            <a:headEnd/>
            <a:tailEnd/>
          </a:ln>
        </p:spPr>
        <p:txBody>
          <a:bodyPr/>
          <a:lstStyle/>
          <a:p>
            <a:endParaRPr lang="de-DE"/>
          </a:p>
        </p:txBody>
      </p:sp>
      <p:grpSp>
        <p:nvGrpSpPr>
          <p:cNvPr id="47170" name="Group 66"/>
          <p:cNvGrpSpPr>
            <a:grpSpLocks/>
          </p:cNvGrpSpPr>
          <p:nvPr/>
        </p:nvGrpSpPr>
        <p:grpSpPr bwMode="auto">
          <a:xfrm rot="5400000">
            <a:off x="8321675" y="4475163"/>
            <a:ext cx="246063" cy="2370137"/>
            <a:chOff x="1626" y="1503"/>
            <a:chExt cx="155" cy="1493"/>
          </a:xfrm>
        </p:grpSpPr>
        <p:sp>
          <p:nvSpPr>
            <p:cNvPr id="47171" name="Line 36"/>
            <p:cNvSpPr>
              <a:spLocks noChangeShapeType="1"/>
            </p:cNvSpPr>
            <p:nvPr/>
          </p:nvSpPr>
          <p:spPr bwMode="auto">
            <a:xfrm>
              <a:off x="1701" y="1503"/>
              <a:ext cx="0" cy="1399"/>
            </a:xfrm>
            <a:prstGeom prst="line">
              <a:avLst/>
            </a:prstGeom>
            <a:noFill/>
            <a:ln w="50800">
              <a:solidFill>
                <a:schemeClr val="bg1"/>
              </a:solidFill>
              <a:round/>
              <a:headEnd/>
              <a:tailEnd/>
            </a:ln>
          </p:spPr>
          <p:txBody>
            <a:bodyPr/>
            <a:lstStyle/>
            <a:p>
              <a:endParaRPr lang="de-DE"/>
            </a:p>
          </p:txBody>
        </p:sp>
        <p:sp>
          <p:nvSpPr>
            <p:cNvPr id="47172" name="Oval 37"/>
            <p:cNvSpPr>
              <a:spLocks noChangeArrowheads="1"/>
            </p:cNvSpPr>
            <p:nvPr/>
          </p:nvSpPr>
          <p:spPr bwMode="auto">
            <a:xfrm flipV="1">
              <a:off x="1626" y="2840"/>
              <a:ext cx="155" cy="156"/>
            </a:xfrm>
            <a:prstGeom prst="ellipse">
              <a:avLst/>
            </a:prstGeom>
            <a:solidFill>
              <a:schemeClr val="bg1"/>
            </a:solidFill>
            <a:ln w="50800">
              <a:solidFill>
                <a:schemeClr val="bg1"/>
              </a:solidFill>
              <a:round/>
              <a:headEnd/>
              <a:tailEnd/>
            </a:ln>
          </p:spPr>
          <p:txBody>
            <a:bodyPr rot="10800000" wrap="none" lIns="91425" tIns="45712" rIns="91425" bIns="45712" anchor="ctr"/>
            <a:lstStyle/>
            <a:p>
              <a:pPr algn="l">
                <a:lnSpc>
                  <a:spcPct val="95000"/>
                </a:lnSpc>
              </a:pPr>
              <a:endParaRPr lang="de-DE"/>
            </a:p>
          </p:txBody>
        </p:sp>
        <p:sp>
          <p:nvSpPr>
            <p:cNvPr id="47173" name="Oval 38"/>
            <p:cNvSpPr>
              <a:spLocks noChangeArrowheads="1"/>
            </p:cNvSpPr>
            <p:nvPr/>
          </p:nvSpPr>
          <p:spPr bwMode="auto">
            <a:xfrm flipV="1">
              <a:off x="1626" y="2840"/>
              <a:ext cx="155" cy="156"/>
            </a:xfrm>
            <a:prstGeom prst="ellipse">
              <a:avLst/>
            </a:prstGeom>
            <a:noFill/>
            <a:ln w="25400">
              <a:solidFill>
                <a:schemeClr val="tx1"/>
              </a:solidFill>
              <a:round/>
              <a:headEnd/>
              <a:tailEnd/>
            </a:ln>
          </p:spPr>
          <p:txBody>
            <a:bodyPr rot="10800000" wrap="none" lIns="91425" tIns="45712" rIns="91425" bIns="45712" anchor="ctr"/>
            <a:lstStyle/>
            <a:p>
              <a:pPr algn="l">
                <a:lnSpc>
                  <a:spcPct val="95000"/>
                </a:lnSpc>
              </a:pPr>
              <a:endParaRPr lang="de-DE"/>
            </a:p>
          </p:txBody>
        </p:sp>
        <p:sp>
          <p:nvSpPr>
            <p:cNvPr id="47174" name="Line 39"/>
            <p:cNvSpPr>
              <a:spLocks noChangeShapeType="1"/>
            </p:cNvSpPr>
            <p:nvPr/>
          </p:nvSpPr>
          <p:spPr bwMode="auto">
            <a:xfrm>
              <a:off x="1701" y="1503"/>
              <a:ext cx="0" cy="1337"/>
            </a:xfrm>
            <a:prstGeom prst="line">
              <a:avLst/>
            </a:prstGeom>
            <a:noFill/>
            <a:ln w="25400">
              <a:solidFill>
                <a:schemeClr val="tx1"/>
              </a:solidFill>
              <a:round/>
              <a:headEnd/>
              <a:tailEnd/>
            </a:ln>
          </p:spPr>
          <p:txBody>
            <a:bodyPr/>
            <a:lstStyle/>
            <a:p>
              <a:endParaRPr lang="de-DE"/>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9" descr="Skelett1"/>
          <p:cNvPicPr>
            <a:picLocks noChangeAspect="1" noChangeArrowheads="1"/>
          </p:cNvPicPr>
          <p:nvPr/>
        </p:nvPicPr>
        <p:blipFill>
          <a:blip r:embed="rId3"/>
          <a:srcRect l="6561" t="6197" r="1680" b="4132"/>
          <a:stretch>
            <a:fillRect/>
          </a:stretch>
        </p:blipFill>
        <p:spPr bwMode="auto">
          <a:xfrm>
            <a:off x="0" y="1708150"/>
            <a:ext cx="13004800" cy="8045450"/>
          </a:xfrm>
          <a:prstGeom prst="rect">
            <a:avLst/>
          </a:prstGeom>
          <a:noFill/>
          <a:ln w="9525">
            <a:noFill/>
            <a:miter lim="800000"/>
            <a:headEnd/>
            <a:tailEnd/>
          </a:ln>
        </p:spPr>
      </p:pic>
      <p:sp>
        <p:nvSpPr>
          <p:cNvPr id="48131"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48132" name="Rectangle 6"/>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 </a:t>
            </a:r>
            <a:br>
              <a:rPr lang="en-US" sz="3400" b="1">
                <a:solidFill>
                  <a:srgbClr val="000000"/>
                </a:solidFill>
                <a:latin typeface="BMWTypeRegular" pitchFamily="34" charset="0"/>
              </a:rPr>
            </a:br>
            <a:r>
              <a:rPr lang="en-US" sz="3400" b="1">
                <a:solidFill>
                  <a:srgbClr val="969696"/>
                </a:solidFill>
                <a:latin typeface="BMWTypeRegular" pitchFamily="34" charset="0"/>
              </a:rPr>
              <a:t>The injection system.</a:t>
            </a:r>
          </a:p>
        </p:txBody>
      </p:sp>
      <p:sp>
        <p:nvSpPr>
          <p:cNvPr id="48133" name="Text Box 3"/>
          <p:cNvSpPr txBox="1">
            <a:spLocks noChangeArrowheads="1"/>
          </p:cNvSpPr>
          <p:nvPr/>
        </p:nvSpPr>
        <p:spPr bwMode="auto">
          <a:xfrm>
            <a:off x="1800225" y="2338388"/>
            <a:ext cx="11204575"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Common rail injection system (2000 bar; piezo injectors).</a:t>
            </a:r>
          </a:p>
        </p:txBody>
      </p:sp>
      <p:sp>
        <p:nvSpPr>
          <p:cNvPr id="48137" name="Oval 9"/>
          <p:cNvSpPr>
            <a:spLocks noChangeArrowheads="1"/>
          </p:cNvSpPr>
          <p:nvPr/>
        </p:nvSpPr>
        <p:spPr bwMode="auto">
          <a:xfrm rot="221698">
            <a:off x="1824038" y="2879725"/>
            <a:ext cx="8509000" cy="1958975"/>
          </a:xfrm>
          <a:prstGeom prst="ellipse">
            <a:avLst/>
          </a:prstGeom>
          <a:noFill/>
          <a:ln w="38100" algn="ctr">
            <a:solidFill>
              <a:schemeClr val="bg1"/>
            </a:solidFill>
            <a:round/>
            <a:headEnd/>
            <a:tailEnd/>
          </a:ln>
          <a:effectLst/>
        </p:spPr>
        <p:txBody>
          <a:bodyPr wrap="none" anchor="ctr"/>
          <a:lstStyle/>
          <a:p>
            <a:endParaRPr lang="de-DE"/>
          </a:p>
        </p:txBody>
      </p:sp>
      <p:sp>
        <p:nvSpPr>
          <p:cNvPr id="48139" name="AutoShape 33"/>
          <p:cNvSpPr>
            <a:spLocks noChangeArrowheads="1"/>
          </p:cNvSpPr>
          <p:nvPr/>
        </p:nvSpPr>
        <p:spPr bwMode="auto">
          <a:xfrm rot="5400000">
            <a:off x="1377157" y="2418556"/>
            <a:ext cx="273050" cy="239713"/>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1639888"/>
            <a:ext cx="13004800" cy="8113712"/>
          </a:xfrm>
          <a:prstGeom prst="rect">
            <a:avLst/>
          </a:prstGeom>
          <a:solidFill>
            <a:srgbClr val="C0C0C0"/>
          </a:solidFill>
          <a:ln w="9525">
            <a:noFill/>
            <a:miter lim="800000"/>
            <a:headEnd/>
            <a:tailEnd/>
          </a:ln>
        </p:spPr>
        <p:txBody>
          <a:bodyPr wrap="none" lIns="91425" tIns="45712" rIns="91425" bIns="45712" anchor="ctr"/>
          <a:lstStyle/>
          <a:p>
            <a:pPr defTabSz="1300163"/>
            <a:endParaRPr lang="de-DE"/>
          </a:p>
        </p:txBody>
      </p:sp>
      <p:pic>
        <p:nvPicPr>
          <p:cNvPr id="50179" name="Picture 13" descr="Schnitt_2"/>
          <p:cNvPicPr>
            <a:picLocks noChangeAspect="1" noChangeArrowheads="1"/>
          </p:cNvPicPr>
          <p:nvPr/>
        </p:nvPicPr>
        <p:blipFill>
          <a:blip r:embed="rId3"/>
          <a:srcRect t="9528"/>
          <a:stretch>
            <a:fillRect/>
          </a:stretch>
        </p:blipFill>
        <p:spPr bwMode="auto">
          <a:xfrm>
            <a:off x="5746750" y="1768475"/>
            <a:ext cx="7248525" cy="7985125"/>
          </a:xfrm>
          <a:prstGeom prst="rect">
            <a:avLst/>
          </a:prstGeom>
          <a:noFill/>
          <a:ln w="9525">
            <a:noFill/>
            <a:miter lim="800000"/>
            <a:headEnd/>
            <a:tailEnd/>
          </a:ln>
        </p:spPr>
      </p:pic>
      <p:sp>
        <p:nvSpPr>
          <p:cNvPr id="50180" name="Line 9"/>
          <p:cNvSpPr>
            <a:spLocks noChangeShapeType="1"/>
          </p:cNvSpPr>
          <p:nvPr/>
        </p:nvSpPr>
        <p:spPr bwMode="auto">
          <a:xfrm>
            <a:off x="5748338" y="1944688"/>
            <a:ext cx="0" cy="7794625"/>
          </a:xfrm>
          <a:prstGeom prst="line">
            <a:avLst/>
          </a:prstGeom>
          <a:noFill/>
          <a:ln w="9525">
            <a:solidFill>
              <a:schemeClr val="tx1"/>
            </a:solidFill>
            <a:round/>
            <a:headEnd/>
            <a:tailEnd/>
          </a:ln>
        </p:spPr>
        <p:txBody>
          <a:bodyPr/>
          <a:lstStyle/>
          <a:p>
            <a:endParaRPr lang="de-DE"/>
          </a:p>
        </p:txBody>
      </p:sp>
      <p:sp>
        <p:nvSpPr>
          <p:cNvPr id="50181"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50219" name="Text Box 3"/>
          <p:cNvSpPr txBox="1">
            <a:spLocks noChangeArrowheads="1"/>
          </p:cNvSpPr>
          <p:nvPr/>
        </p:nvSpPr>
        <p:spPr bwMode="auto">
          <a:xfrm>
            <a:off x="1800225" y="7208838"/>
            <a:ext cx="3355975" cy="473075"/>
          </a:xfrm>
          <a:prstGeom prst="rect">
            <a:avLst/>
          </a:prstGeom>
          <a:noFill/>
          <a:ln w="9525" algn="ctr">
            <a:noFill/>
            <a:miter lim="800000"/>
            <a:headEnd/>
            <a:tailEnd/>
          </a:ln>
        </p:spPr>
        <p:txBody>
          <a:bodyPr lIns="0" tIns="0" rIns="91415" bIns="45708">
            <a:spAutoFit/>
          </a:bodyPr>
          <a:lstStyle/>
          <a:p>
            <a:pPr algn="l"/>
            <a:r>
              <a:rPr lang="de-DE" sz="2800">
                <a:latin typeface="BMWTypeRegular" pitchFamily="34" charset="0"/>
              </a:rPr>
              <a:t>Low pressure turbo.</a:t>
            </a:r>
            <a:endParaRPr lang="en-US" sz="2800">
              <a:latin typeface="BMWTypeRegular" pitchFamily="34" charset="0"/>
            </a:endParaRPr>
          </a:p>
        </p:txBody>
      </p:sp>
      <p:sp>
        <p:nvSpPr>
          <p:cNvPr id="50220" name="Text Box 3"/>
          <p:cNvSpPr txBox="1">
            <a:spLocks noChangeArrowheads="1"/>
          </p:cNvSpPr>
          <p:nvPr/>
        </p:nvSpPr>
        <p:spPr bwMode="auto">
          <a:xfrm>
            <a:off x="1800225" y="2338388"/>
            <a:ext cx="11204575" cy="41100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 </a:t>
            </a:r>
          </a:p>
          <a:p>
            <a:pPr algn="l">
              <a:lnSpc>
                <a:spcPct val="95000"/>
              </a:lnSpc>
              <a:buFont typeface="Wingdings" pitchFamily="2" charset="2"/>
              <a:buNone/>
            </a:pPr>
            <a:r>
              <a:rPr lang="en-US" sz="2800">
                <a:latin typeface="BMWTypeRegular" pitchFamily="34" charset="0"/>
              </a:rPr>
              <a:t>1</a:t>
            </a:r>
            <a:r>
              <a:rPr lang="en-US" sz="2800" baseline="30000">
                <a:latin typeface="BMWTypeRegular" pitchFamily="34" charset="0"/>
              </a:rPr>
              <a:t>st</a:t>
            </a:r>
            <a:r>
              <a:rPr lang="en-US" sz="2800">
                <a:latin typeface="BMWTypeRegular" pitchFamily="34" charset="0"/>
              </a:rPr>
              <a:t> diesel engine</a:t>
            </a:r>
          </a:p>
          <a:p>
            <a:pPr algn="l">
              <a:lnSpc>
                <a:spcPct val="95000"/>
              </a:lnSpc>
              <a:buFont typeface="Wingdings" pitchFamily="2" charset="2"/>
              <a:buNone/>
            </a:pPr>
            <a:r>
              <a:rPr lang="en-US" sz="2800">
                <a:latin typeface="BMWTypeRegular" pitchFamily="34" charset="0"/>
              </a:rPr>
              <a:t>worldwide with</a:t>
            </a:r>
          </a:p>
          <a:p>
            <a:pPr algn="l">
              <a:lnSpc>
                <a:spcPct val="95000"/>
              </a:lnSpc>
              <a:buFont typeface="Wingdings" pitchFamily="2" charset="2"/>
              <a:buNone/>
            </a:pPr>
            <a:r>
              <a:rPr lang="en-US" sz="2800">
                <a:latin typeface="BMWTypeRegular" pitchFamily="34" charset="0"/>
              </a:rPr>
              <a:t>variably controlled </a:t>
            </a:r>
          </a:p>
          <a:p>
            <a:pPr algn="l">
              <a:lnSpc>
                <a:spcPct val="95000"/>
              </a:lnSpc>
              <a:buFont typeface="Wingdings" pitchFamily="2" charset="2"/>
              <a:buNone/>
            </a:pPr>
            <a:r>
              <a:rPr lang="en-US" sz="2800">
                <a:latin typeface="BMWTypeRegular" pitchFamily="34" charset="0"/>
              </a:rPr>
              <a:t>2 stage charging </a:t>
            </a:r>
          </a:p>
          <a:p>
            <a:pPr algn="l">
              <a:lnSpc>
                <a:spcPct val="95000"/>
              </a:lnSpc>
              <a:buFont typeface="Wingdings" pitchFamily="2" charset="2"/>
              <a:buNone/>
            </a:pPr>
            <a:r>
              <a:rPr lang="en-US" sz="2800">
                <a:latin typeface="BMWTypeRegular" pitchFamily="34" charset="0"/>
              </a:rPr>
              <a:t>system and variable </a:t>
            </a:r>
          </a:p>
          <a:p>
            <a:pPr algn="l">
              <a:lnSpc>
                <a:spcPct val="95000"/>
              </a:lnSpc>
              <a:buFont typeface="Wingdings" pitchFamily="2" charset="2"/>
              <a:buNone/>
            </a:pPr>
            <a:r>
              <a:rPr lang="en-US" sz="2800">
                <a:latin typeface="BMWTypeRegular" pitchFamily="34" charset="0"/>
              </a:rPr>
              <a:t>nozzle turbine (VNT) for </a:t>
            </a:r>
          </a:p>
          <a:p>
            <a:pPr algn="l">
              <a:lnSpc>
                <a:spcPct val="95000"/>
              </a:lnSpc>
              <a:buFont typeface="Wingdings" pitchFamily="2" charset="2"/>
              <a:buNone/>
            </a:pPr>
            <a:r>
              <a:rPr lang="en-US" sz="2800">
                <a:latin typeface="BMWTypeRegular" pitchFamily="34" charset="0"/>
              </a:rPr>
              <a:t>high pressure </a:t>
            </a:r>
          </a:p>
          <a:p>
            <a:pPr algn="l">
              <a:lnSpc>
                <a:spcPct val="95000"/>
              </a:lnSpc>
              <a:buFont typeface="Wingdings" pitchFamily="2" charset="2"/>
              <a:buNone/>
            </a:pPr>
            <a:r>
              <a:rPr lang="en-US" sz="2800">
                <a:latin typeface="BMWTypeRegular" pitchFamily="34" charset="0"/>
              </a:rPr>
              <a:t>turbocharger. </a:t>
            </a:r>
          </a:p>
          <a:p>
            <a:pPr algn="l">
              <a:lnSpc>
                <a:spcPct val="95000"/>
              </a:lnSpc>
              <a:buFont typeface="Wingdings" pitchFamily="2" charset="2"/>
              <a:buNone/>
            </a:pPr>
            <a:endParaRPr lang="en-US" sz="2800">
              <a:latin typeface="BMWTypeRegular" pitchFamily="34" charset="0"/>
            </a:endParaRPr>
          </a:p>
        </p:txBody>
      </p:sp>
      <p:sp>
        <p:nvSpPr>
          <p:cNvPr id="50222" name="Line 36"/>
          <p:cNvSpPr>
            <a:spLocks noChangeShapeType="1"/>
          </p:cNvSpPr>
          <p:nvPr/>
        </p:nvSpPr>
        <p:spPr bwMode="auto">
          <a:xfrm rot="-5400000">
            <a:off x="5992019" y="780256"/>
            <a:ext cx="0" cy="3582988"/>
          </a:xfrm>
          <a:prstGeom prst="line">
            <a:avLst/>
          </a:prstGeom>
          <a:noFill/>
          <a:ln w="50800">
            <a:solidFill>
              <a:schemeClr val="bg1"/>
            </a:solidFill>
            <a:round/>
            <a:headEnd/>
            <a:tailEnd/>
          </a:ln>
        </p:spPr>
        <p:txBody>
          <a:bodyPr/>
          <a:lstStyle/>
          <a:p>
            <a:endParaRPr lang="de-DE"/>
          </a:p>
        </p:txBody>
      </p:sp>
      <p:sp>
        <p:nvSpPr>
          <p:cNvPr id="50223" name="Oval 37"/>
          <p:cNvSpPr>
            <a:spLocks noChangeArrowheads="1"/>
          </p:cNvSpPr>
          <p:nvPr/>
        </p:nvSpPr>
        <p:spPr bwMode="auto">
          <a:xfrm rot="16200000" flipV="1">
            <a:off x="7687469" y="2442369"/>
            <a:ext cx="246062" cy="247650"/>
          </a:xfrm>
          <a:prstGeom prst="ellipse">
            <a:avLst/>
          </a:prstGeom>
          <a:solidFill>
            <a:schemeClr val="bg1"/>
          </a:solidFill>
          <a:ln w="50800">
            <a:solidFill>
              <a:schemeClr val="bg1"/>
            </a:solidFill>
            <a:round/>
            <a:headEnd/>
            <a:tailEnd/>
          </a:ln>
        </p:spPr>
        <p:txBody>
          <a:bodyPr wrap="none" lIns="91425" tIns="45712" rIns="91425" bIns="45712" anchor="ctr"/>
          <a:lstStyle/>
          <a:p>
            <a:pPr algn="l">
              <a:lnSpc>
                <a:spcPct val="95000"/>
              </a:lnSpc>
            </a:pPr>
            <a:endParaRPr lang="de-DE"/>
          </a:p>
        </p:txBody>
      </p:sp>
      <p:sp>
        <p:nvSpPr>
          <p:cNvPr id="50224" name="Oval 38"/>
          <p:cNvSpPr>
            <a:spLocks noChangeArrowheads="1"/>
          </p:cNvSpPr>
          <p:nvPr/>
        </p:nvSpPr>
        <p:spPr bwMode="auto">
          <a:xfrm rot="16200000" flipV="1">
            <a:off x="7687469" y="2442369"/>
            <a:ext cx="246062" cy="247650"/>
          </a:xfrm>
          <a:prstGeom prst="ellipse">
            <a:avLst/>
          </a:prstGeom>
          <a:noFill/>
          <a:ln w="25400">
            <a:solidFill>
              <a:schemeClr val="tx1"/>
            </a:solidFill>
            <a:round/>
            <a:headEnd/>
            <a:tailEnd/>
          </a:ln>
        </p:spPr>
        <p:txBody>
          <a:bodyPr wrap="none" lIns="91425" tIns="45712" rIns="91425" bIns="45712" anchor="ctr"/>
          <a:lstStyle/>
          <a:p>
            <a:pPr algn="l">
              <a:lnSpc>
                <a:spcPct val="95000"/>
              </a:lnSpc>
            </a:pPr>
            <a:endParaRPr lang="de-DE"/>
          </a:p>
        </p:txBody>
      </p:sp>
      <p:sp>
        <p:nvSpPr>
          <p:cNvPr id="50225" name="Line 39"/>
          <p:cNvSpPr>
            <a:spLocks noChangeShapeType="1"/>
          </p:cNvSpPr>
          <p:nvPr/>
        </p:nvSpPr>
        <p:spPr bwMode="auto">
          <a:xfrm rot="-5400000">
            <a:off x="5943600" y="828675"/>
            <a:ext cx="0" cy="3486150"/>
          </a:xfrm>
          <a:prstGeom prst="line">
            <a:avLst/>
          </a:prstGeom>
          <a:noFill/>
          <a:ln w="25400">
            <a:solidFill>
              <a:schemeClr val="tx1"/>
            </a:solidFill>
            <a:round/>
            <a:headEnd/>
            <a:tailEnd/>
          </a:ln>
        </p:spPr>
        <p:txBody>
          <a:bodyPr/>
          <a:lstStyle/>
          <a:p>
            <a:endParaRPr lang="de-DE"/>
          </a:p>
        </p:txBody>
      </p:sp>
      <p:sp>
        <p:nvSpPr>
          <p:cNvPr id="50226" name="Line 36"/>
          <p:cNvSpPr>
            <a:spLocks noChangeShapeType="1"/>
          </p:cNvSpPr>
          <p:nvPr/>
        </p:nvSpPr>
        <p:spPr bwMode="auto">
          <a:xfrm rot="-5400000">
            <a:off x="6245225" y="6424613"/>
            <a:ext cx="0" cy="2114550"/>
          </a:xfrm>
          <a:prstGeom prst="line">
            <a:avLst/>
          </a:prstGeom>
          <a:noFill/>
          <a:ln w="50800">
            <a:solidFill>
              <a:schemeClr val="bg1"/>
            </a:solidFill>
            <a:round/>
            <a:headEnd/>
            <a:tailEnd/>
          </a:ln>
        </p:spPr>
        <p:txBody>
          <a:bodyPr/>
          <a:lstStyle/>
          <a:p>
            <a:endParaRPr lang="de-DE"/>
          </a:p>
        </p:txBody>
      </p:sp>
      <p:sp>
        <p:nvSpPr>
          <p:cNvPr id="50227" name="Oval 37"/>
          <p:cNvSpPr>
            <a:spLocks noChangeArrowheads="1"/>
          </p:cNvSpPr>
          <p:nvPr/>
        </p:nvSpPr>
        <p:spPr bwMode="auto">
          <a:xfrm rot="16200000" flipV="1">
            <a:off x="7192168" y="7352507"/>
            <a:ext cx="246063" cy="247650"/>
          </a:xfrm>
          <a:prstGeom prst="ellipse">
            <a:avLst/>
          </a:prstGeom>
          <a:solidFill>
            <a:schemeClr val="bg1"/>
          </a:solidFill>
          <a:ln w="50800">
            <a:solidFill>
              <a:schemeClr val="bg1"/>
            </a:solidFill>
            <a:round/>
            <a:headEnd/>
            <a:tailEnd/>
          </a:ln>
        </p:spPr>
        <p:txBody>
          <a:bodyPr wrap="none" lIns="91425" tIns="45712" rIns="91425" bIns="45712" anchor="ctr"/>
          <a:lstStyle/>
          <a:p>
            <a:pPr algn="l">
              <a:lnSpc>
                <a:spcPct val="95000"/>
              </a:lnSpc>
            </a:pPr>
            <a:endParaRPr lang="de-DE"/>
          </a:p>
        </p:txBody>
      </p:sp>
      <p:sp>
        <p:nvSpPr>
          <p:cNvPr id="50228" name="Oval 38"/>
          <p:cNvSpPr>
            <a:spLocks noChangeArrowheads="1"/>
          </p:cNvSpPr>
          <p:nvPr/>
        </p:nvSpPr>
        <p:spPr bwMode="auto">
          <a:xfrm rot="16200000" flipV="1">
            <a:off x="7192168" y="7352507"/>
            <a:ext cx="246063" cy="247650"/>
          </a:xfrm>
          <a:prstGeom prst="ellipse">
            <a:avLst/>
          </a:prstGeom>
          <a:noFill/>
          <a:ln w="25400">
            <a:solidFill>
              <a:schemeClr val="tx1"/>
            </a:solidFill>
            <a:round/>
            <a:headEnd/>
            <a:tailEnd/>
          </a:ln>
        </p:spPr>
        <p:txBody>
          <a:bodyPr wrap="none" lIns="91425" tIns="45712" rIns="91425" bIns="45712" anchor="ctr"/>
          <a:lstStyle/>
          <a:p>
            <a:pPr algn="l">
              <a:lnSpc>
                <a:spcPct val="95000"/>
              </a:lnSpc>
            </a:pPr>
            <a:endParaRPr lang="de-DE"/>
          </a:p>
        </p:txBody>
      </p:sp>
      <p:sp>
        <p:nvSpPr>
          <p:cNvPr id="50229" name="Line 39"/>
          <p:cNvSpPr>
            <a:spLocks noChangeShapeType="1"/>
          </p:cNvSpPr>
          <p:nvPr/>
        </p:nvSpPr>
        <p:spPr bwMode="auto">
          <a:xfrm rot="-5400000">
            <a:off x="6184107" y="6485731"/>
            <a:ext cx="0" cy="1992313"/>
          </a:xfrm>
          <a:prstGeom prst="line">
            <a:avLst/>
          </a:prstGeom>
          <a:noFill/>
          <a:ln w="25400">
            <a:solidFill>
              <a:schemeClr val="tx1"/>
            </a:solidFill>
            <a:round/>
            <a:headEnd/>
            <a:tailEnd/>
          </a:ln>
        </p:spPr>
        <p:txBody>
          <a:bodyPr/>
          <a:lstStyle/>
          <a:p>
            <a:endParaRPr lang="de-DE"/>
          </a:p>
        </p:txBody>
      </p:sp>
      <p:sp>
        <p:nvSpPr>
          <p:cNvPr id="50232" name="AutoShape 7"/>
          <p:cNvSpPr>
            <a:spLocks noChangeArrowheads="1"/>
          </p:cNvSpPr>
          <p:nvPr/>
        </p:nvSpPr>
        <p:spPr bwMode="auto">
          <a:xfrm rot="5400000">
            <a:off x="1377950" y="7318376"/>
            <a:ext cx="274637"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50234" name="Rectangle 6"/>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 </a:t>
            </a:r>
            <a:br>
              <a:rPr lang="en-US" sz="3400" b="1">
                <a:solidFill>
                  <a:srgbClr val="000000"/>
                </a:solidFill>
                <a:latin typeface="BMWTypeRegular" pitchFamily="34" charset="0"/>
              </a:rPr>
            </a:br>
            <a:r>
              <a:rPr lang="en-US" sz="3400" b="1">
                <a:solidFill>
                  <a:srgbClr val="969696"/>
                </a:solidFill>
                <a:latin typeface="BMWTypeRegular" pitchFamily="34" charset="0"/>
              </a:rPr>
              <a:t>The turbo charger system.</a:t>
            </a:r>
          </a:p>
        </p:txBody>
      </p:sp>
      <p:sp>
        <p:nvSpPr>
          <p:cNvPr id="50236" name="AutoShape 33"/>
          <p:cNvSpPr>
            <a:spLocks noChangeArrowheads="1"/>
          </p:cNvSpPr>
          <p:nvPr/>
        </p:nvSpPr>
        <p:spPr bwMode="auto">
          <a:xfrm rot="5400000">
            <a:off x="1421607" y="2786856"/>
            <a:ext cx="273050" cy="239713"/>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9" name="Picture 9" descr="Lader2"/>
          <p:cNvPicPr>
            <a:picLocks noChangeAspect="1" noChangeArrowheads="1"/>
          </p:cNvPicPr>
          <p:nvPr/>
        </p:nvPicPr>
        <p:blipFill>
          <a:blip r:embed="rId3"/>
          <a:srcRect b="1736"/>
          <a:stretch>
            <a:fillRect/>
          </a:stretch>
        </p:blipFill>
        <p:spPr bwMode="auto">
          <a:xfrm>
            <a:off x="0" y="1665288"/>
            <a:ext cx="13004800" cy="8088312"/>
          </a:xfrm>
          <a:prstGeom prst="rect">
            <a:avLst/>
          </a:prstGeom>
          <a:noFill/>
          <a:ln w="9525">
            <a:noFill/>
            <a:miter lim="800000"/>
            <a:headEnd/>
            <a:tailEnd/>
          </a:ln>
        </p:spPr>
      </p:pic>
      <p:sp>
        <p:nvSpPr>
          <p:cNvPr id="56330" name="Text Box 3"/>
          <p:cNvSpPr txBox="1">
            <a:spLocks noChangeArrowheads="1"/>
          </p:cNvSpPr>
          <p:nvPr/>
        </p:nvSpPr>
        <p:spPr bwMode="auto">
          <a:xfrm>
            <a:off x="1800225" y="2338388"/>
            <a:ext cx="11204575" cy="8588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sz="2800">
                <a:latin typeface="BMWTypeRegular" pitchFamily="34" charset="0"/>
              </a:rPr>
              <a:t>High pressure turbocharger with variable </a:t>
            </a:r>
          </a:p>
          <a:p>
            <a:pPr algn="l">
              <a:lnSpc>
                <a:spcPct val="95000"/>
              </a:lnSpc>
              <a:buFont typeface="Wingdings" pitchFamily="2" charset="2"/>
              <a:buNone/>
            </a:pPr>
            <a:r>
              <a:rPr lang="en-US" sz="2800">
                <a:latin typeface="BMWTypeRegular" pitchFamily="34" charset="0"/>
              </a:rPr>
              <a:t>nozzle turbine and electric actuator.</a:t>
            </a:r>
            <a:endParaRPr lang="de-DE" sz="2800">
              <a:latin typeface="BMWTypeRegular" pitchFamily="34" charset="0"/>
            </a:endParaRPr>
          </a:p>
        </p:txBody>
      </p:sp>
      <p:sp>
        <p:nvSpPr>
          <p:cNvPr id="56323"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56334" name="AutoShape 33"/>
          <p:cNvSpPr>
            <a:spLocks noChangeArrowheads="1"/>
          </p:cNvSpPr>
          <p:nvPr/>
        </p:nvSpPr>
        <p:spPr bwMode="auto">
          <a:xfrm rot="5400000">
            <a:off x="1377157" y="2418556"/>
            <a:ext cx="273050" cy="239713"/>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56335" name="Rectangle 6"/>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 </a:t>
            </a:r>
            <a:br>
              <a:rPr lang="en-US" sz="3400" b="1">
                <a:solidFill>
                  <a:srgbClr val="000000"/>
                </a:solidFill>
                <a:latin typeface="BMWTypeRegular" pitchFamily="34" charset="0"/>
              </a:rPr>
            </a:br>
            <a:r>
              <a:rPr lang="en-US" sz="3400" b="1">
                <a:solidFill>
                  <a:srgbClr val="969696"/>
                </a:solidFill>
                <a:latin typeface="BMWTypeRegular" pitchFamily="34" charset="0"/>
              </a:rPr>
              <a:t>The turbo charger system.</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89" name="Picture 26" descr="1"/>
          <p:cNvPicPr>
            <a:picLocks noChangeAspect="1" noChangeArrowheads="1"/>
          </p:cNvPicPr>
          <p:nvPr/>
        </p:nvPicPr>
        <p:blipFill>
          <a:blip r:embed="rId3"/>
          <a:srcRect l="5110" t="97675" r="7300"/>
          <a:stretch>
            <a:fillRect/>
          </a:stretch>
        </p:blipFill>
        <p:spPr bwMode="auto">
          <a:xfrm>
            <a:off x="0" y="7443788"/>
            <a:ext cx="13004800" cy="2309812"/>
          </a:xfrm>
          <a:prstGeom prst="rect">
            <a:avLst/>
          </a:prstGeom>
          <a:noFill/>
          <a:ln w="9525">
            <a:noFill/>
            <a:miter lim="800000"/>
            <a:headEnd/>
            <a:tailEnd/>
          </a:ln>
        </p:spPr>
      </p:pic>
      <p:pic>
        <p:nvPicPr>
          <p:cNvPr id="54305" name="Picture 26" descr="1"/>
          <p:cNvPicPr>
            <a:picLocks noChangeAspect="1" noChangeArrowheads="1"/>
          </p:cNvPicPr>
          <p:nvPr/>
        </p:nvPicPr>
        <p:blipFill>
          <a:blip r:embed="rId3"/>
          <a:srcRect l="5110" t="97675" r="7300"/>
          <a:stretch>
            <a:fillRect/>
          </a:stretch>
        </p:blipFill>
        <p:spPr bwMode="auto">
          <a:xfrm>
            <a:off x="0" y="1677988"/>
            <a:ext cx="13004800" cy="2309812"/>
          </a:xfrm>
          <a:prstGeom prst="rect">
            <a:avLst/>
          </a:prstGeom>
          <a:noFill/>
          <a:ln w="9525">
            <a:noFill/>
            <a:miter lim="800000"/>
            <a:headEnd/>
            <a:tailEnd/>
          </a:ln>
        </p:spPr>
      </p:pic>
      <p:pic>
        <p:nvPicPr>
          <p:cNvPr id="149506" name="Picture 2" descr="Turbo_cold"/>
          <p:cNvPicPr>
            <a:picLocks noChangeAspect="1" noChangeArrowheads="1"/>
          </p:cNvPicPr>
          <p:nvPr/>
        </p:nvPicPr>
        <p:blipFill>
          <a:blip r:embed="rId4"/>
          <a:srcRect/>
          <a:stretch>
            <a:fillRect/>
          </a:stretch>
        </p:blipFill>
        <p:spPr bwMode="auto">
          <a:xfrm>
            <a:off x="4822825" y="4752975"/>
            <a:ext cx="1733550" cy="1733550"/>
          </a:xfrm>
          <a:prstGeom prst="rect">
            <a:avLst/>
          </a:prstGeom>
          <a:noFill/>
          <a:ln w="9525">
            <a:noFill/>
            <a:miter lim="800000"/>
            <a:headEnd/>
            <a:tailEnd/>
          </a:ln>
        </p:spPr>
      </p:pic>
      <p:pic>
        <p:nvPicPr>
          <p:cNvPr id="149507" name="Picture 3" descr="Turbo_cold"/>
          <p:cNvPicPr>
            <a:picLocks noChangeAspect="1" noChangeArrowheads="1"/>
          </p:cNvPicPr>
          <p:nvPr/>
        </p:nvPicPr>
        <p:blipFill>
          <a:blip r:embed="rId4"/>
          <a:srcRect/>
          <a:stretch>
            <a:fillRect/>
          </a:stretch>
        </p:blipFill>
        <p:spPr bwMode="auto">
          <a:xfrm>
            <a:off x="4822825" y="3073400"/>
            <a:ext cx="1733550" cy="1733550"/>
          </a:xfrm>
          <a:prstGeom prst="rect">
            <a:avLst/>
          </a:prstGeom>
          <a:noFill/>
          <a:ln w="9525">
            <a:noFill/>
            <a:miter lim="800000"/>
            <a:headEnd/>
            <a:tailEnd/>
          </a:ln>
        </p:spPr>
      </p:pic>
      <p:pic>
        <p:nvPicPr>
          <p:cNvPr id="149508" name="Picture 4" descr="Turbo_cold"/>
          <p:cNvPicPr>
            <a:picLocks noChangeAspect="1" noChangeArrowheads="1"/>
          </p:cNvPicPr>
          <p:nvPr/>
        </p:nvPicPr>
        <p:blipFill>
          <a:blip r:embed="rId4"/>
          <a:srcRect/>
          <a:stretch>
            <a:fillRect/>
          </a:stretch>
        </p:blipFill>
        <p:spPr bwMode="auto">
          <a:xfrm>
            <a:off x="7524750" y="5616575"/>
            <a:ext cx="1463675" cy="1463675"/>
          </a:xfrm>
          <a:prstGeom prst="rect">
            <a:avLst/>
          </a:prstGeom>
          <a:noFill/>
          <a:ln w="9525">
            <a:noFill/>
            <a:miter lim="800000"/>
            <a:headEnd/>
            <a:tailEnd/>
          </a:ln>
        </p:spPr>
      </p:pic>
      <p:pic>
        <p:nvPicPr>
          <p:cNvPr id="149509" name="Picture 5" descr="Turbo_cold"/>
          <p:cNvPicPr>
            <a:picLocks noChangeAspect="1" noChangeArrowheads="1"/>
          </p:cNvPicPr>
          <p:nvPr/>
        </p:nvPicPr>
        <p:blipFill>
          <a:blip r:embed="rId4"/>
          <a:srcRect/>
          <a:stretch>
            <a:fillRect/>
          </a:stretch>
        </p:blipFill>
        <p:spPr bwMode="auto">
          <a:xfrm>
            <a:off x="7524750" y="4486275"/>
            <a:ext cx="1463675" cy="1463675"/>
          </a:xfrm>
          <a:prstGeom prst="rect">
            <a:avLst/>
          </a:prstGeom>
          <a:noFill/>
          <a:ln w="9525">
            <a:noFill/>
            <a:miter lim="800000"/>
            <a:headEnd/>
            <a:tailEnd/>
          </a:ln>
        </p:spPr>
      </p:pic>
      <p:pic>
        <p:nvPicPr>
          <p:cNvPr id="54278" name="Picture 6" descr="4"/>
          <p:cNvPicPr>
            <a:picLocks noChangeAspect="1" noChangeArrowheads="1"/>
          </p:cNvPicPr>
          <p:nvPr/>
        </p:nvPicPr>
        <p:blipFill>
          <a:blip r:embed="rId5"/>
          <a:srcRect l="5110" r="7300" b="995"/>
          <a:stretch>
            <a:fillRect/>
          </a:stretch>
        </p:blipFill>
        <p:spPr bwMode="auto">
          <a:xfrm>
            <a:off x="0" y="2122488"/>
            <a:ext cx="13004800" cy="5381625"/>
          </a:xfrm>
          <a:prstGeom prst="rect">
            <a:avLst/>
          </a:prstGeom>
          <a:noFill/>
          <a:ln w="9525">
            <a:noFill/>
            <a:miter lim="800000"/>
            <a:headEnd/>
            <a:tailEnd/>
          </a:ln>
        </p:spPr>
      </p:pic>
      <p:sp>
        <p:nvSpPr>
          <p:cNvPr id="54279" name="AutoShape 7"/>
          <p:cNvSpPr>
            <a:spLocks noChangeArrowheads="1"/>
          </p:cNvSpPr>
          <p:nvPr/>
        </p:nvSpPr>
        <p:spPr bwMode="auto">
          <a:xfrm rot="16200000" flipH="1">
            <a:off x="10879932" y="4296569"/>
            <a:ext cx="234950" cy="217487"/>
          </a:xfrm>
          <a:prstGeom prst="triangle">
            <a:avLst>
              <a:gd name="adj" fmla="val 50000"/>
            </a:avLst>
          </a:prstGeom>
          <a:solidFill>
            <a:schemeClr val="bg1"/>
          </a:solidFill>
          <a:ln w="9525">
            <a:solidFill>
              <a:schemeClr val="tx1"/>
            </a:solidFill>
            <a:miter lim="800000"/>
            <a:headEnd/>
            <a:tailEnd/>
          </a:ln>
        </p:spPr>
        <p:txBody>
          <a:bodyPr vert="eaVert" wrap="none" lIns="130025" tIns="65013" rIns="130025" bIns="65013" anchor="ctr"/>
          <a:lstStyle/>
          <a:p>
            <a:pPr algn="l"/>
            <a:endParaRPr lang="de-DE"/>
          </a:p>
        </p:txBody>
      </p:sp>
      <p:sp>
        <p:nvSpPr>
          <p:cNvPr id="54280" name="AutoShape 8"/>
          <p:cNvSpPr>
            <a:spLocks noChangeArrowheads="1"/>
          </p:cNvSpPr>
          <p:nvPr/>
        </p:nvSpPr>
        <p:spPr bwMode="auto">
          <a:xfrm rot="5400000">
            <a:off x="10988675" y="7042150"/>
            <a:ext cx="234950" cy="215900"/>
          </a:xfrm>
          <a:prstGeom prst="triangle">
            <a:avLst>
              <a:gd name="adj" fmla="val 50000"/>
            </a:avLst>
          </a:prstGeom>
          <a:solidFill>
            <a:schemeClr val="bg1"/>
          </a:solidFill>
          <a:ln w="9525">
            <a:solidFill>
              <a:schemeClr val="tx1"/>
            </a:solidFill>
            <a:miter lim="800000"/>
            <a:headEnd/>
            <a:tailEnd/>
          </a:ln>
        </p:spPr>
        <p:txBody>
          <a:bodyPr rot="10800000" vert="eaVert" wrap="none" lIns="130025" tIns="65013" rIns="130025" bIns="65013" anchor="ctr"/>
          <a:lstStyle/>
          <a:p>
            <a:pPr algn="l"/>
            <a:endParaRPr lang="de-DE"/>
          </a:p>
        </p:txBody>
      </p:sp>
      <p:sp>
        <p:nvSpPr>
          <p:cNvPr id="54281" name="AutoShape 9"/>
          <p:cNvSpPr>
            <a:spLocks noChangeArrowheads="1"/>
          </p:cNvSpPr>
          <p:nvPr/>
        </p:nvSpPr>
        <p:spPr bwMode="auto">
          <a:xfrm rot="5400000">
            <a:off x="3883025" y="5121275"/>
            <a:ext cx="234950" cy="215900"/>
          </a:xfrm>
          <a:prstGeom prst="triangle">
            <a:avLst>
              <a:gd name="adj" fmla="val 50000"/>
            </a:avLst>
          </a:prstGeom>
          <a:solidFill>
            <a:schemeClr val="bg1"/>
          </a:solidFill>
          <a:ln w="9525">
            <a:solidFill>
              <a:schemeClr val="tx1"/>
            </a:solidFill>
            <a:miter lim="800000"/>
            <a:headEnd/>
            <a:tailEnd/>
          </a:ln>
        </p:spPr>
        <p:txBody>
          <a:bodyPr rot="10800000" vert="eaVert" wrap="none" lIns="130025" tIns="65013" rIns="130025" bIns="65013" anchor="ctr"/>
          <a:lstStyle/>
          <a:p>
            <a:pPr algn="l"/>
            <a:endParaRPr lang="de-DE"/>
          </a:p>
        </p:txBody>
      </p:sp>
      <p:sp>
        <p:nvSpPr>
          <p:cNvPr id="54282" name="AutoShape 10"/>
          <p:cNvSpPr>
            <a:spLocks noChangeArrowheads="1"/>
          </p:cNvSpPr>
          <p:nvPr/>
        </p:nvSpPr>
        <p:spPr bwMode="auto">
          <a:xfrm rot="16200000" flipH="1">
            <a:off x="3829844" y="4290219"/>
            <a:ext cx="233362" cy="215900"/>
          </a:xfrm>
          <a:prstGeom prst="triangle">
            <a:avLst>
              <a:gd name="adj" fmla="val 50000"/>
            </a:avLst>
          </a:prstGeom>
          <a:solidFill>
            <a:schemeClr val="bg1"/>
          </a:solidFill>
          <a:ln w="9525">
            <a:solidFill>
              <a:schemeClr val="tx1"/>
            </a:solidFill>
            <a:miter lim="800000"/>
            <a:headEnd/>
            <a:tailEnd/>
          </a:ln>
        </p:spPr>
        <p:txBody>
          <a:bodyPr vert="eaVert" wrap="none" lIns="130025" tIns="65013" rIns="130025" bIns="65013" anchor="ctr"/>
          <a:lstStyle/>
          <a:p>
            <a:pPr algn="l"/>
            <a:endParaRPr lang="de-DE"/>
          </a:p>
        </p:txBody>
      </p:sp>
      <p:pic>
        <p:nvPicPr>
          <p:cNvPr id="54283" name="Picture 11" descr="Tacho4"/>
          <p:cNvPicPr>
            <a:picLocks noChangeAspect="1" noChangeArrowheads="1"/>
          </p:cNvPicPr>
          <p:nvPr/>
        </p:nvPicPr>
        <p:blipFill>
          <a:blip r:embed="rId6"/>
          <a:srcRect/>
          <a:stretch>
            <a:fillRect/>
          </a:stretch>
        </p:blipFill>
        <p:spPr bwMode="auto">
          <a:xfrm>
            <a:off x="762000" y="3482975"/>
            <a:ext cx="2584450" cy="2559050"/>
          </a:xfrm>
          <a:prstGeom prst="rect">
            <a:avLst/>
          </a:prstGeom>
          <a:noFill/>
          <a:ln w="9525">
            <a:noFill/>
            <a:miter lim="800000"/>
            <a:headEnd/>
            <a:tailEnd/>
          </a:ln>
        </p:spPr>
      </p:pic>
      <p:grpSp>
        <p:nvGrpSpPr>
          <p:cNvPr id="54285" name="Group 16"/>
          <p:cNvGrpSpPr>
            <a:grpSpLocks/>
          </p:cNvGrpSpPr>
          <p:nvPr/>
        </p:nvGrpSpPr>
        <p:grpSpPr bwMode="auto">
          <a:xfrm rot="5400000">
            <a:off x="5609432" y="3740944"/>
            <a:ext cx="127000" cy="344487"/>
            <a:chOff x="3130" y="1587"/>
            <a:chExt cx="56" cy="153"/>
          </a:xfrm>
        </p:grpSpPr>
        <p:sp>
          <p:nvSpPr>
            <p:cNvPr id="54298" name="Rectangle 17"/>
            <p:cNvSpPr>
              <a:spLocks noChangeArrowheads="1"/>
            </p:cNvSpPr>
            <p:nvPr/>
          </p:nvSpPr>
          <p:spPr bwMode="auto">
            <a:xfrm>
              <a:off x="3146" y="1587"/>
              <a:ext cx="23" cy="153"/>
            </a:xfrm>
            <a:prstGeom prst="rect">
              <a:avLst/>
            </a:prstGeom>
            <a:solidFill>
              <a:schemeClr val="bg1"/>
            </a:solidFill>
            <a:ln w="19050" algn="ctr">
              <a:solidFill>
                <a:srgbClr val="CC3300"/>
              </a:solidFill>
              <a:miter lim="800000"/>
              <a:headEnd/>
              <a:tailEnd/>
            </a:ln>
          </p:spPr>
          <p:txBody>
            <a:bodyPr rot="10800000" vert="eaVert" wrap="none" lIns="91425" tIns="45712" rIns="91425" bIns="45712" anchor="ctr"/>
            <a:lstStyle/>
            <a:p>
              <a:pPr algn="l"/>
              <a:endParaRPr lang="de-DE"/>
            </a:p>
          </p:txBody>
        </p:sp>
        <p:sp>
          <p:nvSpPr>
            <p:cNvPr id="54299" name="Oval 18"/>
            <p:cNvSpPr>
              <a:spLocks noChangeArrowheads="1"/>
            </p:cNvSpPr>
            <p:nvPr/>
          </p:nvSpPr>
          <p:spPr bwMode="auto">
            <a:xfrm>
              <a:off x="3130" y="1636"/>
              <a:ext cx="56" cy="56"/>
            </a:xfrm>
            <a:prstGeom prst="ellipse">
              <a:avLst/>
            </a:prstGeom>
            <a:solidFill>
              <a:schemeClr val="bg1"/>
            </a:solidFill>
            <a:ln w="19050" algn="ctr">
              <a:solidFill>
                <a:srgbClr val="CC3300"/>
              </a:solidFill>
              <a:round/>
              <a:headEnd/>
              <a:tailEnd/>
            </a:ln>
          </p:spPr>
          <p:txBody>
            <a:bodyPr rot="10800000" vert="eaVert" wrap="none" lIns="91425" tIns="45712" rIns="91425" bIns="45712" anchor="ctr"/>
            <a:lstStyle/>
            <a:p>
              <a:pPr algn="l"/>
              <a:endParaRPr lang="de-DE"/>
            </a:p>
          </p:txBody>
        </p:sp>
      </p:grpSp>
      <p:grpSp>
        <p:nvGrpSpPr>
          <p:cNvPr id="54286" name="Group 19"/>
          <p:cNvGrpSpPr>
            <a:grpSpLocks/>
          </p:cNvGrpSpPr>
          <p:nvPr/>
        </p:nvGrpSpPr>
        <p:grpSpPr bwMode="auto">
          <a:xfrm rot="5400000">
            <a:off x="9030494" y="4214019"/>
            <a:ext cx="125413" cy="346075"/>
            <a:chOff x="3130" y="1587"/>
            <a:chExt cx="56" cy="153"/>
          </a:xfrm>
        </p:grpSpPr>
        <p:sp>
          <p:nvSpPr>
            <p:cNvPr id="54296" name="Rectangle 20"/>
            <p:cNvSpPr>
              <a:spLocks noChangeArrowheads="1"/>
            </p:cNvSpPr>
            <p:nvPr/>
          </p:nvSpPr>
          <p:spPr bwMode="auto">
            <a:xfrm>
              <a:off x="3146" y="1587"/>
              <a:ext cx="23" cy="153"/>
            </a:xfrm>
            <a:prstGeom prst="rect">
              <a:avLst/>
            </a:prstGeom>
            <a:solidFill>
              <a:schemeClr val="bg1"/>
            </a:solidFill>
            <a:ln w="19050" algn="ctr">
              <a:solidFill>
                <a:srgbClr val="CC3300"/>
              </a:solidFill>
              <a:miter lim="800000"/>
              <a:headEnd/>
              <a:tailEnd/>
            </a:ln>
          </p:spPr>
          <p:txBody>
            <a:bodyPr rot="10800000" vert="eaVert" wrap="none" lIns="91425" tIns="45712" rIns="91425" bIns="45712" anchor="ctr"/>
            <a:lstStyle/>
            <a:p>
              <a:pPr algn="l"/>
              <a:endParaRPr lang="de-DE"/>
            </a:p>
          </p:txBody>
        </p:sp>
        <p:sp>
          <p:nvSpPr>
            <p:cNvPr id="54297" name="Oval 21"/>
            <p:cNvSpPr>
              <a:spLocks noChangeArrowheads="1"/>
            </p:cNvSpPr>
            <p:nvPr/>
          </p:nvSpPr>
          <p:spPr bwMode="auto">
            <a:xfrm>
              <a:off x="3130" y="1636"/>
              <a:ext cx="56" cy="56"/>
            </a:xfrm>
            <a:prstGeom prst="ellipse">
              <a:avLst/>
            </a:prstGeom>
            <a:solidFill>
              <a:schemeClr val="bg1"/>
            </a:solidFill>
            <a:ln w="19050" algn="ctr">
              <a:solidFill>
                <a:srgbClr val="CC3300"/>
              </a:solidFill>
              <a:round/>
              <a:headEnd/>
              <a:tailEnd/>
            </a:ln>
          </p:spPr>
          <p:txBody>
            <a:bodyPr rot="10800000" vert="eaVert" wrap="none" lIns="91425" tIns="45712" rIns="91425" bIns="45712" anchor="ctr"/>
            <a:lstStyle/>
            <a:p>
              <a:pPr algn="l"/>
              <a:endParaRPr lang="de-DE"/>
            </a:p>
          </p:txBody>
        </p:sp>
      </p:grpSp>
      <p:grpSp>
        <p:nvGrpSpPr>
          <p:cNvPr id="54287" name="Group 22"/>
          <p:cNvGrpSpPr>
            <a:grpSpLocks/>
          </p:cNvGrpSpPr>
          <p:nvPr/>
        </p:nvGrpSpPr>
        <p:grpSpPr bwMode="auto">
          <a:xfrm>
            <a:off x="7058025" y="5945188"/>
            <a:ext cx="127000" cy="344487"/>
            <a:chOff x="3130" y="1587"/>
            <a:chExt cx="56" cy="153"/>
          </a:xfrm>
        </p:grpSpPr>
        <p:sp>
          <p:nvSpPr>
            <p:cNvPr id="54294" name="Rectangle 23"/>
            <p:cNvSpPr>
              <a:spLocks noChangeArrowheads="1"/>
            </p:cNvSpPr>
            <p:nvPr/>
          </p:nvSpPr>
          <p:spPr bwMode="auto">
            <a:xfrm>
              <a:off x="3146" y="1587"/>
              <a:ext cx="23" cy="153"/>
            </a:xfrm>
            <a:prstGeom prst="rect">
              <a:avLst/>
            </a:prstGeom>
            <a:solidFill>
              <a:schemeClr val="bg1"/>
            </a:solidFill>
            <a:ln w="19050" algn="ctr">
              <a:solidFill>
                <a:srgbClr val="CC3300"/>
              </a:solidFill>
              <a:miter lim="800000"/>
              <a:headEnd/>
              <a:tailEnd/>
            </a:ln>
          </p:spPr>
          <p:txBody>
            <a:bodyPr wrap="none" lIns="91425" tIns="45712" rIns="91425" bIns="45712" anchor="ctr"/>
            <a:lstStyle/>
            <a:p>
              <a:pPr algn="l"/>
              <a:endParaRPr lang="de-DE"/>
            </a:p>
          </p:txBody>
        </p:sp>
        <p:sp>
          <p:nvSpPr>
            <p:cNvPr id="54295" name="Oval 24"/>
            <p:cNvSpPr>
              <a:spLocks noChangeArrowheads="1"/>
            </p:cNvSpPr>
            <p:nvPr/>
          </p:nvSpPr>
          <p:spPr bwMode="auto">
            <a:xfrm>
              <a:off x="3130" y="1636"/>
              <a:ext cx="56" cy="56"/>
            </a:xfrm>
            <a:prstGeom prst="ellipse">
              <a:avLst/>
            </a:prstGeom>
            <a:solidFill>
              <a:schemeClr val="bg1"/>
            </a:solidFill>
            <a:ln w="19050" algn="ctr">
              <a:solidFill>
                <a:srgbClr val="CC3300"/>
              </a:solidFill>
              <a:round/>
              <a:headEnd/>
              <a:tailEnd/>
            </a:ln>
          </p:spPr>
          <p:txBody>
            <a:bodyPr wrap="none" lIns="91425" tIns="45712" rIns="91425" bIns="45712" anchor="ctr"/>
            <a:lstStyle/>
            <a:p>
              <a:pPr algn="l"/>
              <a:endParaRPr lang="de-DE"/>
            </a:p>
          </p:txBody>
        </p:sp>
      </p:grpSp>
      <p:sp>
        <p:nvSpPr>
          <p:cNvPr id="54291" name="Rectangle 35"/>
          <p:cNvSpPr>
            <a:spLocks noChangeArrowheads="1"/>
          </p:cNvSpPr>
          <p:nvPr/>
        </p:nvSpPr>
        <p:spPr bwMode="auto">
          <a:xfrm>
            <a:off x="4076700" y="2311400"/>
            <a:ext cx="6794500" cy="1231900"/>
          </a:xfrm>
          <a:prstGeom prst="rect">
            <a:avLst/>
          </a:prstGeom>
          <a:solidFill>
            <a:schemeClr val="bg1"/>
          </a:solidFill>
          <a:ln w="9525">
            <a:noFill/>
            <a:miter lim="800000"/>
            <a:headEnd/>
            <a:tailEnd/>
          </a:ln>
        </p:spPr>
        <p:txBody>
          <a:bodyPr wrap="none" anchor="ctr"/>
          <a:lstStyle/>
          <a:p>
            <a:pPr algn="l"/>
            <a:endParaRPr lang="de-DE"/>
          </a:p>
        </p:txBody>
      </p:sp>
      <p:sp>
        <p:nvSpPr>
          <p:cNvPr id="54292" name="Text Box 29"/>
          <p:cNvSpPr txBox="1">
            <a:spLocks noChangeArrowheads="1"/>
          </p:cNvSpPr>
          <p:nvPr/>
        </p:nvSpPr>
        <p:spPr bwMode="auto">
          <a:xfrm>
            <a:off x="7773988" y="2366963"/>
            <a:ext cx="5230812" cy="695325"/>
          </a:xfrm>
          <a:prstGeom prst="rect">
            <a:avLst/>
          </a:prstGeom>
          <a:noFill/>
          <a:ln w="12700">
            <a:noFill/>
            <a:miter lim="800000"/>
            <a:headEnd/>
            <a:tailEnd/>
          </a:ln>
        </p:spPr>
        <p:txBody>
          <a:bodyPr lIns="0" tIns="0" rIns="0" bIns="0">
            <a:spAutoFit/>
          </a:bodyPr>
          <a:lstStyle/>
          <a:p>
            <a:pPr algn="l" eaLnBrk="0" hangingPunct="0">
              <a:lnSpc>
                <a:spcPct val="95000"/>
              </a:lnSpc>
            </a:pPr>
            <a:r>
              <a:rPr lang="en-US" sz="2400">
                <a:latin typeface="BMWTypeRegular" pitchFamily="34" charset="0"/>
              </a:rPr>
              <a:t>Small turbocharger:</a:t>
            </a:r>
          </a:p>
          <a:p>
            <a:pPr algn="l" eaLnBrk="0" hangingPunct="0">
              <a:lnSpc>
                <a:spcPct val="95000"/>
              </a:lnSpc>
            </a:pPr>
            <a:r>
              <a:rPr lang="en-US" sz="2400">
                <a:latin typeface="BMWTypeRegular" pitchFamily="34" charset="0"/>
              </a:rPr>
              <a:t>stand by</a:t>
            </a:r>
            <a:endParaRPr lang="de-DE" sz="2400">
              <a:latin typeface="BMWTypeRegular" pitchFamily="34" charset="0"/>
            </a:endParaRPr>
          </a:p>
        </p:txBody>
      </p:sp>
      <p:sp>
        <p:nvSpPr>
          <p:cNvPr id="54293" name="Text Box 30"/>
          <p:cNvSpPr txBox="1">
            <a:spLocks noChangeArrowheads="1"/>
          </p:cNvSpPr>
          <p:nvPr/>
        </p:nvSpPr>
        <p:spPr bwMode="auto">
          <a:xfrm>
            <a:off x="4437063" y="2366963"/>
            <a:ext cx="8567737" cy="695325"/>
          </a:xfrm>
          <a:prstGeom prst="rect">
            <a:avLst/>
          </a:prstGeom>
          <a:noFill/>
          <a:ln w="12700">
            <a:noFill/>
            <a:miter lim="800000"/>
            <a:headEnd/>
            <a:tailEnd/>
          </a:ln>
        </p:spPr>
        <p:txBody>
          <a:bodyPr lIns="0" tIns="0" rIns="0" bIns="0">
            <a:spAutoFit/>
          </a:bodyPr>
          <a:lstStyle/>
          <a:p>
            <a:pPr algn="l" eaLnBrk="0" hangingPunct="0">
              <a:lnSpc>
                <a:spcPct val="95000"/>
              </a:lnSpc>
            </a:pPr>
            <a:r>
              <a:rPr lang="en-US" sz="2400">
                <a:latin typeface="BMWTypeRegular" pitchFamily="34" charset="0"/>
              </a:rPr>
              <a:t>Large turbocharger:</a:t>
            </a:r>
          </a:p>
          <a:p>
            <a:pPr algn="l" eaLnBrk="0" hangingPunct="0">
              <a:lnSpc>
                <a:spcPct val="95000"/>
              </a:lnSpc>
            </a:pPr>
            <a:r>
              <a:rPr lang="en-US" sz="2400">
                <a:latin typeface="BMWTypeRegular" pitchFamily="34" charset="0"/>
              </a:rPr>
              <a:t>main supercharger</a:t>
            </a:r>
          </a:p>
        </p:txBody>
      </p:sp>
      <p:sp>
        <p:nvSpPr>
          <p:cNvPr id="54306"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grpSp>
        <p:nvGrpSpPr>
          <p:cNvPr id="2" name="Group 12"/>
          <p:cNvGrpSpPr>
            <a:grpSpLocks/>
          </p:cNvGrpSpPr>
          <p:nvPr/>
        </p:nvGrpSpPr>
        <p:grpSpPr bwMode="auto">
          <a:xfrm rot="8700000">
            <a:off x="868363" y="4635500"/>
            <a:ext cx="2370137" cy="252413"/>
            <a:chOff x="241" y="2024"/>
            <a:chExt cx="1050" cy="112"/>
          </a:xfrm>
        </p:grpSpPr>
        <p:pic>
          <p:nvPicPr>
            <p:cNvPr id="54311" name="Picture 13" descr="Zeiger"/>
            <p:cNvPicPr>
              <a:picLocks noChangeAspect="1" noChangeArrowheads="1"/>
            </p:cNvPicPr>
            <p:nvPr/>
          </p:nvPicPr>
          <p:blipFill>
            <a:blip r:embed="rId7"/>
            <a:srcRect/>
            <a:stretch>
              <a:fillRect/>
            </a:stretch>
          </p:blipFill>
          <p:spPr bwMode="auto">
            <a:xfrm>
              <a:off x="241" y="2024"/>
              <a:ext cx="1050" cy="112"/>
            </a:xfrm>
            <a:prstGeom prst="rect">
              <a:avLst/>
            </a:prstGeom>
            <a:noFill/>
            <a:ln w="9525">
              <a:noFill/>
              <a:miter lim="800000"/>
              <a:headEnd/>
              <a:tailEnd/>
            </a:ln>
            <a:effectLst>
              <a:prstShdw prst="shdw17">
                <a:schemeClr val="tx1">
                  <a:alpha val="50000"/>
                </a:schemeClr>
              </a:prstShdw>
            </a:effectLst>
          </p:spPr>
        </p:pic>
        <p:pic>
          <p:nvPicPr>
            <p:cNvPr id="54312" name="Picture 14" descr="Zeiger"/>
            <p:cNvPicPr>
              <a:picLocks noChangeAspect="1" noChangeArrowheads="1"/>
            </p:cNvPicPr>
            <p:nvPr/>
          </p:nvPicPr>
          <p:blipFill>
            <a:blip r:embed="rId7"/>
            <a:srcRect/>
            <a:stretch>
              <a:fillRect/>
            </a:stretch>
          </p:blipFill>
          <p:spPr bwMode="auto">
            <a:xfrm>
              <a:off x="253" y="2047"/>
              <a:ext cx="1026" cy="67"/>
            </a:xfrm>
            <a:prstGeom prst="rect">
              <a:avLst/>
            </a:prstGeom>
            <a:noFill/>
            <a:ln w="9525">
              <a:noFill/>
              <a:miter lim="800000"/>
              <a:headEnd/>
              <a:tailEnd/>
            </a:ln>
            <a:effectLst>
              <a:prstShdw prst="shdw17">
                <a:srgbClr val="C0C0C0">
                  <a:alpha val="50000"/>
                </a:srgbClr>
              </a:prstShdw>
            </a:effectLst>
          </p:spPr>
        </p:pic>
        <p:sp>
          <p:nvSpPr>
            <p:cNvPr id="54313" name="Oval 15"/>
            <p:cNvSpPr>
              <a:spLocks noChangeArrowheads="1"/>
            </p:cNvSpPr>
            <p:nvPr/>
          </p:nvSpPr>
          <p:spPr bwMode="auto">
            <a:xfrm>
              <a:off x="760" y="2074"/>
              <a:ext cx="14" cy="14"/>
            </a:xfrm>
            <a:prstGeom prst="ellipse">
              <a:avLst/>
            </a:prstGeom>
            <a:solidFill>
              <a:schemeClr val="tx1"/>
            </a:solidFill>
            <a:ln w="6350">
              <a:solidFill>
                <a:srgbClr val="777777"/>
              </a:solidFill>
              <a:round/>
              <a:headEnd/>
              <a:tailEnd/>
            </a:ln>
          </p:spPr>
          <p:txBody>
            <a:bodyPr rot="10800000" wrap="none" lIns="91425" tIns="45712" rIns="91425" bIns="45712" anchor="ctr"/>
            <a:lstStyle/>
            <a:p>
              <a:pPr algn="l"/>
              <a:endParaRPr lang="de-DE"/>
            </a:p>
          </p:txBody>
        </p:sp>
      </p:grpSp>
      <p:sp>
        <p:nvSpPr>
          <p:cNvPr id="54316" name="Rectangle 6"/>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 </a:t>
            </a:r>
            <a:br>
              <a:rPr lang="en-US" sz="3400" b="1">
                <a:solidFill>
                  <a:srgbClr val="000000"/>
                </a:solidFill>
                <a:latin typeface="BMWTypeRegular" pitchFamily="34" charset="0"/>
              </a:rPr>
            </a:br>
            <a:r>
              <a:rPr lang="en-US" sz="3400" b="1">
                <a:solidFill>
                  <a:srgbClr val="969696"/>
                </a:solidFill>
                <a:latin typeface="BMWTypeRegular" pitchFamily="34" charset="0"/>
              </a:rPr>
              <a:t>The turbo charger system.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1200000">
                                      <p:cBhvr>
                                        <p:cTn id="6" dur="2000" fill="hold"/>
                                        <p:tgtEl>
                                          <p:spTgt spid="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14950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149509"/>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1000" fill="hold"/>
                                        <p:tgtEl>
                                          <p:spTgt spid="149506"/>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1000" fill="hold"/>
                                        <p:tgtEl>
                                          <p:spTgt spid="14950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1639888"/>
            <a:ext cx="13004800" cy="8113712"/>
          </a:xfrm>
          <a:prstGeom prst="rect">
            <a:avLst/>
          </a:prstGeom>
          <a:solidFill>
            <a:srgbClr val="DDDDDD"/>
          </a:solidFill>
          <a:ln w="9525">
            <a:noFill/>
            <a:miter lim="800000"/>
            <a:headEnd/>
            <a:tailEnd/>
          </a:ln>
        </p:spPr>
        <p:txBody>
          <a:bodyPr wrap="none" lIns="91425" tIns="45712" rIns="91425" bIns="45712" anchor="ctr"/>
          <a:lstStyle/>
          <a:p>
            <a:pPr algn="l"/>
            <a:endParaRPr lang="de-DE"/>
          </a:p>
        </p:txBody>
      </p:sp>
      <p:pic>
        <p:nvPicPr>
          <p:cNvPr id="17411" name="Picture 8" descr="wasserstoff2"/>
          <p:cNvPicPr>
            <a:picLocks noChangeAspect="1" noChangeArrowheads="1"/>
          </p:cNvPicPr>
          <p:nvPr/>
        </p:nvPicPr>
        <p:blipFill>
          <a:blip r:embed="rId3"/>
          <a:srcRect l="11679"/>
          <a:stretch>
            <a:fillRect/>
          </a:stretch>
        </p:blipFill>
        <p:spPr bwMode="auto">
          <a:xfrm>
            <a:off x="0" y="1522413"/>
            <a:ext cx="13004800" cy="4430712"/>
          </a:xfrm>
          <a:prstGeom prst="rect">
            <a:avLst/>
          </a:prstGeom>
          <a:noFill/>
          <a:ln w="9525">
            <a:noFill/>
            <a:miter lim="800000"/>
            <a:headEnd/>
            <a:tailEnd/>
          </a:ln>
        </p:spPr>
      </p:pic>
      <p:pic>
        <p:nvPicPr>
          <p:cNvPr id="17412" name="Picture 29" descr="Aerodynamik"/>
          <p:cNvPicPr>
            <a:picLocks noChangeAspect="1" noChangeArrowheads="1"/>
          </p:cNvPicPr>
          <p:nvPr/>
        </p:nvPicPr>
        <p:blipFill>
          <a:blip r:embed="rId4">
            <a:grayscl/>
          </a:blip>
          <a:srcRect l="18217" t="5132" r="42104" b="9511"/>
          <a:stretch>
            <a:fillRect/>
          </a:stretch>
        </p:blipFill>
        <p:spPr bwMode="auto">
          <a:xfrm>
            <a:off x="8305800" y="3057525"/>
            <a:ext cx="2657475" cy="3808413"/>
          </a:xfrm>
          <a:prstGeom prst="rect">
            <a:avLst/>
          </a:prstGeom>
          <a:noFill/>
          <a:ln w="9525">
            <a:noFill/>
            <a:miter lim="800000"/>
            <a:headEnd/>
            <a:tailEnd/>
          </a:ln>
        </p:spPr>
      </p:pic>
      <p:sp>
        <p:nvSpPr>
          <p:cNvPr id="17413" name="Rectangle 26"/>
          <p:cNvSpPr>
            <a:spLocks noChangeArrowheads="1"/>
          </p:cNvSpPr>
          <p:nvPr/>
        </p:nvSpPr>
        <p:spPr bwMode="auto">
          <a:xfrm>
            <a:off x="0" y="6821488"/>
            <a:ext cx="2876550" cy="2930525"/>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pic>
        <p:nvPicPr>
          <p:cNvPr id="17414" name="Picture 10" descr="keyvisual_richtig2"/>
          <p:cNvPicPr>
            <a:picLocks noChangeAspect="1" noChangeArrowheads="1"/>
          </p:cNvPicPr>
          <p:nvPr/>
        </p:nvPicPr>
        <p:blipFill>
          <a:blip r:embed="rId5">
            <a:grayscl/>
          </a:blip>
          <a:srcRect l="72372" r="4518" b="1003"/>
          <a:stretch>
            <a:fillRect/>
          </a:stretch>
        </p:blipFill>
        <p:spPr bwMode="auto">
          <a:xfrm>
            <a:off x="5402263" y="3057525"/>
            <a:ext cx="2881312" cy="3817938"/>
          </a:xfrm>
          <a:prstGeom prst="rect">
            <a:avLst/>
          </a:prstGeom>
          <a:noFill/>
          <a:ln w="9525">
            <a:noFill/>
            <a:miter lim="800000"/>
            <a:headEnd/>
            <a:tailEnd/>
          </a:ln>
        </p:spPr>
      </p:pic>
      <p:pic>
        <p:nvPicPr>
          <p:cNvPr id="17415" name="Picture 11" descr="keyvisual_richtig2"/>
          <p:cNvPicPr>
            <a:picLocks noChangeAspect="1" noChangeArrowheads="1"/>
          </p:cNvPicPr>
          <p:nvPr/>
        </p:nvPicPr>
        <p:blipFill>
          <a:blip r:embed="rId5">
            <a:grayscl/>
          </a:blip>
          <a:srcRect l="36119" r="39508" b="1003"/>
          <a:stretch>
            <a:fillRect/>
          </a:stretch>
        </p:blipFill>
        <p:spPr bwMode="auto">
          <a:xfrm>
            <a:off x="2562225" y="3057525"/>
            <a:ext cx="3041650" cy="3817938"/>
          </a:xfrm>
          <a:prstGeom prst="rect">
            <a:avLst/>
          </a:prstGeom>
          <a:noFill/>
          <a:ln w="9525">
            <a:noFill/>
            <a:miter lim="800000"/>
            <a:headEnd/>
            <a:tailEnd/>
          </a:ln>
        </p:spPr>
      </p:pic>
      <p:pic>
        <p:nvPicPr>
          <p:cNvPr id="17416" name="Picture 12" descr="keyvisual_richtig2"/>
          <p:cNvPicPr>
            <a:picLocks noChangeAspect="1" noChangeArrowheads="1"/>
          </p:cNvPicPr>
          <p:nvPr/>
        </p:nvPicPr>
        <p:blipFill>
          <a:blip r:embed="rId5"/>
          <a:srcRect l="4185" r="72424" b="995"/>
          <a:stretch>
            <a:fillRect/>
          </a:stretch>
        </p:blipFill>
        <p:spPr bwMode="auto">
          <a:xfrm>
            <a:off x="0" y="3057525"/>
            <a:ext cx="2917825" cy="3817938"/>
          </a:xfrm>
          <a:prstGeom prst="rect">
            <a:avLst/>
          </a:prstGeom>
          <a:noFill/>
          <a:ln w="9525">
            <a:noFill/>
            <a:miter lim="800000"/>
            <a:headEnd/>
            <a:tailEnd/>
          </a:ln>
        </p:spPr>
      </p:pic>
      <p:sp>
        <p:nvSpPr>
          <p:cNvPr id="17417" name="Rectangle 13"/>
          <p:cNvSpPr>
            <a:spLocks noChangeArrowheads="1"/>
          </p:cNvSpPr>
          <p:nvPr/>
        </p:nvSpPr>
        <p:spPr bwMode="auto">
          <a:xfrm>
            <a:off x="10993438" y="7073900"/>
            <a:ext cx="1973262" cy="793750"/>
          </a:xfrm>
          <a:prstGeom prst="rect">
            <a:avLst/>
          </a:prstGeom>
          <a:noFill/>
          <a:ln w="12700">
            <a:noFill/>
            <a:miter lim="800000"/>
            <a:headEnd/>
            <a:tailEnd/>
          </a:ln>
        </p:spPr>
        <p:txBody>
          <a:bodyPr lIns="0" tIns="0" rIns="0" bIns="0">
            <a:spAutoFit/>
          </a:bodyPr>
          <a:lstStyle/>
          <a:p>
            <a:r>
              <a:rPr lang="de-DE">
                <a:solidFill>
                  <a:srgbClr val="4D4D4D"/>
                </a:solidFill>
                <a:latin typeface="BMWTypeRegular" pitchFamily="34" charset="0"/>
              </a:rPr>
              <a:t>Hydrogen</a:t>
            </a:r>
            <a:r>
              <a:rPr lang="de-DE" b="1">
                <a:solidFill>
                  <a:srgbClr val="4D4D4D"/>
                </a:solidFill>
                <a:latin typeface="BMWTypeRegular" pitchFamily="34" charset="0"/>
              </a:rPr>
              <a:t/>
            </a:r>
            <a:br>
              <a:rPr lang="de-DE" b="1">
                <a:solidFill>
                  <a:srgbClr val="4D4D4D"/>
                </a:solidFill>
                <a:latin typeface="BMWTypeRegular" pitchFamily="34" charset="0"/>
              </a:rPr>
            </a:br>
            <a:endParaRPr lang="de-DE" b="1">
              <a:solidFill>
                <a:srgbClr val="4D4D4D"/>
              </a:solidFill>
              <a:latin typeface="BMWTypeRegular" pitchFamily="34" charset="0"/>
            </a:endParaRPr>
          </a:p>
        </p:txBody>
      </p:sp>
      <p:sp>
        <p:nvSpPr>
          <p:cNvPr id="17418" name="Text Box 14"/>
          <p:cNvSpPr txBox="1">
            <a:spLocks noChangeArrowheads="1"/>
          </p:cNvSpPr>
          <p:nvPr/>
        </p:nvSpPr>
        <p:spPr bwMode="auto">
          <a:xfrm>
            <a:off x="0" y="7073900"/>
            <a:ext cx="2892425" cy="1587500"/>
          </a:xfrm>
          <a:prstGeom prst="rect">
            <a:avLst/>
          </a:prstGeom>
          <a:noFill/>
          <a:ln w="9525" algn="ctr">
            <a:noFill/>
            <a:miter lim="800000"/>
            <a:headEnd/>
            <a:tailEnd/>
          </a:ln>
        </p:spPr>
        <p:txBody>
          <a:bodyPr lIns="0" tIns="0" rIns="0" bIns="0">
            <a:spAutoFit/>
          </a:bodyPr>
          <a:lstStyle/>
          <a:p>
            <a:r>
              <a:rPr lang="de-DE">
                <a:solidFill>
                  <a:schemeClr val="bg1"/>
                </a:solidFill>
                <a:latin typeface="BMWTypeRegular" pitchFamily="34" charset="0"/>
              </a:rPr>
              <a:t>Improved</a:t>
            </a:r>
          </a:p>
          <a:p>
            <a:r>
              <a:rPr lang="de-DE">
                <a:solidFill>
                  <a:schemeClr val="bg1"/>
                </a:solidFill>
                <a:latin typeface="BMWTypeRegular" pitchFamily="34" charset="0"/>
              </a:rPr>
              <a:t>engine &amp; transmission</a:t>
            </a:r>
          </a:p>
          <a:p>
            <a:r>
              <a:rPr lang="de-DE">
                <a:solidFill>
                  <a:schemeClr val="bg1"/>
                </a:solidFill>
                <a:latin typeface="BMWTypeRegular" pitchFamily="34" charset="0"/>
              </a:rPr>
              <a:t>efficiency</a:t>
            </a:r>
          </a:p>
        </p:txBody>
      </p:sp>
      <p:sp>
        <p:nvSpPr>
          <p:cNvPr id="17419" name="Text Box 15"/>
          <p:cNvSpPr txBox="1">
            <a:spLocks noChangeArrowheads="1"/>
          </p:cNvSpPr>
          <p:nvPr/>
        </p:nvSpPr>
        <p:spPr bwMode="auto">
          <a:xfrm>
            <a:off x="2917825" y="7073900"/>
            <a:ext cx="2627313" cy="1984375"/>
          </a:xfrm>
          <a:prstGeom prst="rect">
            <a:avLst/>
          </a:prstGeom>
          <a:noFill/>
          <a:ln w="9525" algn="ctr">
            <a:noFill/>
            <a:miter lim="800000"/>
            <a:headEnd/>
            <a:tailEnd/>
          </a:ln>
        </p:spPr>
        <p:txBody>
          <a:bodyPr lIns="0" tIns="0" rIns="0" bIns="0">
            <a:spAutoFit/>
          </a:bodyPr>
          <a:lstStyle/>
          <a:p>
            <a:r>
              <a:rPr lang="en-US">
                <a:solidFill>
                  <a:srgbClr val="4D4D4D"/>
                </a:solidFill>
                <a:latin typeface="BMWTypeRegular" pitchFamily="34" charset="0"/>
              </a:rPr>
              <a:t>Intelligent</a:t>
            </a:r>
          </a:p>
          <a:p>
            <a:r>
              <a:rPr lang="en-US">
                <a:solidFill>
                  <a:srgbClr val="4D4D4D"/>
                </a:solidFill>
                <a:latin typeface="BMWTypeRegular" pitchFamily="34" charset="0"/>
              </a:rPr>
              <a:t>management</a:t>
            </a:r>
          </a:p>
          <a:p>
            <a:r>
              <a:rPr lang="en-US">
                <a:solidFill>
                  <a:srgbClr val="4D4D4D"/>
                </a:solidFill>
                <a:latin typeface="BMWTypeRegular" pitchFamily="34" charset="0"/>
              </a:rPr>
              <a:t>of energy flow;</a:t>
            </a:r>
          </a:p>
          <a:p>
            <a:r>
              <a:rPr lang="en-US">
                <a:solidFill>
                  <a:srgbClr val="4D4D4D"/>
                </a:solidFill>
                <a:latin typeface="BMWTypeRegular" pitchFamily="34" charset="0"/>
              </a:rPr>
              <a:t>hybrid; electric</a:t>
            </a:r>
          </a:p>
          <a:p>
            <a:r>
              <a:rPr lang="en-US">
                <a:solidFill>
                  <a:srgbClr val="4D4D4D"/>
                </a:solidFill>
                <a:latin typeface="BMWTypeRegular" pitchFamily="34" charset="0"/>
              </a:rPr>
              <a:t>driving</a:t>
            </a:r>
            <a:endParaRPr lang="de-DE">
              <a:solidFill>
                <a:srgbClr val="4D4D4D"/>
              </a:solidFill>
              <a:latin typeface="BMWTypeRegular" pitchFamily="34" charset="0"/>
            </a:endParaRPr>
          </a:p>
        </p:txBody>
      </p:sp>
      <p:sp>
        <p:nvSpPr>
          <p:cNvPr id="17420" name="Text Box 16"/>
          <p:cNvSpPr txBox="1">
            <a:spLocks noChangeArrowheads="1"/>
          </p:cNvSpPr>
          <p:nvPr/>
        </p:nvSpPr>
        <p:spPr bwMode="auto">
          <a:xfrm>
            <a:off x="5567363" y="7073900"/>
            <a:ext cx="2722562" cy="792163"/>
          </a:xfrm>
          <a:prstGeom prst="rect">
            <a:avLst/>
          </a:prstGeom>
          <a:noFill/>
          <a:ln w="9525" algn="ctr">
            <a:noFill/>
            <a:miter lim="800000"/>
            <a:headEnd/>
            <a:tailEnd/>
          </a:ln>
        </p:spPr>
        <p:txBody>
          <a:bodyPr lIns="0" tIns="0" rIns="0" bIns="0">
            <a:spAutoFit/>
          </a:bodyPr>
          <a:lstStyle/>
          <a:p>
            <a:r>
              <a:rPr lang="de-DE">
                <a:solidFill>
                  <a:srgbClr val="4D4D4D"/>
                </a:solidFill>
                <a:latin typeface="BMWTypeRegular" pitchFamily="34" charset="0"/>
              </a:rPr>
              <a:t>Intelligent light </a:t>
            </a:r>
          </a:p>
          <a:p>
            <a:r>
              <a:rPr lang="de-DE">
                <a:solidFill>
                  <a:srgbClr val="4D4D4D"/>
                </a:solidFill>
                <a:latin typeface="BMWTypeRegular" pitchFamily="34" charset="0"/>
              </a:rPr>
              <a:t>weight design</a:t>
            </a:r>
          </a:p>
        </p:txBody>
      </p:sp>
      <p:sp>
        <p:nvSpPr>
          <p:cNvPr id="17421" name="Text Box 17"/>
          <p:cNvSpPr txBox="1">
            <a:spLocks noChangeArrowheads="1"/>
          </p:cNvSpPr>
          <p:nvPr/>
        </p:nvSpPr>
        <p:spPr bwMode="auto">
          <a:xfrm>
            <a:off x="8362950" y="7073900"/>
            <a:ext cx="2581275" cy="792163"/>
          </a:xfrm>
          <a:prstGeom prst="rect">
            <a:avLst/>
          </a:prstGeom>
          <a:noFill/>
          <a:ln w="9525" algn="ctr">
            <a:noFill/>
            <a:miter lim="800000"/>
            <a:headEnd/>
            <a:tailEnd/>
          </a:ln>
        </p:spPr>
        <p:txBody>
          <a:bodyPr lIns="0" tIns="0" rIns="0" bIns="0">
            <a:spAutoFit/>
          </a:bodyPr>
          <a:lstStyle/>
          <a:p>
            <a:r>
              <a:rPr lang="de-DE">
                <a:solidFill>
                  <a:srgbClr val="4D4D4D"/>
                </a:solidFill>
                <a:latin typeface="BMWTypeRegular" pitchFamily="34" charset="0"/>
              </a:rPr>
              <a:t>Aerodynamics,</a:t>
            </a:r>
          </a:p>
          <a:p>
            <a:r>
              <a:rPr lang="de-DE">
                <a:solidFill>
                  <a:srgbClr val="4D4D4D"/>
                </a:solidFill>
                <a:latin typeface="BMWTypeRegular" pitchFamily="34" charset="0"/>
              </a:rPr>
              <a:t>reduced friction</a:t>
            </a:r>
          </a:p>
        </p:txBody>
      </p:sp>
      <p:grpSp>
        <p:nvGrpSpPr>
          <p:cNvPr id="17422" name="Group 18"/>
          <p:cNvGrpSpPr>
            <a:grpSpLocks/>
          </p:cNvGrpSpPr>
          <p:nvPr/>
        </p:nvGrpSpPr>
        <p:grpSpPr bwMode="auto">
          <a:xfrm>
            <a:off x="2905125" y="3062288"/>
            <a:ext cx="8056563" cy="6684962"/>
            <a:chOff x="1830" y="1873"/>
            <a:chExt cx="5075" cy="4267"/>
          </a:xfrm>
        </p:grpSpPr>
        <p:sp>
          <p:nvSpPr>
            <p:cNvPr id="17429" name="Line 19"/>
            <p:cNvSpPr>
              <a:spLocks noChangeShapeType="1"/>
            </p:cNvSpPr>
            <p:nvPr/>
          </p:nvSpPr>
          <p:spPr bwMode="auto">
            <a:xfrm>
              <a:off x="3511" y="1873"/>
              <a:ext cx="0" cy="4267"/>
            </a:xfrm>
            <a:prstGeom prst="line">
              <a:avLst/>
            </a:prstGeom>
            <a:noFill/>
            <a:ln w="57150">
              <a:solidFill>
                <a:srgbClr val="FFFFFF"/>
              </a:solidFill>
              <a:round/>
              <a:headEnd/>
              <a:tailEnd/>
            </a:ln>
          </p:spPr>
          <p:txBody>
            <a:bodyPr wrap="none" anchor="ctr"/>
            <a:lstStyle/>
            <a:p>
              <a:endParaRPr lang="de-DE"/>
            </a:p>
          </p:txBody>
        </p:sp>
        <p:sp>
          <p:nvSpPr>
            <p:cNvPr id="17430" name="Line 20"/>
            <p:cNvSpPr>
              <a:spLocks noChangeShapeType="1"/>
            </p:cNvSpPr>
            <p:nvPr/>
          </p:nvSpPr>
          <p:spPr bwMode="auto">
            <a:xfrm>
              <a:off x="1830" y="1873"/>
              <a:ext cx="0" cy="4267"/>
            </a:xfrm>
            <a:prstGeom prst="line">
              <a:avLst/>
            </a:prstGeom>
            <a:noFill/>
            <a:ln w="57150">
              <a:solidFill>
                <a:srgbClr val="FFFFFF"/>
              </a:solidFill>
              <a:round/>
              <a:headEnd/>
              <a:tailEnd/>
            </a:ln>
          </p:spPr>
          <p:txBody>
            <a:bodyPr wrap="none" anchor="ctr"/>
            <a:lstStyle/>
            <a:p>
              <a:endParaRPr lang="de-DE"/>
            </a:p>
          </p:txBody>
        </p:sp>
        <p:sp>
          <p:nvSpPr>
            <p:cNvPr id="17431" name="Line 21"/>
            <p:cNvSpPr>
              <a:spLocks noChangeShapeType="1"/>
            </p:cNvSpPr>
            <p:nvPr/>
          </p:nvSpPr>
          <p:spPr bwMode="auto">
            <a:xfrm>
              <a:off x="6905" y="1873"/>
              <a:ext cx="0" cy="4267"/>
            </a:xfrm>
            <a:prstGeom prst="line">
              <a:avLst/>
            </a:prstGeom>
            <a:noFill/>
            <a:ln w="57150">
              <a:solidFill>
                <a:srgbClr val="FFFFFF"/>
              </a:solidFill>
              <a:round/>
              <a:headEnd/>
              <a:tailEnd/>
            </a:ln>
          </p:spPr>
          <p:txBody>
            <a:bodyPr wrap="none" anchor="ctr"/>
            <a:lstStyle/>
            <a:p>
              <a:endParaRPr lang="de-DE"/>
            </a:p>
          </p:txBody>
        </p:sp>
        <p:sp>
          <p:nvSpPr>
            <p:cNvPr id="17432" name="Line 22"/>
            <p:cNvSpPr>
              <a:spLocks noChangeShapeType="1"/>
            </p:cNvSpPr>
            <p:nvPr/>
          </p:nvSpPr>
          <p:spPr bwMode="auto">
            <a:xfrm>
              <a:off x="5234" y="1873"/>
              <a:ext cx="0" cy="4267"/>
            </a:xfrm>
            <a:prstGeom prst="line">
              <a:avLst/>
            </a:prstGeom>
            <a:noFill/>
            <a:ln w="57150">
              <a:solidFill>
                <a:srgbClr val="FFFFFF"/>
              </a:solidFill>
              <a:round/>
              <a:headEnd/>
              <a:tailEnd/>
            </a:ln>
          </p:spPr>
          <p:txBody>
            <a:bodyPr wrap="none" anchor="ctr"/>
            <a:lstStyle/>
            <a:p>
              <a:endParaRPr lang="de-DE"/>
            </a:p>
          </p:txBody>
        </p:sp>
      </p:grpSp>
      <p:sp>
        <p:nvSpPr>
          <p:cNvPr id="17423" name="Line 23"/>
          <p:cNvSpPr>
            <a:spLocks noChangeShapeType="1"/>
          </p:cNvSpPr>
          <p:nvPr/>
        </p:nvSpPr>
        <p:spPr bwMode="auto">
          <a:xfrm rot="-5400000">
            <a:off x="1444625" y="5419725"/>
            <a:ext cx="0" cy="2889250"/>
          </a:xfrm>
          <a:prstGeom prst="line">
            <a:avLst/>
          </a:prstGeom>
          <a:noFill/>
          <a:ln w="57150">
            <a:solidFill>
              <a:srgbClr val="00CC00"/>
            </a:solidFill>
            <a:round/>
            <a:headEnd/>
            <a:tailEnd/>
          </a:ln>
        </p:spPr>
        <p:txBody>
          <a:bodyPr wrap="none" tIns="0" anchor="ctr"/>
          <a:lstStyle/>
          <a:p>
            <a:endParaRPr lang="de-DE"/>
          </a:p>
        </p:txBody>
      </p:sp>
      <p:sp>
        <p:nvSpPr>
          <p:cNvPr id="17424" name="Line 24"/>
          <p:cNvSpPr>
            <a:spLocks noChangeShapeType="1"/>
          </p:cNvSpPr>
          <p:nvPr/>
        </p:nvSpPr>
        <p:spPr bwMode="auto">
          <a:xfrm rot="-5400000">
            <a:off x="5495132" y="-2445544"/>
            <a:ext cx="0" cy="10990263"/>
          </a:xfrm>
          <a:prstGeom prst="line">
            <a:avLst/>
          </a:prstGeom>
          <a:noFill/>
          <a:ln w="57150">
            <a:solidFill>
              <a:srgbClr val="FFFFFF"/>
            </a:solidFill>
            <a:round/>
            <a:headEnd/>
            <a:tailEnd/>
          </a:ln>
        </p:spPr>
        <p:txBody>
          <a:bodyPr wrap="none" anchor="ctr"/>
          <a:lstStyle/>
          <a:p>
            <a:endParaRPr lang="de-DE"/>
          </a:p>
        </p:txBody>
      </p:sp>
      <p:sp>
        <p:nvSpPr>
          <p:cNvPr id="17425"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17426" name="Rectangle 5"/>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BMW EfficientDynamics.</a:t>
            </a:r>
            <a:br>
              <a:rPr lang="en-US" sz="3400" b="1">
                <a:solidFill>
                  <a:srgbClr val="000000"/>
                </a:solidFill>
                <a:latin typeface="BMWTypeRegular" pitchFamily="34" charset="0"/>
              </a:rPr>
            </a:br>
            <a:r>
              <a:rPr lang="en-US" sz="3400" b="1">
                <a:solidFill>
                  <a:srgbClr val="969696"/>
                </a:solidFill>
                <a:latin typeface="BMWTypeRegular" pitchFamily="34" charset="0"/>
              </a:rPr>
              <a:t>Various areas of application.</a:t>
            </a:r>
          </a:p>
        </p:txBody>
      </p:sp>
      <p:sp>
        <p:nvSpPr>
          <p:cNvPr id="17427" name="Line 27"/>
          <p:cNvSpPr>
            <a:spLocks noChangeShapeType="1"/>
          </p:cNvSpPr>
          <p:nvPr/>
        </p:nvSpPr>
        <p:spPr bwMode="auto">
          <a:xfrm rot="-5400000">
            <a:off x="6933407" y="2807493"/>
            <a:ext cx="0" cy="8113713"/>
          </a:xfrm>
          <a:prstGeom prst="line">
            <a:avLst/>
          </a:prstGeom>
          <a:noFill/>
          <a:ln w="57150">
            <a:solidFill>
              <a:srgbClr val="FFFFFF"/>
            </a:solidFill>
            <a:round/>
            <a:headEnd/>
            <a:tailEnd/>
          </a:ln>
        </p:spPr>
        <p:txBody>
          <a:bodyPr wrap="none" tIns="0" anchor="ctr"/>
          <a:lstStyle/>
          <a:p>
            <a:endParaRPr lang="de-DE"/>
          </a:p>
        </p:txBody>
      </p:sp>
      <p:sp>
        <p:nvSpPr>
          <p:cNvPr id="17428" name="Rectangle 25"/>
          <p:cNvSpPr>
            <a:spLocks noChangeArrowheads="1"/>
          </p:cNvSpPr>
          <p:nvPr/>
        </p:nvSpPr>
        <p:spPr bwMode="auto">
          <a:xfrm>
            <a:off x="38100" y="3052763"/>
            <a:ext cx="2859088" cy="6665912"/>
          </a:xfrm>
          <a:prstGeom prst="rect">
            <a:avLst/>
          </a:prstGeom>
          <a:noFill/>
          <a:ln w="76200">
            <a:solidFill>
              <a:srgbClr val="00CC00"/>
            </a:solidFill>
            <a:miter lim="800000"/>
            <a:headEnd/>
            <a:tailEnd/>
          </a:ln>
        </p:spPr>
        <p:txBody>
          <a:bodyPr wrap="none" lIns="91425" tIns="45712" rIns="91425" bIns="45712" anchor="ctr"/>
          <a:lstStyle/>
          <a:p>
            <a:pPr algn="l"/>
            <a:endParaRPr lang="de-D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1582738"/>
            <a:ext cx="13004800" cy="8170862"/>
          </a:xfrm>
          <a:prstGeom prst="rect">
            <a:avLst/>
          </a:prstGeom>
          <a:solidFill>
            <a:srgbClr val="C0C0C0"/>
          </a:solidFill>
          <a:ln w="9525">
            <a:noFill/>
            <a:miter lim="800000"/>
            <a:headEnd/>
            <a:tailEnd/>
          </a:ln>
          <a:effectLst/>
        </p:spPr>
        <p:txBody>
          <a:bodyPr wrap="none" anchor="ctr"/>
          <a:lstStyle/>
          <a:p>
            <a:endParaRPr lang="de-DE"/>
          </a:p>
        </p:txBody>
      </p:sp>
      <p:sp>
        <p:nvSpPr>
          <p:cNvPr id="201731" name="Rectangle 3"/>
          <p:cNvSpPr>
            <a:spLocks noChangeArrowheads="1"/>
          </p:cNvSpPr>
          <p:nvPr/>
        </p:nvSpPr>
        <p:spPr bwMode="auto">
          <a:xfrm>
            <a:off x="1838325" y="2554288"/>
            <a:ext cx="9477375" cy="5819775"/>
          </a:xfrm>
          <a:prstGeom prst="rect">
            <a:avLst/>
          </a:prstGeom>
          <a:solidFill>
            <a:srgbClr val="EEEEEE"/>
          </a:solidFill>
          <a:ln w="9525">
            <a:noFill/>
            <a:miter lim="800000"/>
            <a:headEnd/>
            <a:tailEnd/>
          </a:ln>
          <a:effectLst/>
        </p:spPr>
        <p:txBody>
          <a:bodyPr wrap="none" anchor="ctr"/>
          <a:lstStyle/>
          <a:p>
            <a:endParaRPr lang="de-DE"/>
          </a:p>
        </p:txBody>
      </p:sp>
      <p:sp>
        <p:nvSpPr>
          <p:cNvPr id="201732" name="Line 20"/>
          <p:cNvSpPr>
            <a:spLocks noChangeShapeType="1"/>
          </p:cNvSpPr>
          <p:nvPr/>
        </p:nvSpPr>
        <p:spPr bwMode="auto">
          <a:xfrm>
            <a:off x="1803400" y="5459413"/>
            <a:ext cx="9439275" cy="0"/>
          </a:xfrm>
          <a:prstGeom prst="line">
            <a:avLst/>
          </a:prstGeom>
          <a:noFill/>
          <a:ln w="9525">
            <a:solidFill>
              <a:srgbClr val="969696"/>
            </a:solidFill>
            <a:round/>
            <a:headEnd/>
            <a:tailEnd/>
          </a:ln>
        </p:spPr>
        <p:txBody>
          <a:bodyPr lIns="0" tIns="0" rIns="0" bIns="0">
            <a:spAutoFit/>
          </a:bodyPr>
          <a:lstStyle/>
          <a:p>
            <a:endParaRPr lang="de-DE"/>
          </a:p>
        </p:txBody>
      </p:sp>
      <p:sp>
        <p:nvSpPr>
          <p:cNvPr id="201733" name="Rectangle 5"/>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01734" name="Rectangle 6"/>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01735" name="Rectangle 32"/>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a:t>
            </a:r>
          </a:p>
          <a:p>
            <a:pPr algn="l">
              <a:lnSpc>
                <a:spcPct val="95000"/>
              </a:lnSpc>
            </a:pPr>
            <a:r>
              <a:rPr lang="en-US" sz="3400" b="1">
                <a:solidFill>
                  <a:srgbClr val="969696"/>
                </a:solidFill>
                <a:latin typeface="BMWTypeRegular" pitchFamily="34" charset="0"/>
              </a:rPr>
              <a:t>The result: better performance…</a:t>
            </a:r>
          </a:p>
        </p:txBody>
      </p:sp>
      <p:sp>
        <p:nvSpPr>
          <p:cNvPr id="201736" name="Line 28"/>
          <p:cNvSpPr>
            <a:spLocks noChangeShapeType="1"/>
          </p:cNvSpPr>
          <p:nvPr/>
        </p:nvSpPr>
        <p:spPr bwMode="auto">
          <a:xfrm>
            <a:off x="2681288" y="7394575"/>
            <a:ext cx="8715375" cy="0"/>
          </a:xfrm>
          <a:prstGeom prst="line">
            <a:avLst/>
          </a:prstGeom>
          <a:noFill/>
          <a:ln w="9525">
            <a:solidFill>
              <a:srgbClr val="969696"/>
            </a:solidFill>
            <a:round/>
            <a:headEnd/>
            <a:tailEnd/>
          </a:ln>
        </p:spPr>
        <p:txBody>
          <a:bodyPr lIns="0" tIns="0" rIns="0" bIns="0">
            <a:spAutoFit/>
          </a:bodyPr>
          <a:lstStyle/>
          <a:p>
            <a:endParaRPr lang="de-DE"/>
          </a:p>
        </p:txBody>
      </p:sp>
      <p:sp>
        <p:nvSpPr>
          <p:cNvPr id="201737" name="Line 12"/>
          <p:cNvSpPr>
            <a:spLocks noChangeShapeType="1"/>
          </p:cNvSpPr>
          <p:nvPr/>
        </p:nvSpPr>
        <p:spPr bwMode="auto">
          <a:xfrm>
            <a:off x="1803400" y="3529013"/>
            <a:ext cx="9377363" cy="0"/>
          </a:xfrm>
          <a:prstGeom prst="line">
            <a:avLst/>
          </a:prstGeom>
          <a:noFill/>
          <a:ln w="9525">
            <a:solidFill>
              <a:srgbClr val="969696"/>
            </a:solidFill>
            <a:round/>
            <a:headEnd/>
            <a:tailEnd/>
          </a:ln>
        </p:spPr>
        <p:txBody>
          <a:bodyPr lIns="0" tIns="0" rIns="0" bIns="0">
            <a:spAutoFit/>
          </a:bodyPr>
          <a:lstStyle/>
          <a:p>
            <a:endParaRPr lang="de-DE"/>
          </a:p>
        </p:txBody>
      </p:sp>
      <p:sp>
        <p:nvSpPr>
          <p:cNvPr id="201738" name="Line 13"/>
          <p:cNvSpPr>
            <a:spLocks noChangeShapeType="1"/>
          </p:cNvSpPr>
          <p:nvPr/>
        </p:nvSpPr>
        <p:spPr bwMode="auto">
          <a:xfrm>
            <a:off x="1668463" y="3529013"/>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201739" name="Line 14"/>
          <p:cNvSpPr>
            <a:spLocks noChangeShapeType="1"/>
          </p:cNvSpPr>
          <p:nvPr/>
        </p:nvSpPr>
        <p:spPr bwMode="auto">
          <a:xfrm>
            <a:off x="11149013" y="3529013"/>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201740" name="Line 16"/>
          <p:cNvSpPr>
            <a:spLocks noChangeShapeType="1"/>
          </p:cNvSpPr>
          <p:nvPr/>
        </p:nvSpPr>
        <p:spPr bwMode="auto">
          <a:xfrm>
            <a:off x="2679700" y="4498975"/>
            <a:ext cx="8501063" cy="0"/>
          </a:xfrm>
          <a:prstGeom prst="line">
            <a:avLst/>
          </a:prstGeom>
          <a:noFill/>
          <a:ln w="9525">
            <a:solidFill>
              <a:srgbClr val="969696"/>
            </a:solidFill>
            <a:round/>
            <a:headEnd/>
            <a:tailEnd/>
          </a:ln>
        </p:spPr>
        <p:txBody>
          <a:bodyPr lIns="0" tIns="0" rIns="0" bIns="0">
            <a:spAutoFit/>
          </a:bodyPr>
          <a:lstStyle/>
          <a:p>
            <a:endParaRPr lang="de-DE"/>
          </a:p>
        </p:txBody>
      </p:sp>
      <p:sp>
        <p:nvSpPr>
          <p:cNvPr id="201741" name="Line 18"/>
          <p:cNvSpPr>
            <a:spLocks noChangeShapeType="1"/>
          </p:cNvSpPr>
          <p:nvPr/>
        </p:nvSpPr>
        <p:spPr bwMode="auto">
          <a:xfrm>
            <a:off x="11149013" y="4498975"/>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201742" name="Line 24"/>
          <p:cNvSpPr>
            <a:spLocks noChangeShapeType="1"/>
          </p:cNvSpPr>
          <p:nvPr/>
        </p:nvSpPr>
        <p:spPr bwMode="auto">
          <a:xfrm>
            <a:off x="3022600" y="6421438"/>
            <a:ext cx="8158163" cy="0"/>
          </a:xfrm>
          <a:prstGeom prst="line">
            <a:avLst/>
          </a:prstGeom>
          <a:noFill/>
          <a:ln w="9525">
            <a:solidFill>
              <a:srgbClr val="969696"/>
            </a:solidFill>
            <a:round/>
            <a:headEnd/>
            <a:tailEnd/>
          </a:ln>
        </p:spPr>
        <p:txBody>
          <a:bodyPr lIns="0" tIns="0" rIns="0" bIns="0">
            <a:spAutoFit/>
          </a:bodyPr>
          <a:lstStyle/>
          <a:p>
            <a:endParaRPr lang="de-DE"/>
          </a:p>
        </p:txBody>
      </p:sp>
      <p:sp>
        <p:nvSpPr>
          <p:cNvPr id="201743" name="Line 26"/>
          <p:cNvSpPr>
            <a:spLocks noChangeShapeType="1"/>
          </p:cNvSpPr>
          <p:nvPr/>
        </p:nvSpPr>
        <p:spPr bwMode="auto">
          <a:xfrm>
            <a:off x="11149013" y="6421438"/>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201744" name="Line 35"/>
          <p:cNvSpPr>
            <a:spLocks noChangeShapeType="1"/>
          </p:cNvSpPr>
          <p:nvPr/>
        </p:nvSpPr>
        <p:spPr bwMode="auto">
          <a:xfrm flipV="1">
            <a:off x="4416425" y="2554288"/>
            <a:ext cx="0" cy="5751512"/>
          </a:xfrm>
          <a:prstGeom prst="line">
            <a:avLst/>
          </a:prstGeom>
          <a:noFill/>
          <a:ln w="9525">
            <a:solidFill>
              <a:srgbClr val="969696"/>
            </a:solidFill>
            <a:round/>
            <a:headEnd/>
            <a:tailEnd/>
          </a:ln>
        </p:spPr>
        <p:txBody>
          <a:bodyPr/>
          <a:lstStyle/>
          <a:p>
            <a:endParaRPr lang="de-DE"/>
          </a:p>
        </p:txBody>
      </p:sp>
      <p:sp>
        <p:nvSpPr>
          <p:cNvPr id="201745" name="Line 44"/>
          <p:cNvSpPr>
            <a:spLocks noChangeShapeType="1"/>
          </p:cNvSpPr>
          <p:nvPr/>
        </p:nvSpPr>
        <p:spPr bwMode="auto">
          <a:xfrm>
            <a:off x="7870825" y="2554288"/>
            <a:ext cx="0" cy="5761037"/>
          </a:xfrm>
          <a:prstGeom prst="line">
            <a:avLst/>
          </a:prstGeom>
          <a:noFill/>
          <a:ln w="9525">
            <a:solidFill>
              <a:srgbClr val="969696"/>
            </a:solidFill>
            <a:round/>
            <a:headEnd/>
            <a:tailEnd/>
          </a:ln>
        </p:spPr>
        <p:txBody>
          <a:bodyPr/>
          <a:lstStyle/>
          <a:p>
            <a:endParaRPr lang="de-DE"/>
          </a:p>
        </p:txBody>
      </p:sp>
      <p:sp>
        <p:nvSpPr>
          <p:cNvPr id="201746" name="Line 55"/>
          <p:cNvSpPr>
            <a:spLocks noChangeShapeType="1"/>
          </p:cNvSpPr>
          <p:nvPr/>
        </p:nvSpPr>
        <p:spPr bwMode="auto">
          <a:xfrm>
            <a:off x="1668463" y="2554288"/>
            <a:ext cx="346075" cy="0"/>
          </a:xfrm>
          <a:prstGeom prst="line">
            <a:avLst/>
          </a:prstGeom>
          <a:noFill/>
          <a:ln w="9525">
            <a:solidFill>
              <a:srgbClr val="000000"/>
            </a:solidFill>
            <a:round/>
            <a:headEnd/>
            <a:tailEnd/>
          </a:ln>
        </p:spPr>
        <p:txBody>
          <a:bodyPr/>
          <a:lstStyle/>
          <a:p>
            <a:endParaRPr lang="de-DE"/>
          </a:p>
        </p:txBody>
      </p:sp>
      <p:sp>
        <p:nvSpPr>
          <p:cNvPr id="201747" name="Line 85"/>
          <p:cNvSpPr>
            <a:spLocks noChangeShapeType="1"/>
          </p:cNvSpPr>
          <p:nvPr/>
        </p:nvSpPr>
        <p:spPr bwMode="auto">
          <a:xfrm flipV="1">
            <a:off x="6130925" y="2554288"/>
            <a:ext cx="0" cy="5753100"/>
          </a:xfrm>
          <a:prstGeom prst="line">
            <a:avLst/>
          </a:prstGeom>
          <a:noFill/>
          <a:ln w="9525">
            <a:solidFill>
              <a:srgbClr val="969696"/>
            </a:solidFill>
            <a:round/>
            <a:headEnd/>
            <a:tailEnd/>
          </a:ln>
        </p:spPr>
        <p:txBody>
          <a:bodyPr/>
          <a:lstStyle/>
          <a:p>
            <a:endParaRPr lang="de-DE"/>
          </a:p>
        </p:txBody>
      </p:sp>
      <p:sp>
        <p:nvSpPr>
          <p:cNvPr id="201748" name="Line 86"/>
          <p:cNvSpPr>
            <a:spLocks noChangeShapeType="1"/>
          </p:cNvSpPr>
          <p:nvPr/>
        </p:nvSpPr>
        <p:spPr bwMode="auto">
          <a:xfrm>
            <a:off x="11150600" y="2554288"/>
            <a:ext cx="344488" cy="0"/>
          </a:xfrm>
          <a:prstGeom prst="line">
            <a:avLst/>
          </a:prstGeom>
          <a:noFill/>
          <a:ln w="9525">
            <a:solidFill>
              <a:srgbClr val="000000"/>
            </a:solidFill>
            <a:round/>
            <a:headEnd/>
            <a:tailEnd/>
          </a:ln>
        </p:spPr>
        <p:txBody>
          <a:bodyPr/>
          <a:lstStyle/>
          <a:p>
            <a:endParaRPr lang="de-DE"/>
          </a:p>
        </p:txBody>
      </p:sp>
      <p:sp>
        <p:nvSpPr>
          <p:cNvPr id="201749" name="Line 51"/>
          <p:cNvSpPr>
            <a:spLocks noChangeShapeType="1"/>
          </p:cNvSpPr>
          <p:nvPr/>
        </p:nvSpPr>
        <p:spPr bwMode="auto">
          <a:xfrm flipV="1">
            <a:off x="9577388" y="2554288"/>
            <a:ext cx="0" cy="5764212"/>
          </a:xfrm>
          <a:prstGeom prst="line">
            <a:avLst/>
          </a:prstGeom>
          <a:noFill/>
          <a:ln w="9525">
            <a:solidFill>
              <a:srgbClr val="969696"/>
            </a:solidFill>
            <a:round/>
            <a:headEnd/>
            <a:tailEnd/>
          </a:ln>
        </p:spPr>
        <p:txBody>
          <a:bodyPr/>
          <a:lstStyle/>
          <a:p>
            <a:endParaRPr lang="de-DE"/>
          </a:p>
        </p:txBody>
      </p:sp>
      <p:sp>
        <p:nvSpPr>
          <p:cNvPr id="201750" name="Line 30"/>
          <p:cNvSpPr>
            <a:spLocks noChangeShapeType="1"/>
          </p:cNvSpPr>
          <p:nvPr/>
        </p:nvSpPr>
        <p:spPr bwMode="auto">
          <a:xfrm>
            <a:off x="11149013" y="7394575"/>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201751" name="Line 24"/>
          <p:cNvSpPr>
            <a:spLocks noChangeShapeType="1"/>
          </p:cNvSpPr>
          <p:nvPr/>
        </p:nvSpPr>
        <p:spPr bwMode="auto">
          <a:xfrm>
            <a:off x="1803400" y="6421438"/>
            <a:ext cx="1216025" cy="0"/>
          </a:xfrm>
          <a:prstGeom prst="line">
            <a:avLst/>
          </a:prstGeom>
          <a:noFill/>
          <a:ln w="9525">
            <a:solidFill>
              <a:srgbClr val="969696"/>
            </a:solidFill>
            <a:round/>
            <a:headEnd/>
            <a:tailEnd/>
          </a:ln>
        </p:spPr>
        <p:txBody>
          <a:bodyPr lIns="0" tIns="0" rIns="0" bIns="0">
            <a:spAutoFit/>
          </a:bodyPr>
          <a:lstStyle/>
          <a:p>
            <a:endParaRPr lang="de-DE"/>
          </a:p>
        </p:txBody>
      </p:sp>
      <p:sp>
        <p:nvSpPr>
          <p:cNvPr id="201752" name="Line 25"/>
          <p:cNvSpPr>
            <a:spLocks noChangeShapeType="1"/>
          </p:cNvSpPr>
          <p:nvPr/>
        </p:nvSpPr>
        <p:spPr bwMode="auto">
          <a:xfrm>
            <a:off x="1668463" y="6421438"/>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201753" name="Text Box 6"/>
          <p:cNvSpPr txBox="1">
            <a:spLocks noChangeArrowheads="1"/>
          </p:cNvSpPr>
          <p:nvPr/>
        </p:nvSpPr>
        <p:spPr bwMode="auto">
          <a:xfrm rot="-5400000">
            <a:off x="9533731" y="5312569"/>
            <a:ext cx="5808663" cy="320675"/>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solidFill>
                  <a:srgbClr val="000000"/>
                </a:solidFill>
                <a:latin typeface="BMWTypeRegular" pitchFamily="34" charset="0"/>
              </a:rPr>
              <a:t>Output [kW]</a:t>
            </a:r>
          </a:p>
        </p:txBody>
      </p:sp>
      <p:sp>
        <p:nvSpPr>
          <p:cNvPr id="201754" name="Text Box 64"/>
          <p:cNvSpPr txBox="1">
            <a:spLocks noChangeArrowheads="1"/>
          </p:cNvSpPr>
          <p:nvPr/>
        </p:nvSpPr>
        <p:spPr bwMode="auto">
          <a:xfrm>
            <a:off x="11606213" y="4319588"/>
            <a:ext cx="663575" cy="334962"/>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160</a:t>
            </a:r>
          </a:p>
        </p:txBody>
      </p:sp>
      <p:sp>
        <p:nvSpPr>
          <p:cNvPr id="201755" name="Text Box 52"/>
          <p:cNvSpPr txBox="1">
            <a:spLocks noChangeArrowheads="1"/>
          </p:cNvSpPr>
          <p:nvPr/>
        </p:nvSpPr>
        <p:spPr bwMode="auto">
          <a:xfrm rot="-5400000">
            <a:off x="-2210594" y="5314157"/>
            <a:ext cx="5834063"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Torque [Nm]</a:t>
            </a:r>
          </a:p>
        </p:txBody>
      </p:sp>
      <p:sp>
        <p:nvSpPr>
          <p:cNvPr id="201756" name="Text Box 64"/>
          <p:cNvSpPr txBox="1">
            <a:spLocks noChangeArrowheads="1"/>
          </p:cNvSpPr>
          <p:nvPr/>
        </p:nvSpPr>
        <p:spPr bwMode="auto">
          <a:xfrm>
            <a:off x="11606213" y="2379663"/>
            <a:ext cx="663575" cy="334962"/>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240</a:t>
            </a:r>
          </a:p>
        </p:txBody>
      </p:sp>
      <p:sp>
        <p:nvSpPr>
          <p:cNvPr id="201757" name="Text Box 64"/>
          <p:cNvSpPr txBox="1">
            <a:spLocks noChangeArrowheads="1"/>
          </p:cNvSpPr>
          <p:nvPr/>
        </p:nvSpPr>
        <p:spPr bwMode="auto">
          <a:xfrm>
            <a:off x="11606213" y="3343275"/>
            <a:ext cx="663575" cy="334963"/>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200</a:t>
            </a:r>
          </a:p>
        </p:txBody>
      </p:sp>
      <p:sp>
        <p:nvSpPr>
          <p:cNvPr id="201758" name="Text Box 64"/>
          <p:cNvSpPr txBox="1">
            <a:spLocks noChangeArrowheads="1"/>
          </p:cNvSpPr>
          <p:nvPr/>
        </p:nvSpPr>
        <p:spPr bwMode="auto">
          <a:xfrm>
            <a:off x="11606213" y="5276850"/>
            <a:ext cx="663575" cy="334963"/>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120</a:t>
            </a:r>
          </a:p>
        </p:txBody>
      </p:sp>
      <p:sp>
        <p:nvSpPr>
          <p:cNvPr id="201759" name="Text Box 64"/>
          <p:cNvSpPr txBox="1">
            <a:spLocks noChangeArrowheads="1"/>
          </p:cNvSpPr>
          <p:nvPr/>
        </p:nvSpPr>
        <p:spPr bwMode="auto">
          <a:xfrm>
            <a:off x="11606213" y="6242050"/>
            <a:ext cx="663575" cy="334963"/>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80</a:t>
            </a:r>
          </a:p>
        </p:txBody>
      </p:sp>
      <p:sp>
        <p:nvSpPr>
          <p:cNvPr id="201760" name="Text Box 64"/>
          <p:cNvSpPr txBox="1">
            <a:spLocks noChangeArrowheads="1"/>
          </p:cNvSpPr>
          <p:nvPr/>
        </p:nvSpPr>
        <p:spPr bwMode="auto">
          <a:xfrm>
            <a:off x="11606213" y="7227888"/>
            <a:ext cx="663575" cy="334962"/>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40</a:t>
            </a:r>
          </a:p>
        </p:txBody>
      </p:sp>
      <p:sp>
        <p:nvSpPr>
          <p:cNvPr id="201761" name="Text Box 64"/>
          <p:cNvSpPr txBox="1">
            <a:spLocks noChangeArrowheads="1"/>
          </p:cNvSpPr>
          <p:nvPr/>
        </p:nvSpPr>
        <p:spPr bwMode="auto">
          <a:xfrm>
            <a:off x="890588" y="2379663"/>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650</a:t>
            </a:r>
          </a:p>
        </p:txBody>
      </p:sp>
      <p:sp>
        <p:nvSpPr>
          <p:cNvPr id="201762" name="Text Box 64"/>
          <p:cNvSpPr txBox="1">
            <a:spLocks noChangeArrowheads="1"/>
          </p:cNvSpPr>
          <p:nvPr/>
        </p:nvSpPr>
        <p:spPr bwMode="auto">
          <a:xfrm>
            <a:off x="890588" y="3343275"/>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550</a:t>
            </a:r>
          </a:p>
        </p:txBody>
      </p:sp>
      <p:sp>
        <p:nvSpPr>
          <p:cNvPr id="201763" name="Text Box 64"/>
          <p:cNvSpPr txBox="1">
            <a:spLocks noChangeArrowheads="1"/>
          </p:cNvSpPr>
          <p:nvPr/>
        </p:nvSpPr>
        <p:spPr bwMode="auto">
          <a:xfrm>
            <a:off x="890588" y="6242050"/>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250</a:t>
            </a:r>
          </a:p>
        </p:txBody>
      </p:sp>
      <p:sp>
        <p:nvSpPr>
          <p:cNvPr id="201764" name="Freeform 36"/>
          <p:cNvSpPr>
            <a:spLocks/>
          </p:cNvSpPr>
          <p:nvPr/>
        </p:nvSpPr>
        <p:spPr bwMode="auto">
          <a:xfrm>
            <a:off x="2638425" y="3281363"/>
            <a:ext cx="6600825" cy="4305300"/>
          </a:xfrm>
          <a:custGeom>
            <a:avLst/>
            <a:gdLst/>
            <a:ahLst/>
            <a:cxnLst>
              <a:cxn ang="0">
                <a:pos x="0" y="2712"/>
              </a:cxn>
              <a:cxn ang="0">
                <a:pos x="306" y="2205"/>
              </a:cxn>
              <a:cxn ang="0">
                <a:pos x="594" y="1821"/>
              </a:cxn>
              <a:cxn ang="0">
                <a:pos x="882" y="1541"/>
              </a:cxn>
              <a:cxn ang="0">
                <a:pos x="1146" y="1317"/>
              </a:cxn>
              <a:cxn ang="0">
                <a:pos x="1467" y="1056"/>
              </a:cxn>
              <a:cxn ang="0">
                <a:pos x="1974" y="723"/>
              </a:cxn>
              <a:cxn ang="0">
                <a:pos x="2466" y="461"/>
              </a:cxn>
              <a:cxn ang="0">
                <a:pos x="2722" y="301"/>
              </a:cxn>
              <a:cxn ang="0">
                <a:pos x="3105" y="156"/>
              </a:cxn>
              <a:cxn ang="0">
                <a:pos x="3306" y="77"/>
              </a:cxn>
              <a:cxn ang="0">
                <a:pos x="3726" y="0"/>
              </a:cxn>
              <a:cxn ang="0">
                <a:pos x="3948" y="156"/>
              </a:cxn>
              <a:cxn ang="0">
                <a:pos x="4158" y="516"/>
              </a:cxn>
            </a:cxnLst>
            <a:rect l="0" t="0" r="r" b="b"/>
            <a:pathLst>
              <a:path w="4158" h="2712">
                <a:moveTo>
                  <a:pt x="0" y="2712"/>
                </a:moveTo>
                <a:lnTo>
                  <a:pt x="306" y="2205"/>
                </a:lnTo>
                <a:lnTo>
                  <a:pt x="594" y="1821"/>
                </a:lnTo>
                <a:lnTo>
                  <a:pt x="882" y="1541"/>
                </a:lnTo>
                <a:lnTo>
                  <a:pt x="1146" y="1317"/>
                </a:lnTo>
                <a:lnTo>
                  <a:pt x="1467" y="1056"/>
                </a:lnTo>
                <a:lnTo>
                  <a:pt x="1974" y="723"/>
                </a:lnTo>
                <a:lnTo>
                  <a:pt x="2466" y="461"/>
                </a:lnTo>
                <a:lnTo>
                  <a:pt x="2722" y="301"/>
                </a:lnTo>
                <a:lnTo>
                  <a:pt x="3105" y="156"/>
                </a:lnTo>
                <a:lnTo>
                  <a:pt x="3306" y="77"/>
                </a:lnTo>
                <a:lnTo>
                  <a:pt x="3726" y="0"/>
                </a:lnTo>
                <a:lnTo>
                  <a:pt x="3948" y="156"/>
                </a:lnTo>
                <a:lnTo>
                  <a:pt x="4158" y="516"/>
                </a:lnTo>
              </a:path>
            </a:pathLst>
          </a:custGeom>
          <a:noFill/>
          <a:ln w="57150" cap="flat" cmpd="sng">
            <a:solidFill>
              <a:schemeClr val="bg2"/>
            </a:solidFill>
            <a:prstDash val="solid"/>
            <a:round/>
            <a:headEnd type="none" w="med" len="med"/>
            <a:tailEnd type="none" w="med" len="med"/>
          </a:ln>
          <a:effectLst/>
        </p:spPr>
        <p:txBody>
          <a:bodyPr/>
          <a:lstStyle/>
          <a:p>
            <a:endParaRPr lang="de-DE"/>
          </a:p>
        </p:txBody>
      </p:sp>
      <p:sp>
        <p:nvSpPr>
          <p:cNvPr id="201765" name="Freeform 37"/>
          <p:cNvSpPr>
            <a:spLocks/>
          </p:cNvSpPr>
          <p:nvPr/>
        </p:nvSpPr>
        <p:spPr bwMode="auto">
          <a:xfrm>
            <a:off x="2654300" y="3222625"/>
            <a:ext cx="6542088" cy="2489200"/>
          </a:xfrm>
          <a:custGeom>
            <a:avLst/>
            <a:gdLst/>
            <a:ahLst/>
            <a:cxnLst>
              <a:cxn ang="0">
                <a:pos x="0" y="1568"/>
              </a:cxn>
              <a:cxn ang="0">
                <a:pos x="296" y="553"/>
              </a:cxn>
              <a:cxn ang="0">
                <a:pos x="568" y="88"/>
              </a:cxn>
              <a:cxn ang="0">
                <a:pos x="872" y="0"/>
              </a:cxn>
              <a:cxn ang="0">
                <a:pos x="1408" y="0"/>
              </a:cxn>
              <a:cxn ang="0">
                <a:pos x="2200" y="232"/>
              </a:cxn>
              <a:cxn ang="0">
                <a:pos x="2744" y="376"/>
              </a:cxn>
              <a:cxn ang="0">
                <a:pos x="3336" y="584"/>
              </a:cxn>
              <a:cxn ang="0">
                <a:pos x="3731" y="772"/>
              </a:cxn>
              <a:cxn ang="0">
                <a:pos x="3932" y="1018"/>
              </a:cxn>
              <a:cxn ang="0">
                <a:pos x="4121" y="1348"/>
              </a:cxn>
            </a:cxnLst>
            <a:rect l="0" t="0" r="r" b="b"/>
            <a:pathLst>
              <a:path w="4121" h="1568">
                <a:moveTo>
                  <a:pt x="0" y="1568"/>
                </a:moveTo>
                <a:lnTo>
                  <a:pt x="296" y="553"/>
                </a:lnTo>
                <a:lnTo>
                  <a:pt x="568" y="88"/>
                </a:lnTo>
                <a:lnTo>
                  <a:pt x="872" y="0"/>
                </a:lnTo>
                <a:lnTo>
                  <a:pt x="1408" y="0"/>
                </a:lnTo>
                <a:lnTo>
                  <a:pt x="2200" y="232"/>
                </a:lnTo>
                <a:lnTo>
                  <a:pt x="2744" y="376"/>
                </a:lnTo>
                <a:lnTo>
                  <a:pt x="3336" y="584"/>
                </a:lnTo>
                <a:lnTo>
                  <a:pt x="3731" y="772"/>
                </a:lnTo>
                <a:lnTo>
                  <a:pt x="3932" y="1018"/>
                </a:lnTo>
                <a:lnTo>
                  <a:pt x="4121" y="1348"/>
                </a:lnTo>
              </a:path>
            </a:pathLst>
          </a:custGeom>
          <a:noFill/>
          <a:ln w="57150" cap="flat" cmpd="sng">
            <a:solidFill>
              <a:schemeClr val="bg2"/>
            </a:solidFill>
            <a:prstDash val="solid"/>
            <a:round/>
            <a:headEnd type="none" w="med" len="med"/>
            <a:tailEnd type="none" w="med" len="med"/>
          </a:ln>
          <a:effectLst/>
        </p:spPr>
        <p:txBody>
          <a:bodyPr/>
          <a:lstStyle/>
          <a:p>
            <a:endParaRPr lang="de-DE"/>
          </a:p>
        </p:txBody>
      </p:sp>
      <p:sp>
        <p:nvSpPr>
          <p:cNvPr id="201766" name="Line 34"/>
          <p:cNvSpPr>
            <a:spLocks noChangeShapeType="1"/>
          </p:cNvSpPr>
          <p:nvPr/>
        </p:nvSpPr>
        <p:spPr bwMode="auto">
          <a:xfrm>
            <a:off x="4416425" y="8231188"/>
            <a:ext cx="0" cy="288925"/>
          </a:xfrm>
          <a:prstGeom prst="line">
            <a:avLst/>
          </a:prstGeom>
          <a:noFill/>
          <a:ln w="9525">
            <a:solidFill>
              <a:srgbClr val="000000"/>
            </a:solidFill>
            <a:round/>
            <a:headEnd/>
            <a:tailEnd/>
          </a:ln>
        </p:spPr>
        <p:txBody>
          <a:bodyPr/>
          <a:lstStyle/>
          <a:p>
            <a:endParaRPr lang="de-DE"/>
          </a:p>
        </p:txBody>
      </p:sp>
      <p:sp>
        <p:nvSpPr>
          <p:cNvPr id="201767" name="Line 53"/>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201768" name="Line 54"/>
          <p:cNvSpPr>
            <a:spLocks noChangeShapeType="1"/>
          </p:cNvSpPr>
          <p:nvPr/>
        </p:nvSpPr>
        <p:spPr bwMode="auto">
          <a:xfrm flipH="1">
            <a:off x="1668463" y="8372475"/>
            <a:ext cx="314325" cy="0"/>
          </a:xfrm>
          <a:prstGeom prst="line">
            <a:avLst/>
          </a:prstGeom>
          <a:noFill/>
          <a:ln w="9525">
            <a:solidFill>
              <a:srgbClr val="000000"/>
            </a:solidFill>
            <a:round/>
            <a:headEnd/>
            <a:tailEnd/>
          </a:ln>
        </p:spPr>
        <p:txBody>
          <a:bodyPr/>
          <a:lstStyle/>
          <a:p>
            <a:endParaRPr lang="de-DE"/>
          </a:p>
        </p:txBody>
      </p:sp>
      <p:sp>
        <p:nvSpPr>
          <p:cNvPr id="201769" name="Line 41"/>
          <p:cNvSpPr>
            <a:spLocks noChangeShapeType="1"/>
          </p:cNvSpPr>
          <p:nvPr/>
        </p:nvSpPr>
        <p:spPr bwMode="auto">
          <a:xfrm>
            <a:off x="6130925" y="8231188"/>
            <a:ext cx="0" cy="288925"/>
          </a:xfrm>
          <a:prstGeom prst="line">
            <a:avLst/>
          </a:prstGeom>
          <a:noFill/>
          <a:ln w="9525">
            <a:solidFill>
              <a:srgbClr val="000000"/>
            </a:solidFill>
            <a:round/>
            <a:headEnd/>
            <a:tailEnd/>
          </a:ln>
        </p:spPr>
        <p:txBody>
          <a:bodyPr/>
          <a:lstStyle/>
          <a:p>
            <a:endParaRPr lang="de-DE"/>
          </a:p>
        </p:txBody>
      </p:sp>
      <p:sp>
        <p:nvSpPr>
          <p:cNvPr id="201770" name="Text Box 32"/>
          <p:cNvSpPr txBox="1">
            <a:spLocks noChangeArrowheads="1"/>
          </p:cNvSpPr>
          <p:nvPr/>
        </p:nvSpPr>
        <p:spPr bwMode="auto">
          <a:xfrm>
            <a:off x="1843088" y="9126538"/>
            <a:ext cx="94773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Engine speed [1/min]</a:t>
            </a:r>
          </a:p>
        </p:txBody>
      </p:sp>
      <p:sp>
        <p:nvSpPr>
          <p:cNvPr id="201771" name="Text Box 64"/>
          <p:cNvSpPr txBox="1">
            <a:spLocks noChangeArrowheads="1"/>
          </p:cNvSpPr>
          <p:nvPr/>
        </p:nvSpPr>
        <p:spPr bwMode="auto">
          <a:xfrm>
            <a:off x="890588" y="8202613"/>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50</a:t>
            </a:r>
          </a:p>
        </p:txBody>
      </p:sp>
      <p:sp>
        <p:nvSpPr>
          <p:cNvPr id="201772" name="Text Box 54"/>
          <p:cNvSpPr txBox="1">
            <a:spLocks noChangeArrowheads="1"/>
          </p:cNvSpPr>
          <p:nvPr/>
        </p:nvSpPr>
        <p:spPr bwMode="auto">
          <a:xfrm>
            <a:off x="2170113" y="8680450"/>
            <a:ext cx="101758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1000</a:t>
            </a:r>
          </a:p>
        </p:txBody>
      </p:sp>
      <p:sp>
        <p:nvSpPr>
          <p:cNvPr id="201773" name="Text Box 54"/>
          <p:cNvSpPr txBox="1">
            <a:spLocks noChangeArrowheads="1"/>
          </p:cNvSpPr>
          <p:nvPr/>
        </p:nvSpPr>
        <p:spPr bwMode="auto">
          <a:xfrm>
            <a:off x="1319213" y="8680450"/>
            <a:ext cx="101758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500</a:t>
            </a:r>
          </a:p>
        </p:txBody>
      </p:sp>
      <p:sp>
        <p:nvSpPr>
          <p:cNvPr id="201774" name="Text Box 54"/>
          <p:cNvSpPr txBox="1">
            <a:spLocks noChangeArrowheads="1"/>
          </p:cNvSpPr>
          <p:nvPr/>
        </p:nvSpPr>
        <p:spPr bwMode="auto">
          <a:xfrm>
            <a:off x="3897313" y="8680450"/>
            <a:ext cx="101758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2000</a:t>
            </a:r>
          </a:p>
        </p:txBody>
      </p:sp>
      <p:sp>
        <p:nvSpPr>
          <p:cNvPr id="201775" name="Text Box 54"/>
          <p:cNvSpPr txBox="1">
            <a:spLocks noChangeArrowheads="1"/>
          </p:cNvSpPr>
          <p:nvPr/>
        </p:nvSpPr>
        <p:spPr bwMode="auto">
          <a:xfrm>
            <a:off x="5624513" y="8680450"/>
            <a:ext cx="101758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3000</a:t>
            </a:r>
          </a:p>
        </p:txBody>
      </p:sp>
      <p:sp>
        <p:nvSpPr>
          <p:cNvPr id="201776" name="Text Box 54"/>
          <p:cNvSpPr txBox="1">
            <a:spLocks noChangeArrowheads="1"/>
          </p:cNvSpPr>
          <p:nvPr/>
        </p:nvSpPr>
        <p:spPr bwMode="auto">
          <a:xfrm>
            <a:off x="7351713" y="8680450"/>
            <a:ext cx="101758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4000</a:t>
            </a:r>
          </a:p>
        </p:txBody>
      </p:sp>
      <p:sp>
        <p:nvSpPr>
          <p:cNvPr id="201777" name="Rectangle 49"/>
          <p:cNvSpPr>
            <a:spLocks noChangeArrowheads="1"/>
          </p:cNvSpPr>
          <p:nvPr/>
        </p:nvSpPr>
        <p:spPr bwMode="auto">
          <a:xfrm flipH="1">
            <a:off x="2497138" y="5507038"/>
            <a:ext cx="190500" cy="269875"/>
          </a:xfrm>
          <a:prstGeom prst="rect">
            <a:avLst/>
          </a:prstGeom>
          <a:solidFill>
            <a:srgbClr val="EEEEEE"/>
          </a:solidFill>
          <a:ln w="57150" algn="ctr">
            <a:noFill/>
            <a:miter lim="800000"/>
            <a:headEnd/>
            <a:tailEnd/>
          </a:ln>
          <a:effectLst/>
        </p:spPr>
        <p:txBody>
          <a:bodyPr wrap="none" anchor="ctr"/>
          <a:lstStyle/>
          <a:p>
            <a:pPr defTabSz="1300163"/>
            <a:endParaRPr lang="de-DE"/>
          </a:p>
        </p:txBody>
      </p:sp>
      <p:sp>
        <p:nvSpPr>
          <p:cNvPr id="201778" name="Text Box 64"/>
          <p:cNvSpPr txBox="1">
            <a:spLocks noChangeArrowheads="1"/>
          </p:cNvSpPr>
          <p:nvPr/>
        </p:nvSpPr>
        <p:spPr bwMode="auto">
          <a:xfrm>
            <a:off x="890588" y="4319588"/>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450</a:t>
            </a:r>
          </a:p>
        </p:txBody>
      </p:sp>
      <p:sp>
        <p:nvSpPr>
          <p:cNvPr id="201779" name="Freeform 51"/>
          <p:cNvSpPr>
            <a:spLocks/>
          </p:cNvSpPr>
          <p:nvPr/>
        </p:nvSpPr>
        <p:spPr bwMode="auto">
          <a:xfrm>
            <a:off x="2638425" y="3021013"/>
            <a:ext cx="7313613" cy="2398712"/>
          </a:xfrm>
          <a:custGeom>
            <a:avLst/>
            <a:gdLst/>
            <a:ahLst/>
            <a:cxnLst>
              <a:cxn ang="0">
                <a:pos x="0" y="1076"/>
              </a:cxn>
              <a:cxn ang="0">
                <a:pos x="57" y="860"/>
              </a:cxn>
              <a:cxn ang="0">
                <a:pos x="303" y="206"/>
              </a:cxn>
              <a:cxn ang="0">
                <a:pos x="586" y="0"/>
              </a:cxn>
              <a:cxn ang="0">
                <a:pos x="1658" y="0"/>
              </a:cxn>
              <a:cxn ang="0">
                <a:pos x="1946" y="72"/>
              </a:cxn>
              <a:cxn ang="0">
                <a:pos x="2634" y="280"/>
              </a:cxn>
              <a:cxn ang="0">
                <a:pos x="3314" y="512"/>
              </a:cxn>
              <a:cxn ang="0">
                <a:pos x="3722" y="680"/>
              </a:cxn>
              <a:cxn ang="0">
                <a:pos x="4607" y="1511"/>
              </a:cxn>
            </a:cxnLst>
            <a:rect l="0" t="0" r="r" b="b"/>
            <a:pathLst>
              <a:path w="4607" h="1511">
                <a:moveTo>
                  <a:pt x="0" y="1076"/>
                </a:moveTo>
                <a:lnTo>
                  <a:pt x="57" y="860"/>
                </a:lnTo>
                <a:lnTo>
                  <a:pt x="303" y="206"/>
                </a:lnTo>
                <a:lnTo>
                  <a:pt x="586" y="0"/>
                </a:lnTo>
                <a:lnTo>
                  <a:pt x="1658" y="0"/>
                </a:lnTo>
                <a:lnTo>
                  <a:pt x="1946" y="72"/>
                </a:lnTo>
                <a:lnTo>
                  <a:pt x="2634" y="280"/>
                </a:lnTo>
                <a:lnTo>
                  <a:pt x="3314" y="512"/>
                </a:lnTo>
                <a:lnTo>
                  <a:pt x="3722" y="680"/>
                </a:lnTo>
                <a:lnTo>
                  <a:pt x="4607" y="1511"/>
                </a:lnTo>
              </a:path>
            </a:pathLst>
          </a:custGeom>
          <a:noFill/>
          <a:ln w="57150" cmpd="sng">
            <a:solidFill>
              <a:srgbClr val="003399"/>
            </a:solidFill>
            <a:round/>
            <a:headEnd/>
            <a:tailEnd/>
          </a:ln>
          <a:effectLst/>
        </p:spPr>
        <p:txBody>
          <a:bodyPr/>
          <a:lstStyle/>
          <a:p>
            <a:endParaRPr lang="de-DE"/>
          </a:p>
        </p:txBody>
      </p:sp>
      <p:sp>
        <p:nvSpPr>
          <p:cNvPr id="201780" name="Freeform 52"/>
          <p:cNvSpPr>
            <a:spLocks/>
          </p:cNvSpPr>
          <p:nvPr/>
        </p:nvSpPr>
        <p:spPr bwMode="auto">
          <a:xfrm>
            <a:off x="2638425" y="2919413"/>
            <a:ext cx="7300913" cy="4386262"/>
          </a:xfrm>
          <a:custGeom>
            <a:avLst/>
            <a:gdLst/>
            <a:ahLst/>
            <a:cxnLst>
              <a:cxn ang="0">
                <a:pos x="0" y="2763"/>
              </a:cxn>
              <a:cxn ang="0">
                <a:pos x="321" y="2262"/>
              </a:cxn>
              <a:cxn ang="0">
                <a:pos x="585" y="1980"/>
              </a:cxn>
              <a:cxn ang="0">
                <a:pos x="1666" y="1032"/>
              </a:cxn>
              <a:cxn ang="0">
                <a:pos x="2146" y="696"/>
              </a:cxn>
              <a:cxn ang="0">
                <a:pos x="2778" y="352"/>
              </a:cxn>
              <a:cxn ang="0">
                <a:pos x="3058" y="208"/>
              </a:cxn>
              <a:cxn ang="0">
                <a:pos x="3394" y="80"/>
              </a:cxn>
              <a:cxn ang="0">
                <a:pos x="3530" y="32"/>
              </a:cxn>
              <a:cxn ang="0">
                <a:pos x="3732" y="0"/>
              </a:cxn>
              <a:cxn ang="0">
                <a:pos x="4173" y="222"/>
              </a:cxn>
              <a:cxn ang="0">
                <a:pos x="4378" y="376"/>
              </a:cxn>
              <a:cxn ang="0">
                <a:pos x="4599" y="531"/>
              </a:cxn>
            </a:cxnLst>
            <a:rect l="0" t="0" r="r" b="b"/>
            <a:pathLst>
              <a:path w="4599" h="2763">
                <a:moveTo>
                  <a:pt x="0" y="2763"/>
                </a:moveTo>
                <a:lnTo>
                  <a:pt x="321" y="2262"/>
                </a:lnTo>
                <a:lnTo>
                  <a:pt x="585" y="1980"/>
                </a:lnTo>
                <a:lnTo>
                  <a:pt x="1666" y="1032"/>
                </a:lnTo>
                <a:lnTo>
                  <a:pt x="2146" y="696"/>
                </a:lnTo>
                <a:lnTo>
                  <a:pt x="2778" y="352"/>
                </a:lnTo>
                <a:lnTo>
                  <a:pt x="3058" y="208"/>
                </a:lnTo>
                <a:lnTo>
                  <a:pt x="3394" y="80"/>
                </a:lnTo>
                <a:lnTo>
                  <a:pt x="3530" y="32"/>
                </a:lnTo>
                <a:lnTo>
                  <a:pt x="3732" y="0"/>
                </a:lnTo>
                <a:lnTo>
                  <a:pt x="4173" y="222"/>
                </a:lnTo>
                <a:lnTo>
                  <a:pt x="4378" y="376"/>
                </a:lnTo>
                <a:lnTo>
                  <a:pt x="4599" y="531"/>
                </a:lnTo>
              </a:path>
            </a:pathLst>
          </a:custGeom>
          <a:noFill/>
          <a:ln w="57150" cap="flat" cmpd="sng">
            <a:solidFill>
              <a:srgbClr val="003399"/>
            </a:solidFill>
            <a:prstDash val="solid"/>
            <a:round/>
            <a:headEnd type="none" w="med" len="med"/>
            <a:tailEnd type="none" w="med" len="med"/>
          </a:ln>
          <a:effectLst/>
        </p:spPr>
        <p:txBody>
          <a:bodyPr/>
          <a:lstStyle/>
          <a:p>
            <a:endParaRPr lang="de-DE"/>
          </a:p>
        </p:txBody>
      </p:sp>
      <p:sp>
        <p:nvSpPr>
          <p:cNvPr id="201781" name="Rectangle 53"/>
          <p:cNvSpPr>
            <a:spLocks noChangeArrowheads="1"/>
          </p:cNvSpPr>
          <p:nvPr/>
        </p:nvSpPr>
        <p:spPr bwMode="auto">
          <a:xfrm>
            <a:off x="9131300" y="8375650"/>
            <a:ext cx="1892300" cy="527050"/>
          </a:xfrm>
          <a:prstGeom prst="rect">
            <a:avLst/>
          </a:prstGeom>
          <a:solidFill>
            <a:srgbClr val="C0C0C0"/>
          </a:solidFill>
          <a:ln w="57150" algn="ctr">
            <a:noFill/>
            <a:miter lim="800000"/>
            <a:headEnd/>
            <a:tailEnd/>
          </a:ln>
          <a:effectLst/>
        </p:spPr>
        <p:txBody>
          <a:bodyPr wrap="none" anchor="ctr"/>
          <a:lstStyle/>
          <a:p>
            <a:endParaRPr lang="de-DE"/>
          </a:p>
        </p:txBody>
      </p:sp>
      <p:sp>
        <p:nvSpPr>
          <p:cNvPr id="201782" name="Rectangle 54"/>
          <p:cNvSpPr>
            <a:spLocks noChangeArrowheads="1"/>
          </p:cNvSpPr>
          <p:nvPr/>
        </p:nvSpPr>
        <p:spPr bwMode="auto">
          <a:xfrm flipH="1">
            <a:off x="2497138" y="4411663"/>
            <a:ext cx="190500" cy="346075"/>
          </a:xfrm>
          <a:prstGeom prst="rect">
            <a:avLst/>
          </a:prstGeom>
          <a:solidFill>
            <a:srgbClr val="EEEEEE"/>
          </a:solidFill>
          <a:ln w="57150" algn="ctr">
            <a:noFill/>
            <a:miter lim="800000"/>
            <a:headEnd/>
            <a:tailEnd/>
          </a:ln>
          <a:effectLst/>
        </p:spPr>
        <p:txBody>
          <a:bodyPr wrap="none" anchor="ctr"/>
          <a:lstStyle/>
          <a:p>
            <a:pPr defTabSz="1300163"/>
            <a:endParaRPr lang="de-DE"/>
          </a:p>
        </p:txBody>
      </p:sp>
      <p:sp>
        <p:nvSpPr>
          <p:cNvPr id="201783" name="Rectangle 55"/>
          <p:cNvSpPr>
            <a:spLocks noChangeArrowheads="1"/>
          </p:cNvSpPr>
          <p:nvPr/>
        </p:nvSpPr>
        <p:spPr bwMode="auto">
          <a:xfrm flipH="1">
            <a:off x="2497138" y="7099300"/>
            <a:ext cx="190500" cy="698500"/>
          </a:xfrm>
          <a:prstGeom prst="rect">
            <a:avLst/>
          </a:prstGeom>
          <a:solidFill>
            <a:srgbClr val="EEEEEE"/>
          </a:solidFill>
          <a:ln w="57150" algn="ctr">
            <a:noFill/>
            <a:miter lim="800000"/>
            <a:headEnd/>
            <a:tailEnd/>
          </a:ln>
          <a:effectLst/>
        </p:spPr>
        <p:txBody>
          <a:bodyPr wrap="none" anchor="ctr"/>
          <a:lstStyle/>
          <a:p>
            <a:pPr defTabSz="1300163"/>
            <a:endParaRPr lang="de-DE"/>
          </a:p>
        </p:txBody>
      </p:sp>
      <p:sp>
        <p:nvSpPr>
          <p:cNvPr id="201784" name="Line 60"/>
          <p:cNvSpPr>
            <a:spLocks noChangeShapeType="1"/>
          </p:cNvSpPr>
          <p:nvPr/>
        </p:nvSpPr>
        <p:spPr bwMode="auto">
          <a:xfrm>
            <a:off x="11317288" y="8231188"/>
            <a:ext cx="0" cy="288925"/>
          </a:xfrm>
          <a:prstGeom prst="line">
            <a:avLst/>
          </a:prstGeom>
          <a:noFill/>
          <a:ln w="9525">
            <a:solidFill>
              <a:srgbClr val="000000"/>
            </a:solidFill>
            <a:round/>
            <a:headEnd/>
            <a:tailEnd/>
          </a:ln>
        </p:spPr>
        <p:txBody>
          <a:bodyPr/>
          <a:lstStyle/>
          <a:p>
            <a:endParaRPr lang="de-DE"/>
          </a:p>
        </p:txBody>
      </p:sp>
      <p:sp>
        <p:nvSpPr>
          <p:cNvPr id="201785" name="Line 61"/>
          <p:cNvSpPr>
            <a:spLocks noChangeShapeType="1"/>
          </p:cNvSpPr>
          <p:nvPr/>
        </p:nvSpPr>
        <p:spPr bwMode="auto">
          <a:xfrm>
            <a:off x="11174413" y="8372475"/>
            <a:ext cx="307975" cy="0"/>
          </a:xfrm>
          <a:prstGeom prst="line">
            <a:avLst/>
          </a:prstGeom>
          <a:noFill/>
          <a:ln w="9525">
            <a:solidFill>
              <a:srgbClr val="000000"/>
            </a:solidFill>
            <a:round/>
            <a:headEnd/>
            <a:tailEnd/>
          </a:ln>
        </p:spPr>
        <p:txBody>
          <a:bodyPr/>
          <a:lstStyle/>
          <a:p>
            <a:endParaRPr lang="de-DE"/>
          </a:p>
        </p:txBody>
      </p:sp>
      <p:sp>
        <p:nvSpPr>
          <p:cNvPr id="201786" name="Line 44"/>
          <p:cNvSpPr>
            <a:spLocks noChangeShapeType="1"/>
          </p:cNvSpPr>
          <p:nvPr/>
        </p:nvSpPr>
        <p:spPr bwMode="auto">
          <a:xfrm>
            <a:off x="7870825" y="8231188"/>
            <a:ext cx="0" cy="288925"/>
          </a:xfrm>
          <a:prstGeom prst="line">
            <a:avLst/>
          </a:prstGeom>
          <a:noFill/>
          <a:ln w="9525">
            <a:solidFill>
              <a:srgbClr val="000000"/>
            </a:solidFill>
            <a:round/>
            <a:headEnd/>
            <a:tailEnd/>
          </a:ln>
        </p:spPr>
        <p:txBody>
          <a:bodyPr/>
          <a:lstStyle/>
          <a:p>
            <a:endParaRPr lang="de-DE"/>
          </a:p>
        </p:txBody>
      </p:sp>
      <p:sp>
        <p:nvSpPr>
          <p:cNvPr id="201787" name="Line 50"/>
          <p:cNvSpPr>
            <a:spLocks noChangeShapeType="1"/>
          </p:cNvSpPr>
          <p:nvPr/>
        </p:nvSpPr>
        <p:spPr bwMode="auto">
          <a:xfrm>
            <a:off x="9577388" y="8231188"/>
            <a:ext cx="0" cy="288925"/>
          </a:xfrm>
          <a:prstGeom prst="line">
            <a:avLst/>
          </a:prstGeom>
          <a:noFill/>
          <a:ln w="9525">
            <a:solidFill>
              <a:srgbClr val="000000"/>
            </a:solidFill>
            <a:round/>
            <a:headEnd/>
            <a:tailEnd/>
          </a:ln>
        </p:spPr>
        <p:txBody>
          <a:bodyPr/>
          <a:lstStyle/>
          <a:p>
            <a:endParaRPr lang="de-DE"/>
          </a:p>
        </p:txBody>
      </p:sp>
      <p:sp>
        <p:nvSpPr>
          <p:cNvPr id="201788" name="Text Box 64"/>
          <p:cNvSpPr txBox="1">
            <a:spLocks noChangeArrowheads="1"/>
          </p:cNvSpPr>
          <p:nvPr/>
        </p:nvSpPr>
        <p:spPr bwMode="auto">
          <a:xfrm>
            <a:off x="11606213" y="8202613"/>
            <a:ext cx="663575" cy="334962"/>
          </a:xfrm>
          <a:prstGeom prst="rect">
            <a:avLst/>
          </a:prstGeom>
          <a:noFill/>
          <a:ln w="9525">
            <a:noFill/>
            <a:miter lim="800000"/>
            <a:headEnd/>
            <a:tailEnd/>
          </a:ln>
        </p:spPr>
        <p:txBody>
          <a:bodyPr lIns="0" tIns="0" rIns="0" bIns="0">
            <a:spAutoFit/>
          </a:bodyPr>
          <a:lstStyle/>
          <a:p>
            <a:pPr algn="l"/>
            <a:r>
              <a:rPr lang="de-DE" sz="2200">
                <a:solidFill>
                  <a:srgbClr val="000000"/>
                </a:solidFill>
                <a:latin typeface="BMWTypeRegular" pitchFamily="34" charset="0"/>
              </a:rPr>
              <a:t>0</a:t>
            </a:r>
          </a:p>
        </p:txBody>
      </p:sp>
      <p:sp>
        <p:nvSpPr>
          <p:cNvPr id="201789" name="Text Box 54"/>
          <p:cNvSpPr txBox="1">
            <a:spLocks noChangeArrowheads="1"/>
          </p:cNvSpPr>
          <p:nvPr/>
        </p:nvSpPr>
        <p:spPr bwMode="auto">
          <a:xfrm>
            <a:off x="10806113" y="8680450"/>
            <a:ext cx="101758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6000</a:t>
            </a:r>
          </a:p>
        </p:txBody>
      </p:sp>
      <p:sp>
        <p:nvSpPr>
          <p:cNvPr id="201790" name="Text Box 54"/>
          <p:cNvSpPr txBox="1">
            <a:spLocks noChangeArrowheads="1"/>
          </p:cNvSpPr>
          <p:nvPr/>
        </p:nvSpPr>
        <p:spPr bwMode="auto">
          <a:xfrm>
            <a:off x="9066213" y="8680450"/>
            <a:ext cx="101758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5000</a:t>
            </a:r>
          </a:p>
        </p:txBody>
      </p:sp>
      <p:sp>
        <p:nvSpPr>
          <p:cNvPr id="201791" name="Rectangle 63"/>
          <p:cNvSpPr>
            <a:spLocks noChangeArrowheads="1"/>
          </p:cNvSpPr>
          <p:nvPr/>
        </p:nvSpPr>
        <p:spPr bwMode="auto">
          <a:xfrm>
            <a:off x="1838325" y="2554288"/>
            <a:ext cx="9477375" cy="5819775"/>
          </a:xfrm>
          <a:prstGeom prst="rect">
            <a:avLst/>
          </a:prstGeom>
          <a:noFill/>
          <a:ln w="9525">
            <a:solidFill>
              <a:schemeClr val="tx1"/>
            </a:solidFill>
            <a:miter lim="800000"/>
            <a:headEnd/>
            <a:tailEnd/>
          </a:ln>
          <a:effectLst/>
        </p:spPr>
        <p:txBody>
          <a:bodyPr wrap="none" anchor="ctr"/>
          <a:lstStyle/>
          <a:p>
            <a:endParaRPr lang="de-DE"/>
          </a:p>
        </p:txBody>
      </p:sp>
      <p:sp>
        <p:nvSpPr>
          <p:cNvPr id="201792" name="Line 28"/>
          <p:cNvSpPr>
            <a:spLocks noChangeShapeType="1"/>
          </p:cNvSpPr>
          <p:nvPr/>
        </p:nvSpPr>
        <p:spPr bwMode="auto">
          <a:xfrm>
            <a:off x="1803400" y="7394575"/>
            <a:ext cx="882650" cy="0"/>
          </a:xfrm>
          <a:prstGeom prst="line">
            <a:avLst/>
          </a:prstGeom>
          <a:noFill/>
          <a:ln w="9525">
            <a:solidFill>
              <a:srgbClr val="969696"/>
            </a:solidFill>
            <a:round/>
            <a:headEnd/>
            <a:tailEnd/>
          </a:ln>
        </p:spPr>
        <p:txBody>
          <a:bodyPr lIns="0" tIns="0" rIns="0" bIns="0">
            <a:spAutoFit/>
          </a:bodyPr>
          <a:lstStyle/>
          <a:p>
            <a:endParaRPr lang="de-DE"/>
          </a:p>
        </p:txBody>
      </p:sp>
      <p:sp>
        <p:nvSpPr>
          <p:cNvPr id="201793" name="Line 16"/>
          <p:cNvSpPr>
            <a:spLocks noChangeShapeType="1"/>
          </p:cNvSpPr>
          <p:nvPr/>
        </p:nvSpPr>
        <p:spPr bwMode="auto">
          <a:xfrm>
            <a:off x="1803400" y="4498975"/>
            <a:ext cx="882650" cy="0"/>
          </a:xfrm>
          <a:prstGeom prst="line">
            <a:avLst/>
          </a:prstGeom>
          <a:noFill/>
          <a:ln w="9525">
            <a:solidFill>
              <a:srgbClr val="969696"/>
            </a:solidFill>
            <a:round/>
            <a:headEnd/>
            <a:tailEnd/>
          </a:ln>
        </p:spPr>
        <p:txBody>
          <a:bodyPr lIns="0" tIns="0" rIns="0" bIns="0">
            <a:spAutoFit/>
          </a:bodyPr>
          <a:lstStyle/>
          <a:p>
            <a:endParaRPr lang="de-DE"/>
          </a:p>
        </p:txBody>
      </p:sp>
      <p:sp>
        <p:nvSpPr>
          <p:cNvPr id="201794" name="Line 17"/>
          <p:cNvSpPr>
            <a:spLocks noChangeShapeType="1"/>
          </p:cNvSpPr>
          <p:nvPr/>
        </p:nvSpPr>
        <p:spPr bwMode="auto">
          <a:xfrm>
            <a:off x="1668463" y="4498975"/>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201795" name="Line 32"/>
          <p:cNvSpPr>
            <a:spLocks noChangeShapeType="1"/>
          </p:cNvSpPr>
          <p:nvPr/>
        </p:nvSpPr>
        <p:spPr bwMode="auto">
          <a:xfrm flipV="1">
            <a:off x="2687638" y="2554288"/>
            <a:ext cx="0" cy="5738812"/>
          </a:xfrm>
          <a:prstGeom prst="line">
            <a:avLst/>
          </a:prstGeom>
          <a:noFill/>
          <a:ln w="9525">
            <a:solidFill>
              <a:srgbClr val="969696"/>
            </a:solidFill>
            <a:round/>
            <a:headEnd/>
            <a:tailEnd/>
          </a:ln>
        </p:spPr>
        <p:txBody>
          <a:bodyPr/>
          <a:lstStyle/>
          <a:p>
            <a:endParaRPr lang="de-DE"/>
          </a:p>
        </p:txBody>
      </p:sp>
      <p:sp>
        <p:nvSpPr>
          <p:cNvPr id="201796" name="Line 31"/>
          <p:cNvSpPr>
            <a:spLocks noChangeShapeType="1"/>
          </p:cNvSpPr>
          <p:nvPr/>
        </p:nvSpPr>
        <p:spPr bwMode="auto">
          <a:xfrm>
            <a:off x="2687638" y="8231188"/>
            <a:ext cx="0" cy="288925"/>
          </a:xfrm>
          <a:prstGeom prst="line">
            <a:avLst/>
          </a:prstGeom>
          <a:noFill/>
          <a:ln w="9525">
            <a:solidFill>
              <a:srgbClr val="000000"/>
            </a:solidFill>
            <a:round/>
            <a:headEnd/>
            <a:tailEnd/>
          </a:ln>
        </p:spPr>
        <p:txBody>
          <a:bodyPr/>
          <a:lstStyle/>
          <a:p>
            <a:endParaRPr lang="de-DE"/>
          </a:p>
        </p:txBody>
      </p:sp>
      <p:sp>
        <p:nvSpPr>
          <p:cNvPr id="201797" name="Oval 69"/>
          <p:cNvSpPr>
            <a:spLocks noChangeArrowheads="1"/>
          </p:cNvSpPr>
          <p:nvPr/>
        </p:nvSpPr>
        <p:spPr bwMode="auto">
          <a:xfrm>
            <a:off x="3481388" y="2930525"/>
            <a:ext cx="179387" cy="179388"/>
          </a:xfrm>
          <a:prstGeom prst="ellipse">
            <a:avLst/>
          </a:prstGeom>
          <a:solidFill>
            <a:srgbClr val="FFFFFF"/>
          </a:solidFill>
          <a:ln w="38100">
            <a:solidFill>
              <a:srgbClr val="003399"/>
            </a:solidFill>
            <a:round/>
            <a:headEnd/>
            <a:tailEnd/>
          </a:ln>
          <a:effectLst/>
        </p:spPr>
        <p:txBody>
          <a:bodyPr wrap="none" anchor="ctr"/>
          <a:lstStyle/>
          <a:p>
            <a:endParaRPr lang="de-DE" sz="1800">
              <a:latin typeface="BMWTypeRegular" pitchFamily="34" charset="0"/>
            </a:endParaRPr>
          </a:p>
        </p:txBody>
      </p:sp>
      <p:sp>
        <p:nvSpPr>
          <p:cNvPr id="201798" name="Oval 70"/>
          <p:cNvSpPr>
            <a:spLocks noChangeArrowheads="1"/>
          </p:cNvSpPr>
          <p:nvPr/>
        </p:nvSpPr>
        <p:spPr bwMode="auto">
          <a:xfrm>
            <a:off x="8497888" y="2838450"/>
            <a:ext cx="179387" cy="179388"/>
          </a:xfrm>
          <a:prstGeom prst="ellipse">
            <a:avLst/>
          </a:prstGeom>
          <a:solidFill>
            <a:srgbClr val="FFFFFF"/>
          </a:solidFill>
          <a:ln w="38100">
            <a:solidFill>
              <a:srgbClr val="003399"/>
            </a:solidFill>
            <a:round/>
            <a:headEnd/>
            <a:tailEnd/>
          </a:ln>
          <a:effectLst/>
        </p:spPr>
        <p:txBody>
          <a:bodyPr wrap="none" anchor="ctr"/>
          <a:lstStyle/>
          <a:p>
            <a:endParaRPr lang="de-DE" sz="1800">
              <a:latin typeface="BMWTypeRegular" pitchFamily="34" charset="0"/>
            </a:endParaRPr>
          </a:p>
        </p:txBody>
      </p:sp>
      <p:sp>
        <p:nvSpPr>
          <p:cNvPr id="201799" name="Rectangle 71"/>
          <p:cNvSpPr>
            <a:spLocks noChangeArrowheads="1"/>
          </p:cNvSpPr>
          <p:nvPr/>
        </p:nvSpPr>
        <p:spPr bwMode="auto">
          <a:xfrm>
            <a:off x="4505325" y="5695950"/>
            <a:ext cx="3103563" cy="2065338"/>
          </a:xfrm>
          <a:prstGeom prst="rect">
            <a:avLst/>
          </a:prstGeom>
          <a:solidFill>
            <a:srgbClr val="EEEEEE"/>
          </a:solidFill>
          <a:ln w="57150" algn="ctr">
            <a:noFill/>
            <a:miter lim="800000"/>
            <a:headEnd/>
            <a:tailEnd/>
          </a:ln>
          <a:effectLst/>
        </p:spPr>
        <p:txBody>
          <a:bodyPr wrap="none" anchor="ctr"/>
          <a:lstStyle/>
          <a:p>
            <a:endParaRPr lang="de-DE"/>
          </a:p>
        </p:txBody>
      </p:sp>
      <p:sp>
        <p:nvSpPr>
          <p:cNvPr id="201800" name="Rectangle 72"/>
          <p:cNvSpPr>
            <a:spLocks noChangeArrowheads="1"/>
          </p:cNvSpPr>
          <p:nvPr/>
        </p:nvSpPr>
        <p:spPr bwMode="auto">
          <a:xfrm>
            <a:off x="4508500" y="6756400"/>
            <a:ext cx="1924050" cy="336550"/>
          </a:xfrm>
          <a:prstGeom prst="rect">
            <a:avLst/>
          </a:prstGeom>
          <a:solidFill>
            <a:srgbClr val="EEEEEE"/>
          </a:solidFill>
          <a:ln w="57150" algn="ctr">
            <a:noFill/>
            <a:miter lim="800000"/>
            <a:headEnd/>
            <a:tailEnd/>
          </a:ln>
          <a:effectLst/>
        </p:spPr>
        <p:txBody>
          <a:bodyPr wrap="none" anchor="ctr"/>
          <a:lstStyle/>
          <a:p>
            <a:endParaRPr lang="de-DE"/>
          </a:p>
        </p:txBody>
      </p:sp>
      <p:sp>
        <p:nvSpPr>
          <p:cNvPr id="201802" name="Oval 74"/>
          <p:cNvSpPr>
            <a:spLocks noChangeArrowheads="1"/>
          </p:cNvSpPr>
          <p:nvPr/>
        </p:nvSpPr>
        <p:spPr bwMode="auto">
          <a:xfrm>
            <a:off x="3968750" y="3132138"/>
            <a:ext cx="179388" cy="179387"/>
          </a:xfrm>
          <a:prstGeom prst="ellipse">
            <a:avLst/>
          </a:prstGeom>
          <a:solidFill>
            <a:srgbClr val="FFFFFF"/>
          </a:solidFill>
          <a:ln w="38100">
            <a:solidFill>
              <a:schemeClr val="bg2"/>
            </a:solidFill>
            <a:round/>
            <a:headEnd/>
            <a:tailEnd/>
          </a:ln>
          <a:effectLst/>
        </p:spPr>
        <p:txBody>
          <a:bodyPr wrap="none" anchor="ctr"/>
          <a:lstStyle/>
          <a:p>
            <a:endParaRPr lang="de-DE" sz="1800">
              <a:latin typeface="BMWTypeRegular" pitchFamily="34" charset="0"/>
            </a:endParaRPr>
          </a:p>
        </p:txBody>
      </p:sp>
      <p:sp>
        <p:nvSpPr>
          <p:cNvPr id="201803" name="Oval 75"/>
          <p:cNvSpPr>
            <a:spLocks noChangeArrowheads="1"/>
          </p:cNvSpPr>
          <p:nvPr/>
        </p:nvSpPr>
        <p:spPr bwMode="auto">
          <a:xfrm>
            <a:off x="8466138" y="3201988"/>
            <a:ext cx="179387" cy="179387"/>
          </a:xfrm>
          <a:prstGeom prst="ellipse">
            <a:avLst/>
          </a:prstGeom>
          <a:solidFill>
            <a:srgbClr val="FFFFFF"/>
          </a:solidFill>
          <a:ln w="38100">
            <a:solidFill>
              <a:schemeClr val="bg2"/>
            </a:solidFill>
            <a:round/>
            <a:headEnd/>
            <a:tailEnd/>
          </a:ln>
          <a:effectLst/>
        </p:spPr>
        <p:txBody>
          <a:bodyPr wrap="none" anchor="ctr"/>
          <a:lstStyle/>
          <a:p>
            <a:endParaRPr lang="de-DE" sz="1800">
              <a:latin typeface="BMWTypeRegular" pitchFamily="34" charset="0"/>
            </a:endParaRPr>
          </a:p>
        </p:txBody>
      </p:sp>
      <p:sp>
        <p:nvSpPr>
          <p:cNvPr id="201804" name="Rectangle 76"/>
          <p:cNvSpPr>
            <a:spLocks noChangeArrowheads="1"/>
          </p:cNvSpPr>
          <p:nvPr/>
        </p:nvSpPr>
        <p:spPr bwMode="auto">
          <a:xfrm>
            <a:off x="9158288" y="5081588"/>
            <a:ext cx="188912" cy="341312"/>
          </a:xfrm>
          <a:prstGeom prst="rect">
            <a:avLst/>
          </a:prstGeom>
          <a:solidFill>
            <a:srgbClr val="EEEEEE"/>
          </a:solidFill>
          <a:ln w="57150" algn="ctr">
            <a:noFill/>
            <a:miter lim="800000"/>
            <a:headEnd/>
            <a:tailEnd/>
          </a:ln>
          <a:effectLst/>
        </p:spPr>
        <p:txBody>
          <a:bodyPr wrap="none" anchor="ctr"/>
          <a:lstStyle/>
          <a:p>
            <a:endParaRPr lang="de-DE"/>
          </a:p>
        </p:txBody>
      </p:sp>
      <p:sp>
        <p:nvSpPr>
          <p:cNvPr id="201805" name="Rectangle 77"/>
          <p:cNvSpPr>
            <a:spLocks noChangeArrowheads="1"/>
          </p:cNvSpPr>
          <p:nvPr/>
        </p:nvSpPr>
        <p:spPr bwMode="auto">
          <a:xfrm>
            <a:off x="9158288" y="3730625"/>
            <a:ext cx="188912" cy="522288"/>
          </a:xfrm>
          <a:prstGeom prst="rect">
            <a:avLst/>
          </a:prstGeom>
          <a:solidFill>
            <a:srgbClr val="EEEEEE"/>
          </a:solidFill>
          <a:ln w="57150" algn="ctr">
            <a:noFill/>
            <a:miter lim="800000"/>
            <a:headEnd/>
            <a:tailEnd/>
          </a:ln>
          <a:effectLst/>
        </p:spPr>
        <p:txBody>
          <a:bodyPr wrap="none" anchor="ctr"/>
          <a:lstStyle/>
          <a:p>
            <a:endParaRPr lang="de-DE"/>
          </a:p>
        </p:txBody>
      </p:sp>
      <p:sp>
        <p:nvSpPr>
          <p:cNvPr id="201806" name="Rectangle 78"/>
          <p:cNvSpPr>
            <a:spLocks noChangeArrowheads="1"/>
          </p:cNvSpPr>
          <p:nvPr/>
        </p:nvSpPr>
        <p:spPr bwMode="auto">
          <a:xfrm>
            <a:off x="9907588" y="5280025"/>
            <a:ext cx="188912" cy="173038"/>
          </a:xfrm>
          <a:prstGeom prst="rect">
            <a:avLst/>
          </a:prstGeom>
          <a:solidFill>
            <a:srgbClr val="EEEEEE"/>
          </a:solidFill>
          <a:ln w="57150" algn="ctr">
            <a:noFill/>
            <a:miter lim="800000"/>
            <a:headEnd/>
            <a:tailEnd/>
          </a:ln>
          <a:effectLst/>
        </p:spPr>
        <p:txBody>
          <a:bodyPr wrap="none" anchor="ctr"/>
          <a:lstStyle/>
          <a:p>
            <a:endParaRPr lang="de-DE"/>
          </a:p>
        </p:txBody>
      </p:sp>
      <p:sp>
        <p:nvSpPr>
          <p:cNvPr id="201807" name="Rectangle 79"/>
          <p:cNvSpPr>
            <a:spLocks noChangeArrowheads="1"/>
          </p:cNvSpPr>
          <p:nvPr/>
        </p:nvSpPr>
        <p:spPr bwMode="auto">
          <a:xfrm>
            <a:off x="9907588" y="3579813"/>
            <a:ext cx="188912" cy="341312"/>
          </a:xfrm>
          <a:prstGeom prst="rect">
            <a:avLst/>
          </a:prstGeom>
          <a:solidFill>
            <a:srgbClr val="EEEEEE"/>
          </a:solidFill>
          <a:ln w="57150" algn="ctr">
            <a:noFill/>
            <a:miter lim="800000"/>
            <a:headEnd/>
            <a:tailEnd/>
          </a:ln>
          <a:effectLst/>
        </p:spPr>
        <p:txBody>
          <a:bodyPr wrap="none" anchor="ctr"/>
          <a:lstStyle/>
          <a:p>
            <a:endParaRPr lang="de-DE"/>
          </a:p>
        </p:txBody>
      </p:sp>
      <p:sp>
        <p:nvSpPr>
          <p:cNvPr id="201808" name="Line 21"/>
          <p:cNvSpPr>
            <a:spLocks noChangeShapeType="1"/>
          </p:cNvSpPr>
          <p:nvPr/>
        </p:nvSpPr>
        <p:spPr bwMode="auto">
          <a:xfrm>
            <a:off x="1668463" y="5459413"/>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201809" name="Text Box 64"/>
          <p:cNvSpPr txBox="1">
            <a:spLocks noChangeArrowheads="1"/>
          </p:cNvSpPr>
          <p:nvPr/>
        </p:nvSpPr>
        <p:spPr bwMode="auto">
          <a:xfrm>
            <a:off x="890588" y="5276850"/>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350</a:t>
            </a:r>
          </a:p>
        </p:txBody>
      </p:sp>
      <p:sp>
        <p:nvSpPr>
          <p:cNvPr id="201810" name="Line 22"/>
          <p:cNvSpPr>
            <a:spLocks noChangeShapeType="1"/>
          </p:cNvSpPr>
          <p:nvPr/>
        </p:nvSpPr>
        <p:spPr bwMode="auto">
          <a:xfrm>
            <a:off x="11149013" y="5459413"/>
            <a:ext cx="333375" cy="0"/>
          </a:xfrm>
          <a:prstGeom prst="line">
            <a:avLst/>
          </a:prstGeom>
          <a:noFill/>
          <a:ln w="9525">
            <a:solidFill>
              <a:srgbClr val="000000"/>
            </a:solidFill>
            <a:round/>
            <a:headEnd/>
            <a:tailEnd/>
          </a:ln>
        </p:spPr>
        <p:txBody>
          <a:bodyPr lIns="0" tIns="0" rIns="0" bIns="0">
            <a:spAutoFit/>
          </a:bodyPr>
          <a:lstStyle/>
          <a:p>
            <a:endParaRPr lang="de-DE"/>
          </a:p>
        </p:txBody>
      </p:sp>
      <p:sp>
        <p:nvSpPr>
          <p:cNvPr id="201811" name="Text Box 64"/>
          <p:cNvSpPr txBox="1">
            <a:spLocks noChangeArrowheads="1"/>
          </p:cNvSpPr>
          <p:nvPr/>
        </p:nvSpPr>
        <p:spPr bwMode="auto">
          <a:xfrm>
            <a:off x="890588" y="7227888"/>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150</a:t>
            </a:r>
          </a:p>
        </p:txBody>
      </p:sp>
      <p:sp>
        <p:nvSpPr>
          <p:cNvPr id="201812" name="Line 29"/>
          <p:cNvSpPr>
            <a:spLocks noChangeShapeType="1"/>
          </p:cNvSpPr>
          <p:nvPr/>
        </p:nvSpPr>
        <p:spPr bwMode="auto">
          <a:xfrm>
            <a:off x="1668463" y="7394575"/>
            <a:ext cx="334962" cy="0"/>
          </a:xfrm>
          <a:prstGeom prst="line">
            <a:avLst/>
          </a:prstGeom>
          <a:noFill/>
          <a:ln w="9525">
            <a:solidFill>
              <a:srgbClr val="000000"/>
            </a:solidFill>
            <a:round/>
            <a:headEnd/>
            <a:tailEnd/>
          </a:ln>
        </p:spPr>
        <p:txBody>
          <a:bodyPr lIns="0" tIns="0" rIns="0" bIns="0">
            <a:spAutoFit/>
          </a:bodyPr>
          <a:lstStyle/>
          <a:p>
            <a:endParaRPr lang="de-DE"/>
          </a:p>
        </p:txBody>
      </p:sp>
      <p:sp>
        <p:nvSpPr>
          <p:cNvPr id="201814" name="Rectangle 86"/>
          <p:cNvSpPr>
            <a:spLocks noChangeArrowheads="1"/>
          </p:cNvSpPr>
          <p:nvPr/>
        </p:nvSpPr>
        <p:spPr bwMode="auto">
          <a:xfrm>
            <a:off x="4508500" y="7099300"/>
            <a:ext cx="3929063" cy="336550"/>
          </a:xfrm>
          <a:prstGeom prst="rect">
            <a:avLst/>
          </a:prstGeom>
          <a:solidFill>
            <a:srgbClr val="EEEEEE"/>
          </a:solidFill>
          <a:ln w="57150" algn="ctr">
            <a:noFill/>
            <a:miter lim="800000"/>
            <a:headEnd/>
            <a:tailEnd/>
          </a:ln>
          <a:effectLst/>
        </p:spPr>
        <p:txBody>
          <a:bodyPr wrap="none" anchor="ctr"/>
          <a:lstStyle/>
          <a:p>
            <a:endParaRPr lang="de-DE"/>
          </a:p>
        </p:txBody>
      </p:sp>
      <p:sp>
        <p:nvSpPr>
          <p:cNvPr id="201817" name="Rectangle 89"/>
          <p:cNvSpPr>
            <a:spLocks noChangeArrowheads="1"/>
          </p:cNvSpPr>
          <p:nvPr/>
        </p:nvSpPr>
        <p:spPr bwMode="auto">
          <a:xfrm>
            <a:off x="4508500" y="6003925"/>
            <a:ext cx="3929063" cy="336550"/>
          </a:xfrm>
          <a:prstGeom prst="rect">
            <a:avLst/>
          </a:prstGeom>
          <a:solidFill>
            <a:srgbClr val="EEEEEE"/>
          </a:solidFill>
          <a:ln w="57150" algn="ctr">
            <a:noFill/>
            <a:miter lim="800000"/>
            <a:headEnd/>
            <a:tailEnd/>
          </a:ln>
          <a:effectLst/>
        </p:spPr>
        <p:txBody>
          <a:bodyPr wrap="none" anchor="ctr"/>
          <a:lstStyle/>
          <a:p>
            <a:endParaRPr lang="de-DE"/>
          </a:p>
        </p:txBody>
      </p:sp>
      <p:sp>
        <p:nvSpPr>
          <p:cNvPr id="201801" name="Line 82"/>
          <p:cNvSpPr>
            <a:spLocks noChangeShapeType="1"/>
          </p:cNvSpPr>
          <p:nvPr/>
        </p:nvSpPr>
        <p:spPr bwMode="auto">
          <a:xfrm rot="5400000">
            <a:off x="4201319" y="7247732"/>
            <a:ext cx="846137" cy="0"/>
          </a:xfrm>
          <a:prstGeom prst="line">
            <a:avLst/>
          </a:prstGeom>
          <a:noFill/>
          <a:ln w="76200">
            <a:solidFill>
              <a:schemeClr val="bg2"/>
            </a:solidFill>
            <a:round/>
            <a:headEnd/>
            <a:tailEnd/>
          </a:ln>
        </p:spPr>
        <p:txBody>
          <a:bodyPr/>
          <a:lstStyle/>
          <a:p>
            <a:endParaRPr lang="de-DE"/>
          </a:p>
        </p:txBody>
      </p:sp>
      <p:sp>
        <p:nvSpPr>
          <p:cNvPr id="201815" name="Line 82"/>
          <p:cNvSpPr>
            <a:spLocks noChangeShapeType="1"/>
          </p:cNvSpPr>
          <p:nvPr/>
        </p:nvSpPr>
        <p:spPr bwMode="auto">
          <a:xfrm rot="5400000">
            <a:off x="4203700" y="6164263"/>
            <a:ext cx="841375" cy="0"/>
          </a:xfrm>
          <a:prstGeom prst="line">
            <a:avLst/>
          </a:prstGeom>
          <a:noFill/>
          <a:ln w="76200">
            <a:solidFill>
              <a:srgbClr val="003399"/>
            </a:solidFill>
            <a:round/>
            <a:headEnd/>
            <a:tailEnd/>
          </a:ln>
        </p:spPr>
        <p:txBody>
          <a:bodyPr/>
          <a:lstStyle/>
          <a:p>
            <a:endParaRPr lang="de-DE"/>
          </a:p>
        </p:txBody>
      </p:sp>
      <p:sp>
        <p:nvSpPr>
          <p:cNvPr id="201818" name="Text Box 83"/>
          <p:cNvSpPr txBox="1">
            <a:spLocks noChangeArrowheads="1"/>
          </p:cNvSpPr>
          <p:nvPr/>
        </p:nvSpPr>
        <p:spPr bwMode="auto">
          <a:xfrm>
            <a:off x="4759325" y="5678488"/>
            <a:ext cx="3673475" cy="2035175"/>
          </a:xfrm>
          <a:prstGeom prst="rect">
            <a:avLst/>
          </a:prstGeom>
          <a:noFill/>
          <a:ln w="9525">
            <a:noFill/>
            <a:miter lim="800000"/>
            <a:headEnd/>
            <a:tailEnd/>
          </a:ln>
        </p:spPr>
        <p:txBody>
          <a:bodyPr lIns="0" tIns="0" rIns="0" bIns="0">
            <a:spAutoFit/>
          </a:bodyPr>
          <a:lstStyle/>
          <a:p>
            <a:pPr algn="l">
              <a:lnSpc>
                <a:spcPct val="95000"/>
              </a:lnSpc>
            </a:pPr>
            <a:r>
              <a:rPr lang="de-DE" sz="2200">
                <a:solidFill>
                  <a:srgbClr val="003399"/>
                </a:solidFill>
                <a:latin typeface="BMWTypeRegular" pitchFamily="34" charset="0"/>
              </a:rPr>
              <a:t>New engine: </a:t>
            </a:r>
          </a:p>
          <a:p>
            <a:pPr algn="l">
              <a:lnSpc>
                <a:spcPct val="95000"/>
              </a:lnSpc>
            </a:pPr>
            <a:r>
              <a:rPr lang="de-DE" sz="2200">
                <a:solidFill>
                  <a:srgbClr val="003399"/>
                </a:solidFill>
                <a:latin typeface="BMWTypeRegular" pitchFamily="34" charset="0"/>
              </a:rPr>
              <a:t>600 Nm @ 1500-2500 min</a:t>
            </a:r>
            <a:r>
              <a:rPr lang="de-DE" sz="2200" baseline="25000">
                <a:solidFill>
                  <a:srgbClr val="003399"/>
                </a:solidFill>
                <a:latin typeface="BMWTypeRegular" pitchFamily="34" charset="0"/>
              </a:rPr>
              <a:t>-1</a:t>
            </a:r>
          </a:p>
          <a:p>
            <a:pPr algn="l">
              <a:lnSpc>
                <a:spcPct val="95000"/>
              </a:lnSpc>
            </a:pPr>
            <a:r>
              <a:rPr lang="de-DE" sz="2200">
                <a:solidFill>
                  <a:srgbClr val="003399"/>
                </a:solidFill>
                <a:latin typeface="BMWTypeRegular" pitchFamily="34" charset="0"/>
              </a:rPr>
              <a:t>225 kW @ 4400 min</a:t>
            </a:r>
            <a:r>
              <a:rPr lang="de-DE" sz="2200" baseline="25000">
                <a:solidFill>
                  <a:srgbClr val="003399"/>
                </a:solidFill>
                <a:latin typeface="BMWTypeRegular" pitchFamily="34" charset="0"/>
              </a:rPr>
              <a:t>-1</a:t>
            </a:r>
            <a:endParaRPr lang="de-DE" sz="2200">
              <a:solidFill>
                <a:srgbClr val="003399"/>
              </a:solidFill>
              <a:latin typeface="BMWTypeRegular" pitchFamily="34" charset="0"/>
            </a:endParaRPr>
          </a:p>
          <a:p>
            <a:pPr algn="l">
              <a:lnSpc>
                <a:spcPct val="95000"/>
              </a:lnSpc>
            </a:pPr>
            <a:endParaRPr lang="de-DE" sz="900">
              <a:solidFill>
                <a:srgbClr val="003399"/>
              </a:solidFill>
              <a:latin typeface="BMWTypeRegular" pitchFamily="34" charset="0"/>
            </a:endParaRPr>
          </a:p>
          <a:p>
            <a:pPr algn="l">
              <a:lnSpc>
                <a:spcPct val="95000"/>
              </a:lnSpc>
            </a:pPr>
            <a:r>
              <a:rPr lang="de-DE" sz="2200">
                <a:solidFill>
                  <a:srgbClr val="4D4D4D"/>
                </a:solidFill>
                <a:latin typeface="BMWTypeRegular" pitchFamily="34" charset="0"/>
              </a:rPr>
              <a:t>Predecessor engine:</a:t>
            </a:r>
          </a:p>
          <a:p>
            <a:pPr algn="l">
              <a:lnSpc>
                <a:spcPct val="95000"/>
              </a:lnSpc>
            </a:pPr>
            <a:r>
              <a:rPr lang="de-DE" sz="2200">
                <a:solidFill>
                  <a:srgbClr val="4D4D4D"/>
                </a:solidFill>
                <a:latin typeface="BMWTypeRegular" pitchFamily="34" charset="0"/>
              </a:rPr>
              <a:t>580 Nm @ 1750-2200 min</a:t>
            </a:r>
            <a:r>
              <a:rPr lang="de-DE" sz="2200" baseline="25000">
                <a:solidFill>
                  <a:srgbClr val="4D4D4D"/>
                </a:solidFill>
                <a:latin typeface="BMWTypeRegular" pitchFamily="34" charset="0"/>
              </a:rPr>
              <a:t>-1</a:t>
            </a:r>
          </a:p>
          <a:p>
            <a:pPr algn="l">
              <a:lnSpc>
                <a:spcPct val="95000"/>
              </a:lnSpc>
            </a:pPr>
            <a:r>
              <a:rPr lang="de-DE" sz="2200">
                <a:solidFill>
                  <a:srgbClr val="4D4D4D"/>
                </a:solidFill>
                <a:latin typeface="BMWTypeRegular" pitchFamily="34" charset="0"/>
              </a:rPr>
              <a:t>210 kW @ 4400 min</a:t>
            </a:r>
            <a:r>
              <a:rPr lang="de-DE" sz="2200" baseline="25000">
                <a:solidFill>
                  <a:srgbClr val="4D4D4D"/>
                </a:solidFill>
                <a:latin typeface="BMWTypeRegular" pitchFamily="34" charset="0"/>
              </a:rPr>
              <a:t>-1</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98" name="Rectangle 130"/>
          <p:cNvSpPr>
            <a:spLocks noChangeArrowheads="1"/>
          </p:cNvSpPr>
          <p:nvPr/>
        </p:nvSpPr>
        <p:spPr bwMode="auto">
          <a:xfrm>
            <a:off x="0" y="1957388"/>
            <a:ext cx="13004800" cy="7796212"/>
          </a:xfrm>
          <a:prstGeom prst="rect">
            <a:avLst/>
          </a:prstGeom>
          <a:solidFill>
            <a:srgbClr val="C0C0C0"/>
          </a:solidFill>
          <a:ln w="9525">
            <a:noFill/>
            <a:miter lim="800000"/>
            <a:headEnd/>
            <a:tailEnd/>
          </a:ln>
          <a:effectLst/>
        </p:spPr>
        <p:txBody>
          <a:bodyPr wrap="none" anchor="ctr"/>
          <a:lstStyle/>
          <a:p>
            <a:endParaRPr lang="de-DE"/>
          </a:p>
        </p:txBody>
      </p:sp>
      <p:sp>
        <p:nvSpPr>
          <p:cNvPr id="58481" name="Rectangle 113"/>
          <p:cNvSpPr>
            <a:spLocks noChangeArrowheads="1"/>
          </p:cNvSpPr>
          <p:nvPr/>
        </p:nvSpPr>
        <p:spPr bwMode="auto">
          <a:xfrm>
            <a:off x="1838325" y="2554288"/>
            <a:ext cx="10239375" cy="5819775"/>
          </a:xfrm>
          <a:prstGeom prst="rect">
            <a:avLst/>
          </a:prstGeom>
          <a:solidFill>
            <a:srgbClr val="EEEEEE"/>
          </a:solidFill>
          <a:ln w="9525">
            <a:noFill/>
            <a:miter lim="800000"/>
            <a:headEnd/>
            <a:tailEnd/>
          </a:ln>
          <a:effectLst/>
        </p:spPr>
        <p:txBody>
          <a:bodyPr wrap="none" anchor="ctr"/>
          <a:lstStyle/>
          <a:p>
            <a:endParaRPr lang="de-DE"/>
          </a:p>
        </p:txBody>
      </p:sp>
      <p:sp>
        <p:nvSpPr>
          <p:cNvPr id="58539" name="Freeform 171"/>
          <p:cNvSpPr>
            <a:spLocks/>
          </p:cNvSpPr>
          <p:nvPr/>
        </p:nvSpPr>
        <p:spPr bwMode="auto">
          <a:xfrm>
            <a:off x="3124200" y="3394075"/>
            <a:ext cx="9577388" cy="3348038"/>
          </a:xfrm>
          <a:custGeom>
            <a:avLst/>
            <a:gdLst/>
            <a:ahLst/>
            <a:cxnLst>
              <a:cxn ang="0">
                <a:pos x="0" y="2018"/>
              </a:cxn>
              <a:cxn ang="0">
                <a:pos x="272" y="1975"/>
              </a:cxn>
              <a:cxn ang="0">
                <a:pos x="752" y="1749"/>
              </a:cxn>
              <a:cxn ang="0">
                <a:pos x="1664" y="735"/>
              </a:cxn>
              <a:cxn ang="0">
                <a:pos x="2484" y="423"/>
              </a:cxn>
              <a:cxn ang="0">
                <a:pos x="3204" y="133"/>
              </a:cxn>
              <a:cxn ang="0">
                <a:pos x="4451" y="21"/>
              </a:cxn>
              <a:cxn ang="0">
                <a:pos x="5872" y="5"/>
              </a:cxn>
              <a:cxn ang="0">
                <a:pos x="5660" y="98"/>
              </a:cxn>
              <a:cxn ang="0">
                <a:pos x="5072" y="122"/>
              </a:cxn>
              <a:cxn ang="0">
                <a:pos x="4600" y="150"/>
              </a:cxn>
              <a:cxn ang="0">
                <a:pos x="4140" y="330"/>
              </a:cxn>
              <a:cxn ang="0">
                <a:pos x="3584" y="698"/>
              </a:cxn>
              <a:cxn ang="0">
                <a:pos x="2796" y="1134"/>
              </a:cxn>
              <a:cxn ang="0">
                <a:pos x="1780" y="1690"/>
              </a:cxn>
              <a:cxn ang="0">
                <a:pos x="876" y="2042"/>
              </a:cxn>
              <a:cxn ang="0">
                <a:pos x="524" y="2094"/>
              </a:cxn>
              <a:cxn ang="0">
                <a:pos x="304" y="2058"/>
              </a:cxn>
              <a:cxn ang="0">
                <a:pos x="0" y="2018"/>
              </a:cxn>
            </a:cxnLst>
            <a:rect l="0" t="0" r="r" b="b"/>
            <a:pathLst>
              <a:path w="6033" h="2109">
                <a:moveTo>
                  <a:pt x="0" y="2018"/>
                </a:moveTo>
                <a:cubicBezTo>
                  <a:pt x="164" y="1962"/>
                  <a:pt x="186" y="1981"/>
                  <a:pt x="272" y="1975"/>
                </a:cubicBezTo>
                <a:cubicBezTo>
                  <a:pt x="362" y="1967"/>
                  <a:pt x="493" y="1967"/>
                  <a:pt x="752" y="1749"/>
                </a:cubicBezTo>
                <a:cubicBezTo>
                  <a:pt x="991" y="1536"/>
                  <a:pt x="1287" y="1082"/>
                  <a:pt x="1664" y="735"/>
                </a:cubicBezTo>
                <a:cubicBezTo>
                  <a:pt x="1814" y="593"/>
                  <a:pt x="2231" y="517"/>
                  <a:pt x="2484" y="423"/>
                </a:cubicBezTo>
                <a:cubicBezTo>
                  <a:pt x="2756" y="325"/>
                  <a:pt x="2876" y="206"/>
                  <a:pt x="3204" y="133"/>
                </a:cubicBezTo>
                <a:cubicBezTo>
                  <a:pt x="3532" y="60"/>
                  <a:pt x="4012" y="42"/>
                  <a:pt x="4451" y="21"/>
                </a:cubicBezTo>
                <a:cubicBezTo>
                  <a:pt x="4890" y="0"/>
                  <a:pt x="5576" y="8"/>
                  <a:pt x="5872" y="5"/>
                </a:cubicBezTo>
                <a:cubicBezTo>
                  <a:pt x="6033" y="27"/>
                  <a:pt x="5793" y="78"/>
                  <a:pt x="5660" y="98"/>
                </a:cubicBezTo>
                <a:cubicBezTo>
                  <a:pt x="5527" y="118"/>
                  <a:pt x="5249" y="113"/>
                  <a:pt x="5072" y="122"/>
                </a:cubicBezTo>
                <a:cubicBezTo>
                  <a:pt x="4895" y="131"/>
                  <a:pt x="4756" y="121"/>
                  <a:pt x="4600" y="150"/>
                </a:cubicBezTo>
                <a:cubicBezTo>
                  <a:pt x="4380" y="186"/>
                  <a:pt x="4309" y="239"/>
                  <a:pt x="4140" y="330"/>
                </a:cubicBezTo>
                <a:cubicBezTo>
                  <a:pt x="3920" y="474"/>
                  <a:pt x="3872" y="522"/>
                  <a:pt x="3584" y="698"/>
                </a:cubicBezTo>
                <a:cubicBezTo>
                  <a:pt x="3362" y="837"/>
                  <a:pt x="3351" y="865"/>
                  <a:pt x="2796" y="1134"/>
                </a:cubicBezTo>
                <a:cubicBezTo>
                  <a:pt x="2495" y="1299"/>
                  <a:pt x="2100" y="1539"/>
                  <a:pt x="1780" y="1690"/>
                </a:cubicBezTo>
                <a:cubicBezTo>
                  <a:pt x="1460" y="1841"/>
                  <a:pt x="1085" y="1975"/>
                  <a:pt x="876" y="2042"/>
                </a:cubicBezTo>
                <a:cubicBezTo>
                  <a:pt x="667" y="2109"/>
                  <a:pt x="619" y="2091"/>
                  <a:pt x="524" y="2094"/>
                </a:cubicBezTo>
                <a:cubicBezTo>
                  <a:pt x="429" y="2097"/>
                  <a:pt x="391" y="2071"/>
                  <a:pt x="304" y="2058"/>
                </a:cubicBezTo>
                <a:cubicBezTo>
                  <a:pt x="217" y="2045"/>
                  <a:pt x="63" y="2026"/>
                  <a:pt x="0" y="2018"/>
                </a:cubicBezTo>
                <a:close/>
              </a:path>
            </a:pathLst>
          </a:custGeom>
          <a:solidFill>
            <a:srgbClr val="008000">
              <a:alpha val="35001"/>
            </a:srgbClr>
          </a:solidFill>
          <a:ln w="38100" cmpd="sng">
            <a:noFill/>
            <a:round/>
            <a:headEnd/>
            <a:tailEnd/>
          </a:ln>
          <a:effectLst/>
        </p:spPr>
        <p:txBody>
          <a:bodyPr/>
          <a:lstStyle/>
          <a:p>
            <a:endParaRPr lang="de-DE"/>
          </a:p>
        </p:txBody>
      </p:sp>
      <p:sp>
        <p:nvSpPr>
          <p:cNvPr id="58387" name="Text Box 20"/>
          <p:cNvSpPr txBox="1">
            <a:spLocks noChangeArrowheads="1"/>
          </p:cNvSpPr>
          <p:nvPr/>
        </p:nvSpPr>
        <p:spPr bwMode="auto">
          <a:xfrm>
            <a:off x="11572875" y="8680450"/>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2.5</a:t>
            </a:r>
          </a:p>
        </p:txBody>
      </p:sp>
      <p:sp>
        <p:nvSpPr>
          <p:cNvPr id="58390" name="Line 25"/>
          <p:cNvSpPr>
            <a:spLocks noChangeShapeType="1"/>
          </p:cNvSpPr>
          <p:nvPr/>
        </p:nvSpPr>
        <p:spPr bwMode="auto">
          <a:xfrm>
            <a:off x="12076113" y="8231188"/>
            <a:ext cx="0" cy="288925"/>
          </a:xfrm>
          <a:prstGeom prst="line">
            <a:avLst/>
          </a:prstGeom>
          <a:noFill/>
          <a:ln w="9525">
            <a:solidFill>
              <a:srgbClr val="000000"/>
            </a:solidFill>
            <a:round/>
            <a:headEnd/>
            <a:tailEnd/>
          </a:ln>
        </p:spPr>
        <p:txBody>
          <a:bodyPr/>
          <a:lstStyle/>
          <a:p>
            <a:endParaRPr lang="de-DE"/>
          </a:p>
        </p:txBody>
      </p:sp>
      <p:sp>
        <p:nvSpPr>
          <p:cNvPr id="58405" name="Text Box 54"/>
          <p:cNvSpPr txBox="1">
            <a:spLocks noChangeArrowheads="1"/>
          </p:cNvSpPr>
          <p:nvPr/>
        </p:nvSpPr>
        <p:spPr bwMode="auto">
          <a:xfrm>
            <a:off x="1319213" y="8680450"/>
            <a:ext cx="1017587"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0.0</a:t>
            </a:r>
          </a:p>
        </p:txBody>
      </p:sp>
      <p:sp>
        <p:nvSpPr>
          <p:cNvPr id="58375" name="Line 7"/>
          <p:cNvSpPr>
            <a:spLocks noChangeShapeType="1"/>
          </p:cNvSpPr>
          <p:nvPr/>
        </p:nvSpPr>
        <p:spPr bwMode="auto">
          <a:xfrm>
            <a:off x="1801813" y="507841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58376" name="Line 8"/>
          <p:cNvSpPr>
            <a:spLocks noChangeShapeType="1"/>
          </p:cNvSpPr>
          <p:nvPr/>
        </p:nvSpPr>
        <p:spPr bwMode="auto">
          <a:xfrm>
            <a:off x="1801813" y="5867400"/>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58377" name="Line 9"/>
          <p:cNvSpPr>
            <a:spLocks noChangeShapeType="1"/>
          </p:cNvSpPr>
          <p:nvPr/>
        </p:nvSpPr>
        <p:spPr bwMode="auto">
          <a:xfrm>
            <a:off x="1801813" y="6719888"/>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58378" name="Line 10"/>
          <p:cNvSpPr>
            <a:spLocks noChangeShapeType="1"/>
          </p:cNvSpPr>
          <p:nvPr/>
        </p:nvSpPr>
        <p:spPr bwMode="auto">
          <a:xfrm>
            <a:off x="1801813" y="7554913"/>
            <a:ext cx="10279062" cy="0"/>
          </a:xfrm>
          <a:prstGeom prst="line">
            <a:avLst/>
          </a:prstGeom>
          <a:noFill/>
          <a:ln w="9525">
            <a:solidFill>
              <a:srgbClr val="969696"/>
            </a:solidFill>
            <a:round/>
            <a:headEnd/>
            <a:tailEnd/>
          </a:ln>
        </p:spPr>
        <p:txBody>
          <a:bodyPr lIns="0" tIns="0" rIns="0" bIns="0">
            <a:spAutoFit/>
          </a:bodyPr>
          <a:lstStyle/>
          <a:p>
            <a:endParaRPr lang="de-DE"/>
          </a:p>
        </p:txBody>
      </p:sp>
      <p:sp>
        <p:nvSpPr>
          <p:cNvPr id="58430" name="Line 94"/>
          <p:cNvSpPr>
            <a:spLocks noChangeShapeType="1"/>
          </p:cNvSpPr>
          <p:nvPr/>
        </p:nvSpPr>
        <p:spPr bwMode="auto">
          <a:xfrm>
            <a:off x="1801813" y="3408363"/>
            <a:ext cx="10274300" cy="0"/>
          </a:xfrm>
          <a:prstGeom prst="line">
            <a:avLst/>
          </a:prstGeom>
          <a:noFill/>
          <a:ln w="9525">
            <a:solidFill>
              <a:srgbClr val="969696"/>
            </a:solidFill>
            <a:round/>
            <a:headEnd/>
            <a:tailEnd/>
          </a:ln>
        </p:spPr>
        <p:txBody>
          <a:bodyPr lIns="0" tIns="0" rIns="0" bIns="0">
            <a:spAutoFit/>
          </a:bodyPr>
          <a:lstStyle/>
          <a:p>
            <a:endParaRPr lang="de-DE"/>
          </a:p>
        </p:txBody>
      </p:sp>
      <p:sp>
        <p:nvSpPr>
          <p:cNvPr id="58433" name="Line 103"/>
          <p:cNvSpPr>
            <a:spLocks noChangeShapeType="1"/>
          </p:cNvSpPr>
          <p:nvPr/>
        </p:nvSpPr>
        <p:spPr bwMode="auto">
          <a:xfrm>
            <a:off x="1838325" y="4229100"/>
            <a:ext cx="10237788" cy="0"/>
          </a:xfrm>
          <a:prstGeom prst="line">
            <a:avLst/>
          </a:prstGeom>
          <a:noFill/>
          <a:ln w="9525">
            <a:solidFill>
              <a:srgbClr val="969696"/>
            </a:solidFill>
            <a:round/>
            <a:headEnd/>
            <a:tailEnd/>
          </a:ln>
        </p:spPr>
        <p:txBody>
          <a:bodyPr lIns="0" tIns="0" rIns="0" bIns="0">
            <a:spAutoFit/>
          </a:bodyPr>
          <a:lstStyle/>
          <a:p>
            <a:endParaRPr lang="de-DE"/>
          </a:p>
        </p:txBody>
      </p:sp>
      <p:sp>
        <p:nvSpPr>
          <p:cNvPr id="58480" name="Rectangle 6"/>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58386" name="Rectangle 19"/>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 </a:t>
            </a:r>
            <a:br>
              <a:rPr lang="en-US" sz="3400" b="1">
                <a:solidFill>
                  <a:srgbClr val="000000"/>
                </a:solidFill>
                <a:latin typeface="BMWTypeRegular" pitchFamily="34" charset="0"/>
              </a:rPr>
            </a:br>
            <a:r>
              <a:rPr lang="en-US" sz="3400" b="1">
                <a:solidFill>
                  <a:srgbClr val="969696"/>
                </a:solidFill>
                <a:latin typeface="BMWTypeRegular" pitchFamily="34" charset="0"/>
              </a:rPr>
              <a:t>…and even better response.</a:t>
            </a:r>
          </a:p>
        </p:txBody>
      </p:sp>
      <p:sp>
        <p:nvSpPr>
          <p:cNvPr id="58394" name="Line 29"/>
          <p:cNvSpPr>
            <a:spLocks noChangeShapeType="1"/>
          </p:cNvSpPr>
          <p:nvPr/>
        </p:nvSpPr>
        <p:spPr bwMode="auto">
          <a:xfrm flipV="1">
            <a:off x="10056813" y="2562225"/>
            <a:ext cx="0" cy="5676900"/>
          </a:xfrm>
          <a:prstGeom prst="line">
            <a:avLst/>
          </a:prstGeom>
          <a:noFill/>
          <a:ln w="9525">
            <a:solidFill>
              <a:srgbClr val="969696"/>
            </a:solidFill>
            <a:round/>
            <a:headEnd/>
            <a:tailEnd/>
          </a:ln>
        </p:spPr>
        <p:txBody>
          <a:bodyPr/>
          <a:lstStyle/>
          <a:p>
            <a:endParaRPr lang="de-DE"/>
          </a:p>
        </p:txBody>
      </p:sp>
      <p:sp>
        <p:nvSpPr>
          <p:cNvPr id="58464" name="Line 42"/>
          <p:cNvSpPr>
            <a:spLocks noChangeShapeType="1"/>
          </p:cNvSpPr>
          <p:nvPr/>
        </p:nvSpPr>
        <p:spPr bwMode="auto">
          <a:xfrm flipV="1">
            <a:off x="10056813" y="8231188"/>
            <a:ext cx="0" cy="287337"/>
          </a:xfrm>
          <a:prstGeom prst="line">
            <a:avLst/>
          </a:prstGeom>
          <a:noFill/>
          <a:ln w="9525">
            <a:solidFill>
              <a:schemeClr val="tx1"/>
            </a:solidFill>
            <a:round/>
            <a:headEnd/>
            <a:tailEnd/>
          </a:ln>
        </p:spPr>
        <p:txBody>
          <a:bodyPr/>
          <a:lstStyle/>
          <a:p>
            <a:endParaRPr lang="de-DE"/>
          </a:p>
        </p:txBody>
      </p:sp>
      <p:sp>
        <p:nvSpPr>
          <p:cNvPr id="58485" name="Line 29"/>
          <p:cNvSpPr>
            <a:spLocks noChangeShapeType="1"/>
          </p:cNvSpPr>
          <p:nvPr/>
        </p:nvSpPr>
        <p:spPr bwMode="auto">
          <a:xfrm flipV="1">
            <a:off x="3898900" y="2562225"/>
            <a:ext cx="0" cy="5676900"/>
          </a:xfrm>
          <a:prstGeom prst="line">
            <a:avLst/>
          </a:prstGeom>
          <a:noFill/>
          <a:ln w="9525">
            <a:solidFill>
              <a:srgbClr val="969696"/>
            </a:solidFill>
            <a:round/>
            <a:headEnd/>
            <a:tailEnd/>
          </a:ln>
        </p:spPr>
        <p:txBody>
          <a:bodyPr/>
          <a:lstStyle/>
          <a:p>
            <a:endParaRPr lang="de-DE"/>
          </a:p>
        </p:txBody>
      </p:sp>
      <p:sp>
        <p:nvSpPr>
          <p:cNvPr id="58486" name="Line 42"/>
          <p:cNvSpPr>
            <a:spLocks noChangeShapeType="1"/>
          </p:cNvSpPr>
          <p:nvPr/>
        </p:nvSpPr>
        <p:spPr bwMode="auto">
          <a:xfrm flipV="1">
            <a:off x="3898900" y="8231188"/>
            <a:ext cx="0" cy="287337"/>
          </a:xfrm>
          <a:prstGeom prst="line">
            <a:avLst/>
          </a:prstGeom>
          <a:noFill/>
          <a:ln w="9525">
            <a:solidFill>
              <a:schemeClr val="tx1"/>
            </a:solidFill>
            <a:round/>
            <a:headEnd/>
            <a:tailEnd/>
          </a:ln>
        </p:spPr>
        <p:txBody>
          <a:bodyPr/>
          <a:lstStyle/>
          <a:p>
            <a:endParaRPr lang="de-DE"/>
          </a:p>
        </p:txBody>
      </p:sp>
      <p:sp>
        <p:nvSpPr>
          <p:cNvPr id="58487" name="Line 29"/>
          <p:cNvSpPr>
            <a:spLocks noChangeShapeType="1"/>
          </p:cNvSpPr>
          <p:nvPr/>
        </p:nvSpPr>
        <p:spPr bwMode="auto">
          <a:xfrm flipV="1">
            <a:off x="5937250" y="2562225"/>
            <a:ext cx="0" cy="5676900"/>
          </a:xfrm>
          <a:prstGeom prst="line">
            <a:avLst/>
          </a:prstGeom>
          <a:noFill/>
          <a:ln w="9525">
            <a:solidFill>
              <a:srgbClr val="969696"/>
            </a:solidFill>
            <a:round/>
            <a:headEnd/>
            <a:tailEnd/>
          </a:ln>
        </p:spPr>
        <p:txBody>
          <a:bodyPr/>
          <a:lstStyle/>
          <a:p>
            <a:endParaRPr lang="de-DE"/>
          </a:p>
        </p:txBody>
      </p:sp>
      <p:sp>
        <p:nvSpPr>
          <p:cNvPr id="58488" name="Line 42"/>
          <p:cNvSpPr>
            <a:spLocks noChangeShapeType="1"/>
          </p:cNvSpPr>
          <p:nvPr/>
        </p:nvSpPr>
        <p:spPr bwMode="auto">
          <a:xfrm flipV="1">
            <a:off x="5937250" y="8231188"/>
            <a:ext cx="0" cy="287337"/>
          </a:xfrm>
          <a:prstGeom prst="line">
            <a:avLst/>
          </a:prstGeom>
          <a:noFill/>
          <a:ln w="9525">
            <a:solidFill>
              <a:schemeClr val="tx1"/>
            </a:solidFill>
            <a:round/>
            <a:headEnd/>
            <a:tailEnd/>
          </a:ln>
        </p:spPr>
        <p:txBody>
          <a:bodyPr/>
          <a:lstStyle/>
          <a:p>
            <a:endParaRPr lang="de-DE"/>
          </a:p>
        </p:txBody>
      </p:sp>
      <p:sp>
        <p:nvSpPr>
          <p:cNvPr id="58489" name="Line 29"/>
          <p:cNvSpPr>
            <a:spLocks noChangeShapeType="1"/>
          </p:cNvSpPr>
          <p:nvPr/>
        </p:nvSpPr>
        <p:spPr bwMode="auto">
          <a:xfrm flipV="1">
            <a:off x="7975600" y="2562225"/>
            <a:ext cx="0" cy="5676900"/>
          </a:xfrm>
          <a:prstGeom prst="line">
            <a:avLst/>
          </a:prstGeom>
          <a:noFill/>
          <a:ln w="9525">
            <a:solidFill>
              <a:srgbClr val="969696"/>
            </a:solidFill>
            <a:round/>
            <a:headEnd/>
            <a:tailEnd/>
          </a:ln>
        </p:spPr>
        <p:txBody>
          <a:bodyPr/>
          <a:lstStyle/>
          <a:p>
            <a:endParaRPr lang="de-DE"/>
          </a:p>
        </p:txBody>
      </p:sp>
      <p:sp>
        <p:nvSpPr>
          <p:cNvPr id="58490" name="Line 42"/>
          <p:cNvSpPr>
            <a:spLocks noChangeShapeType="1"/>
          </p:cNvSpPr>
          <p:nvPr/>
        </p:nvSpPr>
        <p:spPr bwMode="auto">
          <a:xfrm flipV="1">
            <a:off x="7975600" y="8231188"/>
            <a:ext cx="0" cy="287337"/>
          </a:xfrm>
          <a:prstGeom prst="line">
            <a:avLst/>
          </a:prstGeom>
          <a:noFill/>
          <a:ln w="9525">
            <a:solidFill>
              <a:schemeClr val="tx1"/>
            </a:solidFill>
            <a:round/>
            <a:headEnd/>
            <a:tailEnd/>
          </a:ln>
        </p:spPr>
        <p:txBody>
          <a:bodyPr/>
          <a:lstStyle/>
          <a:p>
            <a:endParaRPr lang="de-DE"/>
          </a:p>
        </p:txBody>
      </p:sp>
      <p:sp>
        <p:nvSpPr>
          <p:cNvPr id="58493" name="Text Box 20"/>
          <p:cNvSpPr txBox="1">
            <a:spLocks noChangeArrowheads="1"/>
          </p:cNvSpPr>
          <p:nvPr/>
        </p:nvSpPr>
        <p:spPr bwMode="auto">
          <a:xfrm>
            <a:off x="3394075" y="8680450"/>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0.5</a:t>
            </a:r>
          </a:p>
        </p:txBody>
      </p:sp>
      <p:sp>
        <p:nvSpPr>
          <p:cNvPr id="58494" name="Text Box 20"/>
          <p:cNvSpPr txBox="1">
            <a:spLocks noChangeArrowheads="1"/>
          </p:cNvSpPr>
          <p:nvPr/>
        </p:nvSpPr>
        <p:spPr bwMode="auto">
          <a:xfrm>
            <a:off x="5426075" y="8680450"/>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1.0</a:t>
            </a:r>
          </a:p>
        </p:txBody>
      </p:sp>
      <p:sp>
        <p:nvSpPr>
          <p:cNvPr id="58495" name="Text Box 20"/>
          <p:cNvSpPr txBox="1">
            <a:spLocks noChangeArrowheads="1"/>
          </p:cNvSpPr>
          <p:nvPr/>
        </p:nvSpPr>
        <p:spPr bwMode="auto">
          <a:xfrm>
            <a:off x="7470775" y="8680450"/>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1.5</a:t>
            </a:r>
          </a:p>
        </p:txBody>
      </p:sp>
      <p:sp>
        <p:nvSpPr>
          <p:cNvPr id="58496" name="Text Box 20"/>
          <p:cNvSpPr txBox="1">
            <a:spLocks noChangeArrowheads="1"/>
          </p:cNvSpPr>
          <p:nvPr/>
        </p:nvSpPr>
        <p:spPr bwMode="auto">
          <a:xfrm>
            <a:off x="9540875" y="8680450"/>
            <a:ext cx="1019175"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2.0</a:t>
            </a:r>
          </a:p>
        </p:txBody>
      </p:sp>
      <p:sp>
        <p:nvSpPr>
          <p:cNvPr id="58505" name="Text Box 32"/>
          <p:cNvSpPr txBox="1">
            <a:spLocks noChangeArrowheads="1"/>
          </p:cNvSpPr>
          <p:nvPr/>
        </p:nvSpPr>
        <p:spPr bwMode="auto">
          <a:xfrm>
            <a:off x="1843088" y="9126538"/>
            <a:ext cx="10247312"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Time [s]</a:t>
            </a:r>
          </a:p>
        </p:txBody>
      </p:sp>
      <p:sp>
        <p:nvSpPr>
          <p:cNvPr id="58509" name="Freeform 141"/>
          <p:cNvSpPr>
            <a:spLocks/>
          </p:cNvSpPr>
          <p:nvPr/>
        </p:nvSpPr>
        <p:spPr bwMode="auto">
          <a:xfrm>
            <a:off x="1712913" y="3527425"/>
            <a:ext cx="10958512" cy="4249738"/>
          </a:xfrm>
          <a:custGeom>
            <a:avLst/>
            <a:gdLst/>
            <a:ahLst/>
            <a:cxnLst>
              <a:cxn ang="0">
                <a:pos x="0" y="2586"/>
              </a:cxn>
              <a:cxn ang="0">
                <a:pos x="569" y="2585"/>
              </a:cxn>
              <a:cxn ang="0">
                <a:pos x="703" y="2639"/>
              </a:cxn>
              <a:cxn ang="0">
                <a:pos x="763" y="2353"/>
              </a:cxn>
              <a:cxn ang="0">
                <a:pos x="829" y="1981"/>
              </a:cxn>
              <a:cxn ang="0">
                <a:pos x="1399" y="2011"/>
              </a:cxn>
              <a:cxn ang="0">
                <a:pos x="3151" y="1357"/>
              </a:cxn>
              <a:cxn ang="0">
                <a:pos x="4224" y="768"/>
              </a:cxn>
              <a:cxn ang="0">
                <a:pos x="5080" y="220"/>
              </a:cxn>
              <a:cxn ang="0">
                <a:pos x="5294" y="109"/>
              </a:cxn>
              <a:cxn ang="0">
                <a:pos x="6052" y="36"/>
              </a:cxn>
              <a:cxn ang="0">
                <a:pos x="6903" y="0"/>
              </a:cxn>
            </a:cxnLst>
            <a:rect l="0" t="0" r="r" b="b"/>
            <a:pathLst>
              <a:path w="6903" h="2677">
                <a:moveTo>
                  <a:pt x="0" y="2586"/>
                </a:moveTo>
                <a:cubicBezTo>
                  <a:pt x="95" y="2586"/>
                  <a:pt x="452" y="2587"/>
                  <a:pt x="569" y="2585"/>
                </a:cubicBezTo>
                <a:cubicBezTo>
                  <a:pt x="686" y="2594"/>
                  <a:pt x="667" y="2677"/>
                  <a:pt x="703" y="2639"/>
                </a:cubicBezTo>
                <a:cubicBezTo>
                  <a:pt x="735" y="2600"/>
                  <a:pt x="748" y="2477"/>
                  <a:pt x="763" y="2353"/>
                </a:cubicBezTo>
                <a:cubicBezTo>
                  <a:pt x="779" y="2233"/>
                  <a:pt x="783" y="2056"/>
                  <a:pt x="829" y="1981"/>
                </a:cubicBezTo>
                <a:cubicBezTo>
                  <a:pt x="875" y="1906"/>
                  <a:pt x="1169" y="1976"/>
                  <a:pt x="1399" y="2011"/>
                </a:cubicBezTo>
                <a:cubicBezTo>
                  <a:pt x="1675" y="2053"/>
                  <a:pt x="2711" y="1624"/>
                  <a:pt x="3151" y="1357"/>
                </a:cubicBezTo>
                <a:cubicBezTo>
                  <a:pt x="3613" y="1075"/>
                  <a:pt x="3878" y="962"/>
                  <a:pt x="4224" y="768"/>
                </a:cubicBezTo>
                <a:cubicBezTo>
                  <a:pt x="4588" y="562"/>
                  <a:pt x="4843" y="355"/>
                  <a:pt x="5080" y="220"/>
                </a:cubicBezTo>
                <a:cubicBezTo>
                  <a:pt x="5302" y="92"/>
                  <a:pt x="5185" y="155"/>
                  <a:pt x="5294" y="109"/>
                </a:cubicBezTo>
                <a:cubicBezTo>
                  <a:pt x="5453" y="46"/>
                  <a:pt x="5837" y="36"/>
                  <a:pt x="6052" y="36"/>
                </a:cubicBezTo>
                <a:cubicBezTo>
                  <a:pt x="6281" y="27"/>
                  <a:pt x="6726" y="7"/>
                  <a:pt x="6903" y="0"/>
                </a:cubicBezTo>
              </a:path>
            </a:pathLst>
          </a:custGeom>
          <a:noFill/>
          <a:ln w="38100" cmpd="sng">
            <a:solidFill>
              <a:srgbClr val="333333"/>
            </a:solidFill>
            <a:round/>
            <a:headEnd/>
            <a:tailEnd/>
          </a:ln>
          <a:effectLst/>
        </p:spPr>
        <p:txBody>
          <a:bodyPr/>
          <a:lstStyle/>
          <a:p>
            <a:endParaRPr lang="de-DE"/>
          </a:p>
        </p:txBody>
      </p:sp>
      <p:sp>
        <p:nvSpPr>
          <p:cNvPr id="58508" name="Freeform 140"/>
          <p:cNvSpPr>
            <a:spLocks/>
          </p:cNvSpPr>
          <p:nvPr/>
        </p:nvSpPr>
        <p:spPr bwMode="auto">
          <a:xfrm>
            <a:off x="1712913" y="3392488"/>
            <a:ext cx="10745787" cy="4386262"/>
          </a:xfrm>
          <a:custGeom>
            <a:avLst/>
            <a:gdLst/>
            <a:ahLst/>
            <a:cxnLst>
              <a:cxn ang="0">
                <a:pos x="0" y="2672"/>
              </a:cxn>
              <a:cxn ang="0">
                <a:pos x="569" y="2671"/>
              </a:cxn>
              <a:cxn ang="0">
                <a:pos x="703" y="2725"/>
              </a:cxn>
              <a:cxn ang="0">
                <a:pos x="763" y="2439"/>
              </a:cxn>
              <a:cxn ang="0">
                <a:pos x="829" y="2067"/>
              </a:cxn>
              <a:cxn ang="0">
                <a:pos x="1169" y="1975"/>
              </a:cxn>
              <a:cxn ang="0">
                <a:pos x="1649" y="1749"/>
              </a:cxn>
              <a:cxn ang="0">
                <a:pos x="2561" y="735"/>
              </a:cxn>
              <a:cxn ang="0">
                <a:pos x="3381" y="423"/>
              </a:cxn>
              <a:cxn ang="0">
                <a:pos x="4101" y="133"/>
              </a:cxn>
              <a:cxn ang="0">
                <a:pos x="5348" y="21"/>
              </a:cxn>
              <a:cxn ang="0">
                <a:pos x="6769" y="5"/>
              </a:cxn>
            </a:cxnLst>
            <a:rect l="0" t="0" r="r" b="b"/>
            <a:pathLst>
              <a:path w="6769" h="2763">
                <a:moveTo>
                  <a:pt x="0" y="2672"/>
                </a:moveTo>
                <a:cubicBezTo>
                  <a:pt x="95" y="2672"/>
                  <a:pt x="452" y="2673"/>
                  <a:pt x="569" y="2671"/>
                </a:cubicBezTo>
                <a:cubicBezTo>
                  <a:pt x="686" y="2680"/>
                  <a:pt x="667" y="2763"/>
                  <a:pt x="703" y="2725"/>
                </a:cubicBezTo>
                <a:cubicBezTo>
                  <a:pt x="735" y="2686"/>
                  <a:pt x="748" y="2563"/>
                  <a:pt x="763" y="2439"/>
                </a:cubicBezTo>
                <a:cubicBezTo>
                  <a:pt x="779" y="2319"/>
                  <a:pt x="783" y="2142"/>
                  <a:pt x="829" y="2067"/>
                </a:cubicBezTo>
                <a:cubicBezTo>
                  <a:pt x="875" y="1992"/>
                  <a:pt x="1083" y="1981"/>
                  <a:pt x="1169" y="1975"/>
                </a:cubicBezTo>
                <a:cubicBezTo>
                  <a:pt x="1259" y="1967"/>
                  <a:pt x="1390" y="1967"/>
                  <a:pt x="1649" y="1749"/>
                </a:cubicBezTo>
                <a:cubicBezTo>
                  <a:pt x="1888" y="1536"/>
                  <a:pt x="2184" y="1082"/>
                  <a:pt x="2561" y="735"/>
                </a:cubicBezTo>
                <a:cubicBezTo>
                  <a:pt x="2711" y="593"/>
                  <a:pt x="3128" y="517"/>
                  <a:pt x="3381" y="423"/>
                </a:cubicBezTo>
                <a:cubicBezTo>
                  <a:pt x="3653" y="325"/>
                  <a:pt x="3773" y="206"/>
                  <a:pt x="4101" y="133"/>
                </a:cubicBezTo>
                <a:cubicBezTo>
                  <a:pt x="4429" y="60"/>
                  <a:pt x="4909" y="42"/>
                  <a:pt x="5348" y="21"/>
                </a:cubicBezTo>
                <a:cubicBezTo>
                  <a:pt x="5787" y="0"/>
                  <a:pt x="6473" y="8"/>
                  <a:pt x="6769" y="5"/>
                </a:cubicBezTo>
              </a:path>
            </a:pathLst>
          </a:custGeom>
          <a:noFill/>
          <a:ln w="38100" cmpd="sng">
            <a:solidFill>
              <a:srgbClr val="003399"/>
            </a:solidFill>
            <a:round/>
            <a:headEnd/>
            <a:tailEnd/>
          </a:ln>
          <a:effectLst/>
        </p:spPr>
        <p:txBody>
          <a:bodyPr/>
          <a:lstStyle/>
          <a:p>
            <a:endParaRPr lang="de-DE"/>
          </a:p>
        </p:txBody>
      </p:sp>
      <p:sp>
        <p:nvSpPr>
          <p:cNvPr id="58448" name="Rectangle 74"/>
          <p:cNvSpPr>
            <a:spLocks noChangeArrowheads="1"/>
          </p:cNvSpPr>
          <p:nvPr/>
        </p:nvSpPr>
        <p:spPr bwMode="auto">
          <a:xfrm>
            <a:off x="12079288" y="2616200"/>
            <a:ext cx="925512" cy="1447800"/>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58492" name="Rectangle 124"/>
          <p:cNvSpPr>
            <a:spLocks noChangeArrowheads="1"/>
          </p:cNvSpPr>
          <p:nvPr/>
        </p:nvSpPr>
        <p:spPr bwMode="auto">
          <a:xfrm>
            <a:off x="1838325" y="2554288"/>
            <a:ext cx="10239375" cy="5819775"/>
          </a:xfrm>
          <a:prstGeom prst="rect">
            <a:avLst/>
          </a:prstGeom>
          <a:noFill/>
          <a:ln w="9525">
            <a:solidFill>
              <a:schemeClr val="tx1"/>
            </a:solidFill>
            <a:miter lim="800000"/>
            <a:headEnd/>
            <a:tailEnd/>
          </a:ln>
          <a:effectLst/>
        </p:spPr>
        <p:txBody>
          <a:bodyPr wrap="none" anchor="ctr"/>
          <a:lstStyle/>
          <a:p>
            <a:endParaRPr lang="de-DE"/>
          </a:p>
        </p:txBody>
      </p:sp>
      <p:sp>
        <p:nvSpPr>
          <p:cNvPr id="58511" name="Line 99"/>
          <p:cNvSpPr>
            <a:spLocks noChangeShapeType="1"/>
          </p:cNvSpPr>
          <p:nvPr/>
        </p:nvSpPr>
        <p:spPr bwMode="auto">
          <a:xfrm>
            <a:off x="7747000" y="3783013"/>
            <a:ext cx="0" cy="3608387"/>
          </a:xfrm>
          <a:prstGeom prst="line">
            <a:avLst/>
          </a:prstGeom>
          <a:noFill/>
          <a:ln w="19050">
            <a:solidFill>
              <a:srgbClr val="003399"/>
            </a:solidFill>
            <a:round/>
            <a:headEnd/>
            <a:tailEnd/>
          </a:ln>
        </p:spPr>
        <p:txBody>
          <a:bodyPr/>
          <a:lstStyle/>
          <a:p>
            <a:endParaRPr lang="de-DE"/>
          </a:p>
        </p:txBody>
      </p:sp>
      <p:sp>
        <p:nvSpPr>
          <p:cNvPr id="58512" name="Oval 102"/>
          <p:cNvSpPr>
            <a:spLocks noChangeArrowheads="1"/>
          </p:cNvSpPr>
          <p:nvPr/>
        </p:nvSpPr>
        <p:spPr bwMode="auto">
          <a:xfrm>
            <a:off x="7642225" y="3692525"/>
            <a:ext cx="209550" cy="207963"/>
          </a:xfrm>
          <a:prstGeom prst="ellipse">
            <a:avLst/>
          </a:prstGeom>
          <a:solidFill>
            <a:schemeClr val="bg1"/>
          </a:solidFill>
          <a:ln w="19050">
            <a:solidFill>
              <a:srgbClr val="003399"/>
            </a:solidFill>
            <a:round/>
            <a:headEnd/>
            <a:tailEnd/>
          </a:ln>
        </p:spPr>
        <p:txBody>
          <a:bodyPr wrap="none" lIns="91425" tIns="45712" rIns="91425" bIns="45712" anchor="ctr"/>
          <a:lstStyle/>
          <a:p>
            <a:pPr algn="l"/>
            <a:endParaRPr lang="de-DE"/>
          </a:p>
        </p:txBody>
      </p:sp>
      <p:sp>
        <p:nvSpPr>
          <p:cNvPr id="58513" name="Line 100"/>
          <p:cNvSpPr>
            <a:spLocks noChangeShapeType="1"/>
          </p:cNvSpPr>
          <p:nvPr/>
        </p:nvSpPr>
        <p:spPr bwMode="auto">
          <a:xfrm>
            <a:off x="4267200" y="6667500"/>
            <a:ext cx="0" cy="723900"/>
          </a:xfrm>
          <a:prstGeom prst="line">
            <a:avLst/>
          </a:prstGeom>
          <a:noFill/>
          <a:ln w="19050">
            <a:solidFill>
              <a:srgbClr val="333333"/>
            </a:solidFill>
            <a:round/>
            <a:headEnd/>
            <a:tailEnd/>
          </a:ln>
        </p:spPr>
        <p:txBody>
          <a:bodyPr/>
          <a:lstStyle/>
          <a:p>
            <a:endParaRPr lang="de-DE"/>
          </a:p>
        </p:txBody>
      </p:sp>
      <p:sp>
        <p:nvSpPr>
          <p:cNvPr id="58514" name="Oval 101"/>
          <p:cNvSpPr>
            <a:spLocks noChangeArrowheads="1"/>
          </p:cNvSpPr>
          <p:nvPr/>
        </p:nvSpPr>
        <p:spPr bwMode="auto">
          <a:xfrm>
            <a:off x="4164013" y="6584950"/>
            <a:ext cx="206375" cy="211138"/>
          </a:xfrm>
          <a:prstGeom prst="ellipse">
            <a:avLst/>
          </a:prstGeom>
          <a:solidFill>
            <a:schemeClr val="bg1"/>
          </a:solidFill>
          <a:ln w="19050">
            <a:solidFill>
              <a:srgbClr val="333333"/>
            </a:solidFill>
            <a:round/>
            <a:headEnd/>
            <a:tailEnd/>
          </a:ln>
        </p:spPr>
        <p:txBody>
          <a:bodyPr wrap="none" lIns="91425" tIns="45712" rIns="91425" bIns="45712" anchor="ctr"/>
          <a:lstStyle/>
          <a:p>
            <a:pPr algn="l"/>
            <a:endParaRPr lang="de-DE"/>
          </a:p>
        </p:txBody>
      </p:sp>
      <p:sp>
        <p:nvSpPr>
          <p:cNvPr id="58515" name="Text Box 83"/>
          <p:cNvSpPr txBox="1">
            <a:spLocks noChangeArrowheads="1"/>
          </p:cNvSpPr>
          <p:nvPr/>
        </p:nvSpPr>
        <p:spPr bwMode="auto">
          <a:xfrm>
            <a:off x="4327525" y="7127875"/>
            <a:ext cx="2720975" cy="317500"/>
          </a:xfrm>
          <a:prstGeom prst="rect">
            <a:avLst/>
          </a:prstGeom>
          <a:solidFill>
            <a:srgbClr val="EEEEEE"/>
          </a:solidFill>
          <a:ln w="9525">
            <a:noFill/>
            <a:miter lim="800000"/>
            <a:headEnd/>
            <a:tailEnd/>
          </a:ln>
        </p:spPr>
        <p:txBody>
          <a:bodyPr lIns="0" tIns="0" rIns="0" bIns="0">
            <a:spAutoFit/>
          </a:bodyPr>
          <a:lstStyle/>
          <a:p>
            <a:pPr algn="l">
              <a:lnSpc>
                <a:spcPct val="95000"/>
              </a:lnSpc>
            </a:pPr>
            <a:r>
              <a:rPr lang="de-DE" sz="2200">
                <a:solidFill>
                  <a:srgbClr val="4D4D4D"/>
                </a:solidFill>
                <a:latin typeface="BMWTypeRegular" pitchFamily="34" charset="0"/>
              </a:rPr>
              <a:t>Predecessor engine</a:t>
            </a:r>
          </a:p>
        </p:txBody>
      </p:sp>
      <p:sp>
        <p:nvSpPr>
          <p:cNvPr id="58516" name="Text Box 83"/>
          <p:cNvSpPr txBox="1">
            <a:spLocks noChangeArrowheads="1"/>
          </p:cNvSpPr>
          <p:nvPr/>
        </p:nvSpPr>
        <p:spPr bwMode="auto">
          <a:xfrm>
            <a:off x="7808913" y="7126288"/>
            <a:ext cx="1736725" cy="317500"/>
          </a:xfrm>
          <a:prstGeom prst="rect">
            <a:avLst/>
          </a:prstGeom>
          <a:solidFill>
            <a:srgbClr val="EEEEEE"/>
          </a:solidFill>
          <a:ln w="9525">
            <a:noFill/>
            <a:miter lim="800000"/>
            <a:headEnd/>
            <a:tailEnd/>
          </a:ln>
        </p:spPr>
        <p:txBody>
          <a:bodyPr lIns="0" tIns="0" rIns="0" bIns="0">
            <a:spAutoFit/>
          </a:bodyPr>
          <a:lstStyle/>
          <a:p>
            <a:pPr algn="l">
              <a:lnSpc>
                <a:spcPct val="95000"/>
              </a:lnSpc>
            </a:pPr>
            <a:r>
              <a:rPr lang="de-DE" sz="2200">
                <a:solidFill>
                  <a:srgbClr val="003399"/>
                </a:solidFill>
                <a:latin typeface="BMWTypeRegular" pitchFamily="34" charset="0"/>
              </a:rPr>
              <a:t>New engine</a:t>
            </a:r>
            <a:endParaRPr lang="de-DE" sz="2200">
              <a:solidFill>
                <a:srgbClr val="4D4D4D"/>
              </a:solidFill>
              <a:latin typeface="BMWTypeRegular" pitchFamily="34" charset="0"/>
            </a:endParaRPr>
          </a:p>
        </p:txBody>
      </p:sp>
      <p:sp>
        <p:nvSpPr>
          <p:cNvPr id="58536" name="Text Box 78"/>
          <p:cNvSpPr txBox="1">
            <a:spLocks noChangeArrowheads="1"/>
          </p:cNvSpPr>
          <p:nvPr/>
        </p:nvSpPr>
        <p:spPr bwMode="auto">
          <a:xfrm>
            <a:off x="6234113" y="3635375"/>
            <a:ext cx="1179512" cy="301625"/>
          </a:xfrm>
          <a:prstGeom prst="rect">
            <a:avLst/>
          </a:prstGeom>
          <a:noFill/>
          <a:ln w="9525">
            <a:noFill/>
            <a:miter lim="800000"/>
            <a:headEnd/>
            <a:tailEnd/>
          </a:ln>
        </p:spPr>
        <p:txBody>
          <a:bodyPr lIns="0" tIns="0" rIns="0" bIns="0">
            <a:spAutoFit/>
          </a:bodyPr>
          <a:lstStyle/>
          <a:p>
            <a:pPr>
              <a:lnSpc>
                <a:spcPct val="90000"/>
              </a:lnSpc>
            </a:pPr>
            <a:r>
              <a:rPr lang="de-DE" sz="2200" b="1">
                <a:solidFill>
                  <a:srgbClr val="003399"/>
                </a:solidFill>
                <a:latin typeface="BMWTypeRegular" pitchFamily="34" charset="0"/>
              </a:rPr>
              <a:t>+ 40 %</a:t>
            </a:r>
          </a:p>
        </p:txBody>
      </p:sp>
      <p:sp>
        <p:nvSpPr>
          <p:cNvPr id="58537" name="AutoShape 80"/>
          <p:cNvSpPr>
            <a:spLocks noChangeArrowheads="1"/>
          </p:cNvSpPr>
          <p:nvPr/>
        </p:nvSpPr>
        <p:spPr bwMode="auto">
          <a:xfrm>
            <a:off x="6681788" y="4214813"/>
            <a:ext cx="392112" cy="1244600"/>
          </a:xfrm>
          <a:prstGeom prst="upDownArrow">
            <a:avLst>
              <a:gd name="adj1" fmla="val 43324"/>
              <a:gd name="adj2" fmla="val 79764"/>
            </a:avLst>
          </a:prstGeom>
          <a:solidFill>
            <a:schemeClr val="bg1"/>
          </a:solidFill>
          <a:ln w="28575">
            <a:solidFill>
              <a:srgbClr val="008000"/>
            </a:solidFill>
            <a:miter lim="800000"/>
            <a:headEnd/>
            <a:tailEnd/>
          </a:ln>
        </p:spPr>
        <p:txBody>
          <a:bodyPr wrap="none" lIns="91425" tIns="45712" rIns="91425" bIns="45712" anchor="ctr"/>
          <a:lstStyle/>
          <a:p>
            <a:pPr algn="l"/>
            <a:endParaRPr lang="de-DE"/>
          </a:p>
        </p:txBody>
      </p:sp>
      <p:sp>
        <p:nvSpPr>
          <p:cNvPr id="58391" name="Line 26"/>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58445" name="Rectangle 75"/>
          <p:cNvSpPr>
            <a:spLocks noChangeArrowheads="1"/>
          </p:cNvSpPr>
          <p:nvPr/>
        </p:nvSpPr>
        <p:spPr bwMode="auto">
          <a:xfrm>
            <a:off x="912813" y="7562850"/>
            <a:ext cx="927100" cy="166688"/>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58518" name="Text Box 52"/>
          <p:cNvSpPr txBox="1">
            <a:spLocks noChangeArrowheads="1"/>
          </p:cNvSpPr>
          <p:nvPr/>
        </p:nvSpPr>
        <p:spPr bwMode="auto">
          <a:xfrm rot="-5400000">
            <a:off x="-2210594" y="5314157"/>
            <a:ext cx="5834063"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Torque [Nm]</a:t>
            </a:r>
          </a:p>
        </p:txBody>
      </p:sp>
      <p:sp>
        <p:nvSpPr>
          <p:cNvPr id="58526" name="Text Box 64"/>
          <p:cNvSpPr txBox="1">
            <a:spLocks noChangeArrowheads="1"/>
          </p:cNvSpPr>
          <p:nvPr/>
        </p:nvSpPr>
        <p:spPr bwMode="auto">
          <a:xfrm>
            <a:off x="890588" y="2379663"/>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700</a:t>
            </a:r>
          </a:p>
        </p:txBody>
      </p:sp>
      <p:sp>
        <p:nvSpPr>
          <p:cNvPr id="58527" name="Text Box 64"/>
          <p:cNvSpPr txBox="1">
            <a:spLocks noChangeArrowheads="1"/>
          </p:cNvSpPr>
          <p:nvPr/>
        </p:nvSpPr>
        <p:spPr bwMode="auto">
          <a:xfrm>
            <a:off x="890588" y="3228975"/>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600</a:t>
            </a:r>
          </a:p>
        </p:txBody>
      </p:sp>
      <p:sp>
        <p:nvSpPr>
          <p:cNvPr id="58528" name="Text Box 64"/>
          <p:cNvSpPr txBox="1">
            <a:spLocks noChangeArrowheads="1"/>
          </p:cNvSpPr>
          <p:nvPr/>
        </p:nvSpPr>
        <p:spPr bwMode="auto">
          <a:xfrm>
            <a:off x="890588" y="4883150"/>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400</a:t>
            </a:r>
          </a:p>
        </p:txBody>
      </p:sp>
      <p:sp>
        <p:nvSpPr>
          <p:cNvPr id="58529" name="Text Box 64"/>
          <p:cNvSpPr txBox="1">
            <a:spLocks noChangeArrowheads="1"/>
          </p:cNvSpPr>
          <p:nvPr/>
        </p:nvSpPr>
        <p:spPr bwMode="auto">
          <a:xfrm>
            <a:off x="890588" y="5683250"/>
            <a:ext cx="663575" cy="334963"/>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300</a:t>
            </a:r>
          </a:p>
        </p:txBody>
      </p:sp>
      <p:sp>
        <p:nvSpPr>
          <p:cNvPr id="58530" name="Text Box 64"/>
          <p:cNvSpPr txBox="1">
            <a:spLocks noChangeArrowheads="1"/>
          </p:cNvSpPr>
          <p:nvPr/>
        </p:nvSpPr>
        <p:spPr bwMode="auto">
          <a:xfrm>
            <a:off x="890588" y="8202613"/>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0</a:t>
            </a:r>
          </a:p>
        </p:txBody>
      </p:sp>
      <p:sp>
        <p:nvSpPr>
          <p:cNvPr id="58531" name="Text Box 64"/>
          <p:cNvSpPr txBox="1">
            <a:spLocks noChangeArrowheads="1"/>
          </p:cNvSpPr>
          <p:nvPr/>
        </p:nvSpPr>
        <p:spPr bwMode="auto">
          <a:xfrm>
            <a:off x="890588" y="4065588"/>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500</a:t>
            </a:r>
          </a:p>
        </p:txBody>
      </p:sp>
      <p:sp>
        <p:nvSpPr>
          <p:cNvPr id="58532" name="Text Box 64"/>
          <p:cNvSpPr txBox="1">
            <a:spLocks noChangeArrowheads="1"/>
          </p:cNvSpPr>
          <p:nvPr/>
        </p:nvSpPr>
        <p:spPr bwMode="auto">
          <a:xfrm>
            <a:off x="890588" y="6542088"/>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200</a:t>
            </a:r>
          </a:p>
        </p:txBody>
      </p:sp>
      <p:sp>
        <p:nvSpPr>
          <p:cNvPr id="58533" name="Text Box 64"/>
          <p:cNvSpPr txBox="1">
            <a:spLocks noChangeArrowheads="1"/>
          </p:cNvSpPr>
          <p:nvPr/>
        </p:nvSpPr>
        <p:spPr bwMode="auto">
          <a:xfrm>
            <a:off x="890588" y="7380288"/>
            <a:ext cx="663575" cy="334962"/>
          </a:xfrm>
          <a:prstGeom prst="rect">
            <a:avLst/>
          </a:prstGeom>
          <a:noFill/>
          <a:ln w="9525">
            <a:noFill/>
            <a:miter lim="800000"/>
            <a:headEnd/>
            <a:tailEnd/>
          </a:ln>
        </p:spPr>
        <p:txBody>
          <a:bodyPr lIns="0" tIns="0" rIns="0" bIns="0">
            <a:spAutoFit/>
          </a:bodyPr>
          <a:lstStyle/>
          <a:p>
            <a:pPr algn="r"/>
            <a:r>
              <a:rPr lang="de-DE" sz="2200">
                <a:solidFill>
                  <a:srgbClr val="000000"/>
                </a:solidFill>
                <a:latin typeface="BMWTypeRegular" pitchFamily="34" charset="0"/>
              </a:rPr>
              <a:t>100</a:t>
            </a:r>
          </a:p>
        </p:txBody>
      </p:sp>
      <p:sp>
        <p:nvSpPr>
          <p:cNvPr id="58541" name="Line 55"/>
          <p:cNvSpPr>
            <a:spLocks noChangeShapeType="1"/>
          </p:cNvSpPr>
          <p:nvPr/>
        </p:nvSpPr>
        <p:spPr bwMode="auto">
          <a:xfrm>
            <a:off x="1668463" y="7553325"/>
            <a:ext cx="346075" cy="0"/>
          </a:xfrm>
          <a:prstGeom prst="line">
            <a:avLst/>
          </a:prstGeom>
          <a:noFill/>
          <a:ln w="9525">
            <a:solidFill>
              <a:srgbClr val="000000"/>
            </a:solidFill>
            <a:round/>
            <a:headEnd/>
            <a:tailEnd/>
          </a:ln>
        </p:spPr>
        <p:txBody>
          <a:bodyPr/>
          <a:lstStyle/>
          <a:p>
            <a:endParaRPr lang="de-DE"/>
          </a:p>
        </p:txBody>
      </p:sp>
      <p:sp>
        <p:nvSpPr>
          <p:cNvPr id="58542" name="Line 55"/>
          <p:cNvSpPr>
            <a:spLocks noChangeShapeType="1"/>
          </p:cNvSpPr>
          <p:nvPr/>
        </p:nvSpPr>
        <p:spPr bwMode="auto">
          <a:xfrm>
            <a:off x="1668463" y="2554288"/>
            <a:ext cx="346075" cy="0"/>
          </a:xfrm>
          <a:prstGeom prst="line">
            <a:avLst/>
          </a:prstGeom>
          <a:noFill/>
          <a:ln w="9525">
            <a:solidFill>
              <a:srgbClr val="000000"/>
            </a:solidFill>
            <a:round/>
            <a:headEnd/>
            <a:tailEnd/>
          </a:ln>
        </p:spPr>
        <p:txBody>
          <a:bodyPr/>
          <a:lstStyle/>
          <a:p>
            <a:endParaRPr lang="de-DE"/>
          </a:p>
        </p:txBody>
      </p:sp>
      <p:sp>
        <p:nvSpPr>
          <p:cNvPr id="58543" name="Line 54"/>
          <p:cNvSpPr>
            <a:spLocks noChangeShapeType="1"/>
          </p:cNvSpPr>
          <p:nvPr/>
        </p:nvSpPr>
        <p:spPr bwMode="auto">
          <a:xfrm flipH="1">
            <a:off x="1668463" y="8372475"/>
            <a:ext cx="314325" cy="0"/>
          </a:xfrm>
          <a:prstGeom prst="line">
            <a:avLst/>
          </a:prstGeom>
          <a:noFill/>
          <a:ln w="9525">
            <a:solidFill>
              <a:srgbClr val="000000"/>
            </a:solidFill>
            <a:round/>
            <a:headEnd/>
            <a:tailEnd/>
          </a:ln>
        </p:spPr>
        <p:txBody>
          <a:bodyPr/>
          <a:lstStyle/>
          <a:p>
            <a:endParaRPr lang="de-DE"/>
          </a:p>
        </p:txBody>
      </p:sp>
      <p:sp>
        <p:nvSpPr>
          <p:cNvPr id="58544" name="Line 55"/>
          <p:cNvSpPr>
            <a:spLocks noChangeShapeType="1"/>
          </p:cNvSpPr>
          <p:nvPr/>
        </p:nvSpPr>
        <p:spPr bwMode="auto">
          <a:xfrm>
            <a:off x="1668463" y="3406775"/>
            <a:ext cx="346075" cy="0"/>
          </a:xfrm>
          <a:prstGeom prst="line">
            <a:avLst/>
          </a:prstGeom>
          <a:noFill/>
          <a:ln w="9525">
            <a:solidFill>
              <a:srgbClr val="000000"/>
            </a:solidFill>
            <a:round/>
            <a:headEnd/>
            <a:tailEnd/>
          </a:ln>
        </p:spPr>
        <p:txBody>
          <a:bodyPr/>
          <a:lstStyle/>
          <a:p>
            <a:endParaRPr lang="de-DE"/>
          </a:p>
        </p:txBody>
      </p:sp>
      <p:sp>
        <p:nvSpPr>
          <p:cNvPr id="58545" name="Line 55"/>
          <p:cNvSpPr>
            <a:spLocks noChangeShapeType="1"/>
          </p:cNvSpPr>
          <p:nvPr/>
        </p:nvSpPr>
        <p:spPr bwMode="auto">
          <a:xfrm>
            <a:off x="1668463" y="4227513"/>
            <a:ext cx="346075" cy="0"/>
          </a:xfrm>
          <a:prstGeom prst="line">
            <a:avLst/>
          </a:prstGeom>
          <a:noFill/>
          <a:ln w="9525">
            <a:solidFill>
              <a:srgbClr val="000000"/>
            </a:solidFill>
            <a:round/>
            <a:headEnd/>
            <a:tailEnd/>
          </a:ln>
        </p:spPr>
        <p:txBody>
          <a:bodyPr/>
          <a:lstStyle/>
          <a:p>
            <a:endParaRPr lang="de-DE"/>
          </a:p>
        </p:txBody>
      </p:sp>
      <p:sp>
        <p:nvSpPr>
          <p:cNvPr id="58546" name="Line 55"/>
          <p:cNvSpPr>
            <a:spLocks noChangeShapeType="1"/>
          </p:cNvSpPr>
          <p:nvPr/>
        </p:nvSpPr>
        <p:spPr bwMode="auto">
          <a:xfrm>
            <a:off x="1668463" y="5076825"/>
            <a:ext cx="346075" cy="0"/>
          </a:xfrm>
          <a:prstGeom prst="line">
            <a:avLst/>
          </a:prstGeom>
          <a:noFill/>
          <a:ln w="9525">
            <a:solidFill>
              <a:srgbClr val="000000"/>
            </a:solidFill>
            <a:round/>
            <a:headEnd/>
            <a:tailEnd/>
          </a:ln>
        </p:spPr>
        <p:txBody>
          <a:bodyPr/>
          <a:lstStyle/>
          <a:p>
            <a:endParaRPr lang="de-DE"/>
          </a:p>
        </p:txBody>
      </p:sp>
      <p:sp>
        <p:nvSpPr>
          <p:cNvPr id="58547" name="Line 55"/>
          <p:cNvSpPr>
            <a:spLocks noChangeShapeType="1"/>
          </p:cNvSpPr>
          <p:nvPr/>
        </p:nvSpPr>
        <p:spPr bwMode="auto">
          <a:xfrm>
            <a:off x="1668463" y="5865813"/>
            <a:ext cx="346075" cy="0"/>
          </a:xfrm>
          <a:prstGeom prst="line">
            <a:avLst/>
          </a:prstGeom>
          <a:noFill/>
          <a:ln w="9525">
            <a:solidFill>
              <a:srgbClr val="000000"/>
            </a:solidFill>
            <a:round/>
            <a:headEnd/>
            <a:tailEnd/>
          </a:ln>
        </p:spPr>
        <p:txBody>
          <a:bodyPr/>
          <a:lstStyle/>
          <a:p>
            <a:endParaRPr lang="de-DE"/>
          </a:p>
        </p:txBody>
      </p:sp>
      <p:sp>
        <p:nvSpPr>
          <p:cNvPr id="58548" name="Line 55"/>
          <p:cNvSpPr>
            <a:spLocks noChangeShapeType="1"/>
          </p:cNvSpPr>
          <p:nvPr/>
        </p:nvSpPr>
        <p:spPr bwMode="auto">
          <a:xfrm>
            <a:off x="1668463" y="6718300"/>
            <a:ext cx="346075" cy="0"/>
          </a:xfrm>
          <a:prstGeom prst="line">
            <a:avLst/>
          </a:prstGeom>
          <a:noFill/>
          <a:ln w="9525">
            <a:solidFill>
              <a:srgbClr val="000000"/>
            </a:solidFill>
            <a:round/>
            <a:headEnd/>
            <a:tailEnd/>
          </a:ln>
        </p:spPr>
        <p:txBody>
          <a:bodyPr/>
          <a:lstStyle/>
          <a:p>
            <a:endParaRPr lang="de-DE"/>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23" name="Picture 26" descr="hg_Leistung"/>
          <p:cNvPicPr>
            <a:picLocks noChangeAspect="1" noChangeArrowheads="1"/>
          </p:cNvPicPr>
          <p:nvPr/>
        </p:nvPicPr>
        <p:blipFill>
          <a:blip r:embed="rId3"/>
          <a:srcRect/>
          <a:stretch>
            <a:fillRect/>
          </a:stretch>
        </p:blipFill>
        <p:spPr bwMode="auto">
          <a:xfrm>
            <a:off x="0" y="1501775"/>
            <a:ext cx="13004800" cy="8251825"/>
          </a:xfrm>
          <a:prstGeom prst="rect">
            <a:avLst/>
          </a:prstGeom>
          <a:noFill/>
          <a:ln w="9525">
            <a:noFill/>
            <a:miter lim="800000"/>
            <a:headEnd/>
            <a:tailEnd/>
          </a:ln>
        </p:spPr>
      </p:pic>
      <p:sp>
        <p:nvSpPr>
          <p:cNvPr id="59424" name="Rectangle 11"/>
          <p:cNvSpPr>
            <a:spLocks noChangeArrowheads="1"/>
          </p:cNvSpPr>
          <p:nvPr/>
        </p:nvSpPr>
        <p:spPr bwMode="auto">
          <a:xfrm>
            <a:off x="1663700" y="6102350"/>
            <a:ext cx="2933700" cy="954088"/>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25" name="Rectangle 12"/>
          <p:cNvSpPr>
            <a:spLocks noChangeArrowheads="1"/>
          </p:cNvSpPr>
          <p:nvPr/>
        </p:nvSpPr>
        <p:spPr bwMode="auto">
          <a:xfrm>
            <a:off x="1663700" y="4687888"/>
            <a:ext cx="2933700" cy="1336675"/>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26" name="Rectangle 13"/>
          <p:cNvSpPr>
            <a:spLocks noChangeArrowheads="1"/>
          </p:cNvSpPr>
          <p:nvPr/>
        </p:nvSpPr>
        <p:spPr bwMode="auto">
          <a:xfrm>
            <a:off x="1663700" y="2643188"/>
            <a:ext cx="2933700" cy="952500"/>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27" name="Rectangle 14"/>
          <p:cNvSpPr>
            <a:spLocks noChangeArrowheads="1"/>
          </p:cNvSpPr>
          <p:nvPr/>
        </p:nvSpPr>
        <p:spPr bwMode="auto">
          <a:xfrm>
            <a:off x="1663700" y="7143750"/>
            <a:ext cx="2933700" cy="954088"/>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28" name="Rectangle 15"/>
          <p:cNvSpPr>
            <a:spLocks noChangeArrowheads="1"/>
          </p:cNvSpPr>
          <p:nvPr/>
        </p:nvSpPr>
        <p:spPr bwMode="auto">
          <a:xfrm>
            <a:off x="1663700" y="3676650"/>
            <a:ext cx="2933700" cy="925513"/>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29" name="Rectangle 26"/>
          <p:cNvSpPr>
            <a:spLocks noChangeArrowheads="1"/>
          </p:cNvSpPr>
          <p:nvPr/>
        </p:nvSpPr>
        <p:spPr bwMode="auto">
          <a:xfrm>
            <a:off x="4675188" y="6102350"/>
            <a:ext cx="1649412" cy="954088"/>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0" name="Rectangle 27"/>
          <p:cNvSpPr>
            <a:spLocks noChangeArrowheads="1"/>
          </p:cNvSpPr>
          <p:nvPr/>
        </p:nvSpPr>
        <p:spPr bwMode="auto">
          <a:xfrm>
            <a:off x="4675188" y="4687888"/>
            <a:ext cx="1649412" cy="1336675"/>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1" name="Rectangle 28"/>
          <p:cNvSpPr>
            <a:spLocks noChangeArrowheads="1"/>
          </p:cNvSpPr>
          <p:nvPr/>
        </p:nvSpPr>
        <p:spPr bwMode="auto">
          <a:xfrm>
            <a:off x="4675188" y="2643188"/>
            <a:ext cx="1649412" cy="952500"/>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2" name="Rectangle 29"/>
          <p:cNvSpPr>
            <a:spLocks noChangeArrowheads="1"/>
          </p:cNvSpPr>
          <p:nvPr/>
        </p:nvSpPr>
        <p:spPr bwMode="auto">
          <a:xfrm>
            <a:off x="4675188" y="7143750"/>
            <a:ext cx="1649412" cy="954088"/>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3" name="Rectangle 30"/>
          <p:cNvSpPr>
            <a:spLocks noChangeArrowheads="1"/>
          </p:cNvSpPr>
          <p:nvPr/>
        </p:nvSpPr>
        <p:spPr bwMode="auto">
          <a:xfrm>
            <a:off x="4675188" y="3676650"/>
            <a:ext cx="1649412" cy="925513"/>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4" name="Rectangle 32"/>
          <p:cNvSpPr>
            <a:spLocks noChangeArrowheads="1"/>
          </p:cNvSpPr>
          <p:nvPr/>
        </p:nvSpPr>
        <p:spPr bwMode="auto">
          <a:xfrm>
            <a:off x="6400800" y="6102350"/>
            <a:ext cx="2592388" cy="954088"/>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5" name="Rectangle 33"/>
          <p:cNvSpPr>
            <a:spLocks noChangeArrowheads="1"/>
          </p:cNvSpPr>
          <p:nvPr/>
        </p:nvSpPr>
        <p:spPr bwMode="auto">
          <a:xfrm>
            <a:off x="6400800" y="4687888"/>
            <a:ext cx="2592388" cy="1336675"/>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6" name="Rectangle 34"/>
          <p:cNvSpPr>
            <a:spLocks noChangeArrowheads="1"/>
          </p:cNvSpPr>
          <p:nvPr/>
        </p:nvSpPr>
        <p:spPr bwMode="auto">
          <a:xfrm>
            <a:off x="6400800" y="2643188"/>
            <a:ext cx="2592388" cy="952500"/>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7" name="Rectangle 35"/>
          <p:cNvSpPr>
            <a:spLocks noChangeArrowheads="1"/>
          </p:cNvSpPr>
          <p:nvPr/>
        </p:nvSpPr>
        <p:spPr bwMode="auto">
          <a:xfrm>
            <a:off x="6400800" y="7143750"/>
            <a:ext cx="2592388" cy="954088"/>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438" name="Rectangle 36"/>
          <p:cNvSpPr>
            <a:spLocks noChangeArrowheads="1"/>
          </p:cNvSpPr>
          <p:nvPr/>
        </p:nvSpPr>
        <p:spPr bwMode="auto">
          <a:xfrm>
            <a:off x="6400800" y="3676650"/>
            <a:ext cx="2592388" cy="925513"/>
          </a:xfrm>
          <a:prstGeom prst="rect">
            <a:avLst/>
          </a:prstGeom>
          <a:solidFill>
            <a:schemeClr val="bg1">
              <a:alpha val="70000"/>
            </a:schemeClr>
          </a:solidFill>
          <a:ln w="9525">
            <a:noFill/>
            <a:miter lim="800000"/>
            <a:headEnd/>
            <a:tailEnd/>
          </a:ln>
        </p:spPr>
        <p:txBody>
          <a:bodyPr wrap="none" lIns="91425" tIns="45712" rIns="91425" bIns="45712" anchor="ctr"/>
          <a:lstStyle/>
          <a:p>
            <a:pPr algn="l"/>
            <a:endParaRPr lang="de-DE"/>
          </a:p>
        </p:txBody>
      </p:sp>
      <p:sp>
        <p:nvSpPr>
          <p:cNvPr id="59398"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59399" name="Rectangle 5"/>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a:t>
            </a:r>
          </a:p>
          <a:p>
            <a:pPr algn="l">
              <a:lnSpc>
                <a:spcPct val="95000"/>
              </a:lnSpc>
            </a:pPr>
            <a:r>
              <a:rPr lang="en-US" sz="3400" b="1">
                <a:solidFill>
                  <a:srgbClr val="969696"/>
                </a:solidFill>
                <a:latin typeface="BMWTypeRegular" pitchFamily="34" charset="0"/>
              </a:rPr>
              <a:t>First application in the BMW 740d.</a:t>
            </a:r>
          </a:p>
        </p:txBody>
      </p:sp>
      <p:pic>
        <p:nvPicPr>
          <p:cNvPr id="59444" name="Picture 27" descr="performance"/>
          <p:cNvPicPr>
            <a:picLocks noChangeAspect="1" noChangeArrowheads="1"/>
          </p:cNvPicPr>
          <p:nvPr/>
        </p:nvPicPr>
        <p:blipFill>
          <a:blip r:embed="rId4"/>
          <a:srcRect l="54688"/>
          <a:stretch>
            <a:fillRect/>
          </a:stretch>
        </p:blipFill>
        <p:spPr bwMode="auto">
          <a:xfrm>
            <a:off x="7112000" y="1501775"/>
            <a:ext cx="5892800" cy="8251825"/>
          </a:xfrm>
          <a:prstGeom prst="rect">
            <a:avLst/>
          </a:prstGeom>
          <a:noFill/>
          <a:ln w="9525">
            <a:noFill/>
            <a:miter lim="800000"/>
            <a:headEnd/>
            <a:tailEnd/>
          </a:ln>
        </p:spPr>
      </p:pic>
      <p:sp>
        <p:nvSpPr>
          <p:cNvPr id="59445" name="Rectangle 39"/>
          <p:cNvSpPr>
            <a:spLocks noChangeArrowheads="1"/>
          </p:cNvSpPr>
          <p:nvPr/>
        </p:nvSpPr>
        <p:spPr bwMode="auto">
          <a:xfrm>
            <a:off x="6518275" y="2690813"/>
            <a:ext cx="4951413" cy="3856037"/>
          </a:xfrm>
          <a:prstGeom prst="rect">
            <a:avLst/>
          </a:prstGeom>
          <a:noFill/>
          <a:ln w="9525">
            <a:noFill/>
            <a:miter lim="800000"/>
            <a:headEnd/>
            <a:tailEnd/>
          </a:ln>
        </p:spPr>
        <p:txBody>
          <a:bodyPr lIns="0" tIns="0" rIns="0" bIns="0">
            <a:spAutoFit/>
          </a:bodyPr>
          <a:lstStyle/>
          <a:p>
            <a:pPr algn="l" defTabSz="1720850">
              <a:lnSpc>
                <a:spcPct val="95000"/>
              </a:lnSpc>
            </a:pPr>
            <a:r>
              <a:rPr lang="en-US" sz="2800" b="1">
                <a:solidFill>
                  <a:srgbClr val="008000"/>
                </a:solidFill>
                <a:latin typeface="BMWTypeRegular" pitchFamily="34" charset="0"/>
              </a:rPr>
              <a:t>+ 7.1 %*</a:t>
            </a:r>
          </a:p>
          <a:p>
            <a:pPr algn="l" defTabSz="1720850">
              <a:lnSpc>
                <a:spcPct val="95000"/>
              </a:lnSpc>
            </a:pPr>
            <a:endParaRPr lang="en-US" sz="2800" b="1">
              <a:solidFill>
                <a:srgbClr val="008000"/>
              </a:solidFill>
              <a:latin typeface="BMWTypeRegular" pitchFamily="34" charset="0"/>
            </a:endParaRPr>
          </a:p>
          <a:p>
            <a:pPr algn="l" defTabSz="1720850">
              <a:lnSpc>
                <a:spcPct val="95000"/>
              </a:lnSpc>
            </a:pPr>
            <a:endParaRPr lang="en-US" sz="1400" b="1">
              <a:solidFill>
                <a:srgbClr val="008000"/>
              </a:solidFill>
              <a:latin typeface="BMWTypeRegular" pitchFamily="34" charset="0"/>
            </a:endParaRPr>
          </a:p>
          <a:p>
            <a:pPr algn="l" defTabSz="1720850">
              <a:lnSpc>
                <a:spcPct val="95000"/>
              </a:lnSpc>
            </a:pPr>
            <a:r>
              <a:rPr lang="en-US" sz="2800" b="1">
                <a:solidFill>
                  <a:srgbClr val="008000"/>
                </a:solidFill>
                <a:latin typeface="BMWTypeRegular" pitchFamily="34" charset="0"/>
              </a:rPr>
              <a:t>+ 3.4 %*</a:t>
            </a:r>
          </a:p>
          <a:p>
            <a:pPr algn="l" defTabSz="1720850">
              <a:lnSpc>
                <a:spcPct val="95000"/>
              </a:lnSpc>
            </a:pPr>
            <a:endParaRPr lang="en-US" sz="2800" b="1">
              <a:solidFill>
                <a:srgbClr val="008000"/>
              </a:solidFill>
              <a:latin typeface="BMWTypeRegular" pitchFamily="34" charset="0"/>
            </a:endParaRPr>
          </a:p>
          <a:p>
            <a:pPr algn="l" defTabSz="1720850">
              <a:lnSpc>
                <a:spcPct val="95000"/>
              </a:lnSpc>
            </a:pPr>
            <a:endParaRPr lang="en-US" sz="1400" b="1">
              <a:solidFill>
                <a:srgbClr val="008000"/>
              </a:solidFill>
              <a:latin typeface="BMWTypeRegular" pitchFamily="34" charset="0"/>
            </a:endParaRPr>
          </a:p>
          <a:p>
            <a:pPr algn="l" defTabSz="1720850">
              <a:lnSpc>
                <a:spcPct val="95000"/>
              </a:lnSpc>
            </a:pPr>
            <a:r>
              <a:rPr lang="en-US" sz="2800" b="1">
                <a:solidFill>
                  <a:srgbClr val="008000"/>
                </a:solidFill>
                <a:latin typeface="BMWTypeRegular" pitchFamily="34" charset="0"/>
              </a:rPr>
              <a:t>- 23 %**</a:t>
            </a:r>
          </a:p>
          <a:p>
            <a:pPr algn="l" defTabSz="1720850">
              <a:lnSpc>
                <a:spcPct val="95000"/>
              </a:lnSpc>
            </a:pPr>
            <a:endParaRPr lang="en-US" sz="2800" b="1">
              <a:solidFill>
                <a:srgbClr val="008000"/>
              </a:solidFill>
              <a:latin typeface="BMWTypeRegular" pitchFamily="34" charset="0"/>
            </a:endParaRPr>
          </a:p>
          <a:p>
            <a:pPr algn="l" defTabSz="1720850">
              <a:lnSpc>
                <a:spcPct val="95000"/>
              </a:lnSpc>
            </a:pPr>
            <a:endParaRPr lang="en-US" sz="2800" b="1">
              <a:solidFill>
                <a:srgbClr val="008000"/>
              </a:solidFill>
              <a:latin typeface="BMWTypeRegular" pitchFamily="34" charset="0"/>
            </a:endParaRPr>
          </a:p>
          <a:p>
            <a:pPr algn="l" defTabSz="1720850">
              <a:lnSpc>
                <a:spcPct val="95000"/>
              </a:lnSpc>
            </a:pPr>
            <a:endParaRPr lang="en-US" sz="1400" b="1">
              <a:solidFill>
                <a:srgbClr val="008000"/>
              </a:solidFill>
              <a:latin typeface="BMWTypeRegular" pitchFamily="34" charset="0"/>
            </a:endParaRPr>
          </a:p>
          <a:p>
            <a:pPr algn="l" defTabSz="1720850">
              <a:lnSpc>
                <a:spcPct val="95000"/>
              </a:lnSpc>
            </a:pPr>
            <a:r>
              <a:rPr lang="en-US" sz="2800" b="1">
                <a:solidFill>
                  <a:srgbClr val="008000"/>
                </a:solidFill>
                <a:latin typeface="BMWTypeRegular" pitchFamily="34" charset="0"/>
              </a:rPr>
              <a:t>- 23 %**</a:t>
            </a:r>
          </a:p>
        </p:txBody>
      </p:sp>
      <p:sp>
        <p:nvSpPr>
          <p:cNvPr id="59446" name="Rectangle 39"/>
          <p:cNvSpPr>
            <a:spLocks noChangeArrowheads="1"/>
          </p:cNvSpPr>
          <p:nvPr/>
        </p:nvSpPr>
        <p:spPr bwMode="auto">
          <a:xfrm>
            <a:off x="1798638" y="2690813"/>
            <a:ext cx="10634662" cy="5292725"/>
          </a:xfrm>
          <a:prstGeom prst="rect">
            <a:avLst/>
          </a:prstGeom>
          <a:noFill/>
          <a:ln w="9525">
            <a:noFill/>
            <a:miter lim="800000"/>
            <a:headEnd/>
            <a:tailEnd/>
          </a:ln>
        </p:spPr>
        <p:txBody>
          <a:bodyPr lIns="0" tIns="0" rIns="0" bIns="0">
            <a:spAutoFit/>
          </a:bodyPr>
          <a:lstStyle/>
          <a:p>
            <a:pPr algn="l" defTabSz="1720850">
              <a:lnSpc>
                <a:spcPct val="95000"/>
              </a:lnSpc>
            </a:pPr>
            <a:r>
              <a:rPr lang="en-US" sz="2800">
                <a:latin typeface="BMWTypeRegular" pitchFamily="34" charset="0"/>
              </a:rPr>
              <a:t>Output </a:t>
            </a:r>
          </a:p>
          <a:p>
            <a:pPr algn="l" defTabSz="1720850">
              <a:lnSpc>
                <a:spcPct val="95000"/>
              </a:lnSpc>
            </a:pPr>
            <a:r>
              <a:rPr lang="en-US" sz="2800">
                <a:latin typeface="BMWTypeRegular" pitchFamily="34" charset="0"/>
              </a:rPr>
              <a:t>[kW/hp]</a:t>
            </a:r>
          </a:p>
          <a:p>
            <a:pPr algn="l" defTabSz="1720850">
              <a:lnSpc>
                <a:spcPct val="95000"/>
              </a:lnSpc>
            </a:pPr>
            <a:endParaRPr lang="en-US" sz="1400">
              <a:latin typeface="BMWTypeRegular" pitchFamily="34" charset="0"/>
            </a:endParaRPr>
          </a:p>
          <a:p>
            <a:pPr algn="l" defTabSz="1720850">
              <a:lnSpc>
                <a:spcPct val="95000"/>
              </a:lnSpc>
            </a:pPr>
            <a:r>
              <a:rPr lang="en-US" sz="2800">
                <a:latin typeface="BMWTypeRegular" pitchFamily="34" charset="0"/>
              </a:rPr>
              <a:t>Torque </a:t>
            </a:r>
          </a:p>
          <a:p>
            <a:pPr algn="l" defTabSz="1720850">
              <a:lnSpc>
                <a:spcPct val="95000"/>
              </a:lnSpc>
            </a:pPr>
            <a:r>
              <a:rPr lang="en-US" sz="2800">
                <a:latin typeface="BMWTypeRegular" pitchFamily="34" charset="0"/>
              </a:rPr>
              <a:t>[Nm]</a:t>
            </a:r>
          </a:p>
          <a:p>
            <a:pPr algn="l" defTabSz="1720850">
              <a:lnSpc>
                <a:spcPct val="95000"/>
              </a:lnSpc>
            </a:pPr>
            <a:endParaRPr lang="en-US" sz="1400">
              <a:latin typeface="BMWTypeRegular" pitchFamily="34" charset="0"/>
            </a:endParaRPr>
          </a:p>
          <a:p>
            <a:pPr algn="l" defTabSz="1720850">
              <a:lnSpc>
                <a:spcPct val="95000"/>
              </a:lnSpc>
            </a:pPr>
            <a:r>
              <a:rPr lang="en-US" sz="2800">
                <a:latin typeface="BMWTypeRegular" pitchFamily="34" charset="0"/>
              </a:rPr>
              <a:t>Consumption in</a:t>
            </a:r>
          </a:p>
          <a:p>
            <a:pPr algn="l" defTabSz="1720850">
              <a:lnSpc>
                <a:spcPct val="95000"/>
              </a:lnSpc>
            </a:pPr>
            <a:r>
              <a:rPr lang="en-US" sz="2800">
                <a:latin typeface="BMWTypeRegular" pitchFamily="34" charset="0"/>
              </a:rPr>
              <a:t>EU test cycle </a:t>
            </a:r>
          </a:p>
          <a:p>
            <a:pPr algn="l" defTabSz="1720850">
              <a:lnSpc>
                <a:spcPct val="95000"/>
              </a:lnSpc>
            </a:pPr>
            <a:r>
              <a:rPr lang="en-US" sz="2800">
                <a:latin typeface="BMWTypeRegular" pitchFamily="34" charset="0"/>
              </a:rPr>
              <a:t>[l/100 km]</a:t>
            </a:r>
          </a:p>
          <a:p>
            <a:pPr algn="l" defTabSz="1720850">
              <a:lnSpc>
                <a:spcPct val="95000"/>
              </a:lnSpc>
            </a:pPr>
            <a:endParaRPr lang="en-US" sz="1400">
              <a:latin typeface="BMWTypeRegular" pitchFamily="34" charset="0"/>
            </a:endParaRPr>
          </a:p>
          <a:p>
            <a:pPr algn="l" defTabSz="1720850">
              <a:lnSpc>
                <a:spcPct val="95000"/>
              </a:lnSpc>
            </a:pPr>
            <a:r>
              <a:rPr lang="en-US" sz="2800">
                <a:latin typeface="BMWTypeRegular" pitchFamily="34" charset="0"/>
              </a:rPr>
              <a:t>CO</a:t>
            </a:r>
            <a:r>
              <a:rPr lang="en-US" sz="2800" baseline="-25000">
                <a:latin typeface="BMWTypeRegular" pitchFamily="34" charset="0"/>
              </a:rPr>
              <a:t>2</a:t>
            </a:r>
            <a:r>
              <a:rPr lang="en-US" sz="2800">
                <a:latin typeface="BMWTypeRegular" pitchFamily="34" charset="0"/>
              </a:rPr>
              <a:t> </a:t>
            </a:r>
          </a:p>
          <a:p>
            <a:pPr algn="l" defTabSz="1720850">
              <a:lnSpc>
                <a:spcPct val="95000"/>
              </a:lnSpc>
            </a:pPr>
            <a:r>
              <a:rPr lang="en-US" sz="2800">
                <a:latin typeface="BMWTypeRegular" pitchFamily="34" charset="0"/>
              </a:rPr>
              <a:t>[g/km]</a:t>
            </a:r>
          </a:p>
          <a:p>
            <a:pPr algn="l" defTabSz="1720850">
              <a:lnSpc>
                <a:spcPct val="95000"/>
              </a:lnSpc>
            </a:pPr>
            <a:endParaRPr lang="en-US" sz="1500">
              <a:latin typeface="BMWTypeRegular" pitchFamily="34" charset="0"/>
            </a:endParaRPr>
          </a:p>
          <a:p>
            <a:pPr algn="l" defTabSz="1720850">
              <a:lnSpc>
                <a:spcPct val="95000"/>
              </a:lnSpc>
            </a:pPr>
            <a:r>
              <a:rPr lang="en-US" sz="2800">
                <a:latin typeface="BMWTypeRegular" pitchFamily="34" charset="0"/>
              </a:rPr>
              <a:t>Emission </a:t>
            </a:r>
          </a:p>
          <a:p>
            <a:pPr algn="l" defTabSz="1720850">
              <a:lnSpc>
                <a:spcPct val="95000"/>
              </a:lnSpc>
            </a:pPr>
            <a:r>
              <a:rPr lang="en-US" sz="2800">
                <a:latin typeface="BMWTypeRegular" pitchFamily="34" charset="0"/>
              </a:rPr>
              <a:t>category</a:t>
            </a:r>
          </a:p>
        </p:txBody>
      </p:sp>
      <p:sp>
        <p:nvSpPr>
          <p:cNvPr id="59447" name="Rectangle 39"/>
          <p:cNvSpPr>
            <a:spLocks noChangeArrowheads="1"/>
          </p:cNvSpPr>
          <p:nvPr/>
        </p:nvSpPr>
        <p:spPr bwMode="auto">
          <a:xfrm>
            <a:off x="4811713" y="2690813"/>
            <a:ext cx="5997575" cy="4886325"/>
          </a:xfrm>
          <a:prstGeom prst="rect">
            <a:avLst/>
          </a:prstGeom>
          <a:noFill/>
          <a:ln w="9525">
            <a:noFill/>
            <a:miter lim="800000"/>
            <a:headEnd/>
            <a:tailEnd/>
          </a:ln>
        </p:spPr>
        <p:txBody>
          <a:bodyPr lIns="0" tIns="0" rIns="0" bIns="0">
            <a:spAutoFit/>
          </a:bodyPr>
          <a:lstStyle/>
          <a:p>
            <a:pPr algn="l" defTabSz="1720850">
              <a:lnSpc>
                <a:spcPct val="95000"/>
              </a:lnSpc>
            </a:pPr>
            <a:r>
              <a:rPr lang="en-US" sz="2800">
                <a:latin typeface="BMWTypeRegular" pitchFamily="34" charset="0"/>
              </a:rPr>
              <a:t>225/306</a:t>
            </a:r>
          </a:p>
          <a:p>
            <a:pPr algn="l" defTabSz="1720850">
              <a:lnSpc>
                <a:spcPct val="95000"/>
              </a:lnSpc>
            </a:pPr>
            <a:endParaRPr lang="en-US" sz="2800">
              <a:latin typeface="BMWTypeRegular" pitchFamily="34" charset="0"/>
            </a:endParaRPr>
          </a:p>
          <a:p>
            <a:pPr algn="l" defTabSz="1720850">
              <a:lnSpc>
                <a:spcPct val="95000"/>
              </a:lnSpc>
            </a:pPr>
            <a:endParaRPr lang="en-US" sz="1400">
              <a:latin typeface="BMWTypeRegular" pitchFamily="34" charset="0"/>
            </a:endParaRPr>
          </a:p>
          <a:p>
            <a:pPr algn="l" defTabSz="1720850">
              <a:lnSpc>
                <a:spcPct val="95000"/>
              </a:lnSpc>
            </a:pPr>
            <a:r>
              <a:rPr lang="en-US" sz="2800">
                <a:latin typeface="BMWTypeRegular" pitchFamily="34" charset="0"/>
              </a:rPr>
              <a:t>600</a:t>
            </a:r>
          </a:p>
          <a:p>
            <a:pPr algn="l" defTabSz="1720850">
              <a:lnSpc>
                <a:spcPct val="95000"/>
              </a:lnSpc>
            </a:pPr>
            <a:endParaRPr lang="en-US" sz="2800">
              <a:latin typeface="BMWTypeRegular" pitchFamily="34" charset="0"/>
            </a:endParaRPr>
          </a:p>
          <a:p>
            <a:pPr algn="l" defTabSz="1720850">
              <a:lnSpc>
                <a:spcPct val="95000"/>
              </a:lnSpc>
            </a:pPr>
            <a:endParaRPr lang="en-US" sz="1400">
              <a:latin typeface="BMWTypeRegular" pitchFamily="34" charset="0"/>
            </a:endParaRPr>
          </a:p>
          <a:p>
            <a:pPr algn="l" defTabSz="1720850">
              <a:lnSpc>
                <a:spcPct val="95000"/>
              </a:lnSpc>
            </a:pPr>
            <a:r>
              <a:rPr lang="en-US" sz="2800">
                <a:latin typeface="BMWTypeRegular" pitchFamily="34" charset="0"/>
              </a:rPr>
              <a:t>6.9 </a:t>
            </a:r>
          </a:p>
          <a:p>
            <a:pPr algn="l" defTabSz="1720850">
              <a:lnSpc>
                <a:spcPct val="95000"/>
              </a:lnSpc>
            </a:pPr>
            <a:endParaRPr lang="en-US" sz="2800">
              <a:latin typeface="BMWTypeRegular" pitchFamily="34" charset="0"/>
            </a:endParaRPr>
          </a:p>
          <a:p>
            <a:pPr algn="l" defTabSz="1720850">
              <a:lnSpc>
                <a:spcPct val="95000"/>
              </a:lnSpc>
            </a:pPr>
            <a:endParaRPr lang="en-US" sz="2800">
              <a:latin typeface="BMWTypeRegular" pitchFamily="34" charset="0"/>
            </a:endParaRPr>
          </a:p>
          <a:p>
            <a:pPr algn="l" defTabSz="1720850">
              <a:lnSpc>
                <a:spcPct val="95000"/>
              </a:lnSpc>
            </a:pPr>
            <a:endParaRPr lang="en-US" sz="1400">
              <a:latin typeface="BMWTypeRegular" pitchFamily="34" charset="0"/>
            </a:endParaRPr>
          </a:p>
          <a:p>
            <a:pPr algn="l" defTabSz="1720850">
              <a:lnSpc>
                <a:spcPct val="95000"/>
              </a:lnSpc>
            </a:pPr>
            <a:r>
              <a:rPr lang="en-US" sz="2800">
                <a:latin typeface="BMWTypeRegular" pitchFamily="34" charset="0"/>
              </a:rPr>
              <a:t>181</a:t>
            </a:r>
          </a:p>
          <a:p>
            <a:pPr algn="l" defTabSz="1720850">
              <a:lnSpc>
                <a:spcPct val="95000"/>
              </a:lnSpc>
            </a:pPr>
            <a:endParaRPr lang="en-US" sz="2800">
              <a:latin typeface="BMWTypeRegular" pitchFamily="34" charset="0"/>
            </a:endParaRPr>
          </a:p>
          <a:p>
            <a:pPr algn="l" defTabSz="1720850">
              <a:lnSpc>
                <a:spcPct val="95000"/>
              </a:lnSpc>
            </a:pPr>
            <a:endParaRPr lang="en-US" sz="1500">
              <a:latin typeface="BMWTypeRegular" pitchFamily="34" charset="0"/>
            </a:endParaRPr>
          </a:p>
          <a:p>
            <a:pPr algn="l" defTabSz="1720850">
              <a:lnSpc>
                <a:spcPct val="95000"/>
              </a:lnSpc>
            </a:pPr>
            <a:r>
              <a:rPr lang="en-US" sz="2800">
                <a:latin typeface="BMWTypeRegular" pitchFamily="34" charset="0"/>
              </a:rPr>
              <a:t>EU5</a:t>
            </a:r>
          </a:p>
        </p:txBody>
      </p:sp>
      <p:sp>
        <p:nvSpPr>
          <p:cNvPr id="59448" name="Rectangle 39"/>
          <p:cNvSpPr>
            <a:spLocks noChangeArrowheads="1"/>
          </p:cNvSpPr>
          <p:nvPr/>
        </p:nvSpPr>
        <p:spPr bwMode="auto">
          <a:xfrm>
            <a:off x="1798638" y="8364538"/>
            <a:ext cx="6343650" cy="1155700"/>
          </a:xfrm>
          <a:prstGeom prst="rect">
            <a:avLst/>
          </a:prstGeom>
          <a:noFill/>
          <a:ln w="9525">
            <a:noFill/>
            <a:miter lim="800000"/>
            <a:headEnd/>
            <a:tailEnd/>
          </a:ln>
        </p:spPr>
        <p:txBody>
          <a:bodyPr lIns="0" tIns="0" rIns="0" bIns="0">
            <a:spAutoFit/>
          </a:bodyPr>
          <a:lstStyle/>
          <a:p>
            <a:pPr algn="l" defTabSz="1720850">
              <a:lnSpc>
                <a:spcPct val="95000"/>
              </a:lnSpc>
            </a:pPr>
            <a:r>
              <a:rPr lang="en-US" sz="2000">
                <a:latin typeface="BMWTypeRegular" pitchFamily="34" charset="0"/>
              </a:rPr>
              <a:t>Improvement over predecessor engine.</a:t>
            </a:r>
          </a:p>
          <a:p>
            <a:pPr algn="l" defTabSz="1720850">
              <a:lnSpc>
                <a:spcPct val="95000"/>
              </a:lnSpc>
            </a:pPr>
            <a:r>
              <a:rPr lang="en-US" sz="2000">
                <a:latin typeface="BMWTypeRegular" pitchFamily="34" charset="0"/>
              </a:rPr>
              <a:t>Improvement over predecessor model.</a:t>
            </a:r>
          </a:p>
          <a:p>
            <a:pPr algn="l" defTabSz="1720850">
              <a:lnSpc>
                <a:spcPct val="95000"/>
              </a:lnSpc>
            </a:pPr>
            <a:endParaRPr lang="en-US" sz="2000">
              <a:latin typeface="BMWTypeRegular" pitchFamily="34" charset="0"/>
            </a:endParaRPr>
          </a:p>
          <a:p>
            <a:pPr algn="l" defTabSz="1720850">
              <a:lnSpc>
                <a:spcPct val="95000"/>
              </a:lnSpc>
            </a:pPr>
            <a:endParaRPr lang="en-US" sz="2000">
              <a:latin typeface="BMWTypeRegular" pitchFamily="34" charset="0"/>
            </a:endParaRPr>
          </a:p>
        </p:txBody>
      </p:sp>
      <p:sp>
        <p:nvSpPr>
          <p:cNvPr id="59449" name="Rectangle 39"/>
          <p:cNvSpPr>
            <a:spLocks noChangeArrowheads="1"/>
          </p:cNvSpPr>
          <p:nvPr/>
        </p:nvSpPr>
        <p:spPr bwMode="auto">
          <a:xfrm>
            <a:off x="1506538" y="8669338"/>
            <a:ext cx="6342062" cy="288925"/>
          </a:xfrm>
          <a:prstGeom prst="rect">
            <a:avLst/>
          </a:prstGeom>
          <a:noFill/>
          <a:ln w="9525">
            <a:noFill/>
            <a:miter lim="800000"/>
            <a:headEnd/>
            <a:tailEnd/>
          </a:ln>
        </p:spPr>
        <p:txBody>
          <a:bodyPr lIns="0" tIns="0" rIns="0" bIns="0">
            <a:spAutoFit/>
          </a:bodyPr>
          <a:lstStyle/>
          <a:p>
            <a:pPr algn="l" defTabSz="1720850">
              <a:lnSpc>
                <a:spcPct val="95000"/>
              </a:lnSpc>
            </a:pPr>
            <a:r>
              <a:rPr lang="en-US" sz="2000">
                <a:latin typeface="BMWTypeRegular" pitchFamily="34" charset="0"/>
              </a:rPr>
              <a:t>**</a:t>
            </a:r>
          </a:p>
        </p:txBody>
      </p:sp>
      <p:sp>
        <p:nvSpPr>
          <p:cNvPr id="59452" name="Rectangle 39"/>
          <p:cNvSpPr>
            <a:spLocks noChangeArrowheads="1"/>
          </p:cNvSpPr>
          <p:nvPr/>
        </p:nvSpPr>
        <p:spPr bwMode="auto">
          <a:xfrm>
            <a:off x="1630363" y="8364538"/>
            <a:ext cx="6342062" cy="288925"/>
          </a:xfrm>
          <a:prstGeom prst="rect">
            <a:avLst/>
          </a:prstGeom>
          <a:noFill/>
          <a:ln w="9525">
            <a:noFill/>
            <a:miter lim="800000"/>
            <a:headEnd/>
            <a:tailEnd/>
          </a:ln>
        </p:spPr>
        <p:txBody>
          <a:bodyPr lIns="0" tIns="0" rIns="0" bIns="0">
            <a:spAutoFit/>
          </a:bodyPr>
          <a:lstStyle/>
          <a:p>
            <a:pPr algn="l" defTabSz="1720850">
              <a:lnSpc>
                <a:spcPct val="95000"/>
              </a:lnSpc>
            </a:pPr>
            <a:r>
              <a:rPr lang="en-US" sz="2000">
                <a:latin typeface="BMWTypeRegular" pitchFamily="34" charset="0"/>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1639888"/>
            <a:ext cx="13004800" cy="8113712"/>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60419" name="Rectangle 3"/>
          <p:cNvSpPr>
            <a:spLocks noChangeArrowheads="1"/>
          </p:cNvSpPr>
          <p:nvPr/>
        </p:nvSpPr>
        <p:spPr bwMode="auto">
          <a:xfrm>
            <a:off x="1838325" y="2565400"/>
            <a:ext cx="10236200" cy="5808663"/>
          </a:xfrm>
          <a:prstGeom prst="rect">
            <a:avLst/>
          </a:prstGeom>
          <a:solidFill>
            <a:srgbClr val="EEEEEE"/>
          </a:solidFill>
          <a:ln w="9525">
            <a:noFill/>
            <a:miter lim="800000"/>
            <a:headEnd/>
            <a:tailEnd/>
          </a:ln>
        </p:spPr>
        <p:txBody>
          <a:bodyPr lIns="0" tIns="0" rIns="0" bIns="0" anchor="ctr">
            <a:spAutoFit/>
          </a:bodyPr>
          <a:lstStyle/>
          <a:p>
            <a:pPr algn="l"/>
            <a:endParaRPr lang="de-DE"/>
          </a:p>
        </p:txBody>
      </p:sp>
      <p:sp>
        <p:nvSpPr>
          <p:cNvPr id="60459" name="Freeform 43"/>
          <p:cNvSpPr>
            <a:spLocks/>
          </p:cNvSpPr>
          <p:nvPr/>
        </p:nvSpPr>
        <p:spPr bwMode="auto">
          <a:xfrm>
            <a:off x="2019300" y="2266950"/>
            <a:ext cx="10283825" cy="2682875"/>
          </a:xfrm>
          <a:custGeom>
            <a:avLst/>
            <a:gdLst/>
            <a:ahLst/>
            <a:cxnLst>
              <a:cxn ang="0">
                <a:pos x="0" y="132"/>
              </a:cxn>
              <a:cxn ang="0">
                <a:pos x="6472" y="1690"/>
              </a:cxn>
              <a:cxn ang="0">
                <a:pos x="6456" y="24"/>
              </a:cxn>
              <a:cxn ang="0">
                <a:pos x="119" y="0"/>
              </a:cxn>
              <a:cxn ang="0">
                <a:pos x="0" y="132"/>
              </a:cxn>
            </a:cxnLst>
            <a:rect l="0" t="0" r="r" b="b"/>
            <a:pathLst>
              <a:path w="6478" h="1690">
                <a:moveTo>
                  <a:pt x="0" y="132"/>
                </a:moveTo>
                <a:cubicBezTo>
                  <a:pt x="1407" y="1553"/>
                  <a:pt x="5357" y="1617"/>
                  <a:pt x="6472" y="1690"/>
                </a:cubicBezTo>
                <a:cubicBezTo>
                  <a:pt x="6478" y="1204"/>
                  <a:pt x="6456" y="24"/>
                  <a:pt x="6456" y="24"/>
                </a:cubicBezTo>
                <a:lnTo>
                  <a:pt x="119" y="0"/>
                </a:lnTo>
                <a:cubicBezTo>
                  <a:pt x="119" y="0"/>
                  <a:pt x="0" y="132"/>
                  <a:pt x="0" y="132"/>
                </a:cubicBezTo>
                <a:close/>
              </a:path>
            </a:pathLst>
          </a:custGeom>
          <a:solidFill>
            <a:srgbClr val="F8F8F8"/>
          </a:solidFill>
          <a:ln w="38100" cmpd="sng">
            <a:solidFill>
              <a:srgbClr val="777777"/>
            </a:solidFill>
            <a:round/>
            <a:headEnd/>
            <a:tailEnd/>
          </a:ln>
          <a:effectLst/>
        </p:spPr>
        <p:txBody>
          <a:bodyPr/>
          <a:lstStyle/>
          <a:p>
            <a:endParaRPr lang="de-DE"/>
          </a:p>
        </p:txBody>
      </p:sp>
      <p:sp>
        <p:nvSpPr>
          <p:cNvPr id="60421" name="Rectangle 5"/>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60422" name="Rectangle 6"/>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a:t>
            </a:r>
          </a:p>
          <a:p>
            <a:pPr algn="l">
              <a:lnSpc>
                <a:spcPct val="95000"/>
              </a:lnSpc>
            </a:pPr>
            <a:r>
              <a:rPr lang="en-US" sz="3400" b="1">
                <a:solidFill>
                  <a:srgbClr val="969696"/>
                </a:solidFill>
                <a:latin typeface="BMWTypeRegular" pitchFamily="34" charset="0"/>
              </a:rPr>
              <a:t>BMW 740d versus competitors.</a:t>
            </a:r>
          </a:p>
        </p:txBody>
      </p:sp>
      <p:sp>
        <p:nvSpPr>
          <p:cNvPr id="60423" name="Line 10"/>
          <p:cNvSpPr>
            <a:spLocks noChangeShapeType="1"/>
          </p:cNvSpPr>
          <p:nvPr/>
        </p:nvSpPr>
        <p:spPr bwMode="auto">
          <a:xfrm>
            <a:off x="1803400" y="4014788"/>
            <a:ext cx="5854700" cy="0"/>
          </a:xfrm>
          <a:prstGeom prst="line">
            <a:avLst/>
          </a:prstGeom>
          <a:noFill/>
          <a:ln w="9525">
            <a:solidFill>
              <a:srgbClr val="969696"/>
            </a:solidFill>
            <a:round/>
            <a:headEnd/>
            <a:tailEnd/>
          </a:ln>
        </p:spPr>
        <p:txBody>
          <a:bodyPr lIns="0" tIns="0" rIns="0" bIns="0">
            <a:spAutoFit/>
          </a:bodyPr>
          <a:lstStyle/>
          <a:p>
            <a:endParaRPr lang="de-DE"/>
          </a:p>
        </p:txBody>
      </p:sp>
      <p:sp>
        <p:nvSpPr>
          <p:cNvPr id="60424" name="Line 11"/>
          <p:cNvSpPr>
            <a:spLocks noChangeShapeType="1"/>
          </p:cNvSpPr>
          <p:nvPr/>
        </p:nvSpPr>
        <p:spPr bwMode="auto">
          <a:xfrm>
            <a:off x="1803400" y="545941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60425" name="Line 12"/>
          <p:cNvSpPr>
            <a:spLocks noChangeShapeType="1"/>
          </p:cNvSpPr>
          <p:nvPr/>
        </p:nvSpPr>
        <p:spPr bwMode="auto">
          <a:xfrm>
            <a:off x="1803400" y="6907213"/>
            <a:ext cx="10271125" cy="0"/>
          </a:xfrm>
          <a:prstGeom prst="line">
            <a:avLst/>
          </a:prstGeom>
          <a:noFill/>
          <a:ln w="9525">
            <a:solidFill>
              <a:srgbClr val="969696"/>
            </a:solidFill>
            <a:round/>
            <a:headEnd/>
            <a:tailEnd/>
          </a:ln>
        </p:spPr>
        <p:txBody>
          <a:bodyPr lIns="0" tIns="0" rIns="0" bIns="0">
            <a:spAutoFit/>
          </a:bodyPr>
          <a:lstStyle/>
          <a:p>
            <a:endParaRPr lang="de-DE"/>
          </a:p>
        </p:txBody>
      </p:sp>
      <p:sp>
        <p:nvSpPr>
          <p:cNvPr id="60426" name="Line 14"/>
          <p:cNvSpPr>
            <a:spLocks noChangeShapeType="1"/>
          </p:cNvSpPr>
          <p:nvPr/>
        </p:nvSpPr>
        <p:spPr bwMode="auto">
          <a:xfrm>
            <a:off x="1685925" y="4014788"/>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60427" name="Line 15"/>
          <p:cNvSpPr>
            <a:spLocks noChangeShapeType="1"/>
          </p:cNvSpPr>
          <p:nvPr/>
        </p:nvSpPr>
        <p:spPr bwMode="auto">
          <a:xfrm>
            <a:off x="1685925" y="54594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60428" name="Line 16"/>
          <p:cNvSpPr>
            <a:spLocks noChangeShapeType="1"/>
          </p:cNvSpPr>
          <p:nvPr/>
        </p:nvSpPr>
        <p:spPr bwMode="auto">
          <a:xfrm>
            <a:off x="1685925" y="6907213"/>
            <a:ext cx="288925" cy="0"/>
          </a:xfrm>
          <a:prstGeom prst="line">
            <a:avLst/>
          </a:prstGeom>
          <a:noFill/>
          <a:ln w="9525">
            <a:solidFill>
              <a:srgbClr val="000000"/>
            </a:solidFill>
            <a:round/>
            <a:headEnd/>
            <a:tailEnd/>
          </a:ln>
        </p:spPr>
        <p:txBody>
          <a:bodyPr lIns="0" tIns="0" rIns="0" bIns="0">
            <a:spAutoFit/>
          </a:bodyPr>
          <a:lstStyle/>
          <a:p>
            <a:endParaRPr lang="de-DE"/>
          </a:p>
        </p:txBody>
      </p:sp>
      <p:sp>
        <p:nvSpPr>
          <p:cNvPr id="60429" name="Line 17"/>
          <p:cNvSpPr>
            <a:spLocks noChangeShapeType="1"/>
          </p:cNvSpPr>
          <p:nvPr/>
        </p:nvSpPr>
        <p:spPr bwMode="auto">
          <a:xfrm>
            <a:off x="1685925" y="2554288"/>
            <a:ext cx="288925" cy="0"/>
          </a:xfrm>
          <a:prstGeom prst="line">
            <a:avLst/>
          </a:prstGeom>
          <a:noFill/>
          <a:ln w="9525">
            <a:solidFill>
              <a:srgbClr val="000000"/>
            </a:solidFill>
            <a:round/>
            <a:headEnd/>
            <a:tailEnd/>
          </a:ln>
        </p:spPr>
        <p:txBody>
          <a:bodyPr/>
          <a:lstStyle/>
          <a:p>
            <a:endParaRPr lang="de-DE"/>
          </a:p>
        </p:txBody>
      </p:sp>
      <p:sp>
        <p:nvSpPr>
          <p:cNvPr id="60430" name="Line 18"/>
          <p:cNvSpPr>
            <a:spLocks noChangeShapeType="1"/>
          </p:cNvSpPr>
          <p:nvPr/>
        </p:nvSpPr>
        <p:spPr bwMode="auto">
          <a:xfrm>
            <a:off x="1838325" y="8316913"/>
            <a:ext cx="0" cy="203200"/>
          </a:xfrm>
          <a:prstGeom prst="line">
            <a:avLst/>
          </a:prstGeom>
          <a:noFill/>
          <a:ln w="9525">
            <a:solidFill>
              <a:srgbClr val="000000"/>
            </a:solidFill>
            <a:round/>
            <a:headEnd/>
            <a:tailEnd/>
          </a:ln>
        </p:spPr>
        <p:txBody>
          <a:bodyPr/>
          <a:lstStyle/>
          <a:p>
            <a:endParaRPr lang="de-DE"/>
          </a:p>
        </p:txBody>
      </p:sp>
      <p:sp>
        <p:nvSpPr>
          <p:cNvPr id="60431" name="Line 19"/>
          <p:cNvSpPr>
            <a:spLocks noChangeShapeType="1"/>
          </p:cNvSpPr>
          <p:nvPr/>
        </p:nvSpPr>
        <p:spPr bwMode="auto">
          <a:xfrm flipH="1">
            <a:off x="1685925" y="8372475"/>
            <a:ext cx="288925" cy="0"/>
          </a:xfrm>
          <a:prstGeom prst="line">
            <a:avLst/>
          </a:prstGeom>
          <a:noFill/>
          <a:ln w="9525">
            <a:solidFill>
              <a:srgbClr val="000000"/>
            </a:solidFill>
            <a:round/>
            <a:headEnd/>
            <a:tailEnd/>
          </a:ln>
        </p:spPr>
        <p:txBody>
          <a:bodyPr/>
          <a:lstStyle/>
          <a:p>
            <a:endParaRPr lang="de-DE"/>
          </a:p>
        </p:txBody>
      </p:sp>
      <p:sp>
        <p:nvSpPr>
          <p:cNvPr id="60432" name="Text Box 20"/>
          <p:cNvSpPr txBox="1">
            <a:spLocks noChangeArrowheads="1"/>
          </p:cNvSpPr>
          <p:nvPr/>
        </p:nvSpPr>
        <p:spPr bwMode="auto">
          <a:xfrm>
            <a:off x="10160000" y="2701925"/>
            <a:ext cx="1685925" cy="317500"/>
          </a:xfrm>
          <a:prstGeom prst="rect">
            <a:avLst/>
          </a:prstGeom>
          <a:solidFill>
            <a:srgbClr val="F8F8F8"/>
          </a:solidFill>
          <a:ln w="9525">
            <a:noFill/>
            <a:miter lim="800000"/>
            <a:headEnd/>
            <a:tailEnd/>
          </a:ln>
        </p:spPr>
        <p:txBody>
          <a:bodyPr lIns="0" tIns="0" rIns="0" bIns="0">
            <a:spAutoFit/>
          </a:bodyPr>
          <a:lstStyle/>
          <a:p>
            <a:pPr algn="l">
              <a:lnSpc>
                <a:spcPct val="95000"/>
              </a:lnSpc>
            </a:pPr>
            <a:r>
              <a:rPr lang="de-DE" sz="2200">
                <a:solidFill>
                  <a:schemeClr val="bg2"/>
                </a:solidFill>
                <a:latin typeface="BMWTypeRegular" pitchFamily="34" charset="0"/>
              </a:rPr>
              <a:t>Competitors</a:t>
            </a:r>
          </a:p>
        </p:txBody>
      </p:sp>
      <p:sp>
        <p:nvSpPr>
          <p:cNvPr id="60433" name="Rectangle 21"/>
          <p:cNvSpPr>
            <a:spLocks noChangeArrowheads="1"/>
          </p:cNvSpPr>
          <p:nvPr/>
        </p:nvSpPr>
        <p:spPr bwMode="auto">
          <a:xfrm>
            <a:off x="12076113" y="2171700"/>
            <a:ext cx="652462" cy="2952750"/>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60434" name="Rectangle 22"/>
          <p:cNvSpPr>
            <a:spLocks noChangeArrowheads="1"/>
          </p:cNvSpPr>
          <p:nvPr/>
        </p:nvSpPr>
        <p:spPr bwMode="auto">
          <a:xfrm>
            <a:off x="1814513" y="2190750"/>
            <a:ext cx="11190287" cy="363538"/>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60435" name="Line 23"/>
          <p:cNvSpPr>
            <a:spLocks noChangeShapeType="1"/>
          </p:cNvSpPr>
          <p:nvPr/>
        </p:nvSpPr>
        <p:spPr bwMode="auto">
          <a:xfrm flipV="1">
            <a:off x="6961188" y="2565400"/>
            <a:ext cx="0" cy="5824538"/>
          </a:xfrm>
          <a:prstGeom prst="line">
            <a:avLst/>
          </a:prstGeom>
          <a:noFill/>
          <a:ln w="9525">
            <a:solidFill>
              <a:srgbClr val="969696"/>
            </a:solidFill>
            <a:round/>
            <a:headEnd/>
            <a:tailEnd/>
          </a:ln>
        </p:spPr>
        <p:txBody>
          <a:bodyPr/>
          <a:lstStyle/>
          <a:p>
            <a:endParaRPr lang="de-DE"/>
          </a:p>
        </p:txBody>
      </p:sp>
      <p:sp>
        <p:nvSpPr>
          <p:cNvPr id="60436" name="Line 24"/>
          <p:cNvSpPr>
            <a:spLocks noChangeShapeType="1"/>
          </p:cNvSpPr>
          <p:nvPr/>
        </p:nvSpPr>
        <p:spPr bwMode="auto">
          <a:xfrm flipV="1">
            <a:off x="4391025" y="2565400"/>
            <a:ext cx="0" cy="5824538"/>
          </a:xfrm>
          <a:prstGeom prst="line">
            <a:avLst/>
          </a:prstGeom>
          <a:noFill/>
          <a:ln w="9525">
            <a:solidFill>
              <a:srgbClr val="969696"/>
            </a:solidFill>
            <a:round/>
            <a:headEnd/>
            <a:tailEnd/>
          </a:ln>
        </p:spPr>
        <p:txBody>
          <a:bodyPr/>
          <a:lstStyle/>
          <a:p>
            <a:endParaRPr lang="de-DE"/>
          </a:p>
        </p:txBody>
      </p:sp>
      <p:sp>
        <p:nvSpPr>
          <p:cNvPr id="60437" name="Line 25"/>
          <p:cNvSpPr>
            <a:spLocks noChangeShapeType="1"/>
          </p:cNvSpPr>
          <p:nvPr/>
        </p:nvSpPr>
        <p:spPr bwMode="auto">
          <a:xfrm flipV="1">
            <a:off x="9496425" y="2565400"/>
            <a:ext cx="0" cy="5824538"/>
          </a:xfrm>
          <a:prstGeom prst="line">
            <a:avLst/>
          </a:prstGeom>
          <a:noFill/>
          <a:ln w="9525">
            <a:solidFill>
              <a:srgbClr val="969696"/>
            </a:solidFill>
            <a:round/>
            <a:headEnd/>
            <a:tailEnd/>
          </a:ln>
        </p:spPr>
        <p:txBody>
          <a:bodyPr/>
          <a:lstStyle/>
          <a:p>
            <a:endParaRPr lang="de-DE"/>
          </a:p>
        </p:txBody>
      </p:sp>
      <p:sp>
        <p:nvSpPr>
          <p:cNvPr id="60438" name="Text Box 27"/>
          <p:cNvSpPr txBox="1">
            <a:spLocks noChangeArrowheads="1"/>
          </p:cNvSpPr>
          <p:nvPr/>
        </p:nvSpPr>
        <p:spPr bwMode="auto">
          <a:xfrm>
            <a:off x="6677025" y="6961188"/>
            <a:ext cx="1900238" cy="315912"/>
          </a:xfrm>
          <a:prstGeom prst="rect">
            <a:avLst/>
          </a:prstGeom>
          <a:solidFill>
            <a:srgbClr val="EEEEEE"/>
          </a:solidFill>
          <a:ln w="9525">
            <a:noFill/>
            <a:miter lim="800000"/>
            <a:headEnd/>
            <a:tailEnd/>
          </a:ln>
        </p:spPr>
        <p:txBody>
          <a:bodyPr lIns="0" tIns="0" rIns="0" bIns="0">
            <a:spAutoFit/>
          </a:bodyPr>
          <a:lstStyle/>
          <a:p>
            <a:pPr algn="l">
              <a:lnSpc>
                <a:spcPct val="95000"/>
              </a:lnSpc>
            </a:pPr>
            <a:r>
              <a:rPr lang="de-DE" sz="2200">
                <a:solidFill>
                  <a:srgbClr val="003399"/>
                </a:solidFill>
                <a:latin typeface="BMWTypeRegular" pitchFamily="34" charset="0"/>
              </a:rPr>
              <a:t>BMW 740d</a:t>
            </a:r>
          </a:p>
        </p:txBody>
      </p:sp>
      <p:sp>
        <p:nvSpPr>
          <p:cNvPr id="60439" name="Line 28"/>
          <p:cNvSpPr>
            <a:spLocks noChangeShapeType="1"/>
          </p:cNvSpPr>
          <p:nvPr/>
        </p:nvSpPr>
        <p:spPr bwMode="auto">
          <a:xfrm>
            <a:off x="12076113" y="8231188"/>
            <a:ext cx="0" cy="288925"/>
          </a:xfrm>
          <a:prstGeom prst="line">
            <a:avLst/>
          </a:prstGeom>
          <a:noFill/>
          <a:ln w="9525">
            <a:solidFill>
              <a:srgbClr val="000000"/>
            </a:solidFill>
            <a:round/>
            <a:headEnd/>
            <a:tailEnd/>
          </a:ln>
        </p:spPr>
        <p:txBody>
          <a:bodyPr/>
          <a:lstStyle/>
          <a:p>
            <a:endParaRPr lang="de-DE"/>
          </a:p>
        </p:txBody>
      </p:sp>
      <p:sp>
        <p:nvSpPr>
          <p:cNvPr id="60440" name="Line 29"/>
          <p:cNvSpPr>
            <a:spLocks noChangeShapeType="1"/>
          </p:cNvSpPr>
          <p:nvPr/>
        </p:nvSpPr>
        <p:spPr bwMode="auto">
          <a:xfrm>
            <a:off x="6961188" y="8231188"/>
            <a:ext cx="0" cy="288925"/>
          </a:xfrm>
          <a:prstGeom prst="line">
            <a:avLst/>
          </a:prstGeom>
          <a:noFill/>
          <a:ln w="9525">
            <a:solidFill>
              <a:srgbClr val="000000"/>
            </a:solidFill>
            <a:round/>
            <a:headEnd/>
            <a:tailEnd/>
          </a:ln>
        </p:spPr>
        <p:txBody>
          <a:bodyPr/>
          <a:lstStyle/>
          <a:p>
            <a:endParaRPr lang="de-DE"/>
          </a:p>
        </p:txBody>
      </p:sp>
      <p:sp>
        <p:nvSpPr>
          <p:cNvPr id="60441" name="Line 30"/>
          <p:cNvSpPr>
            <a:spLocks noChangeShapeType="1"/>
          </p:cNvSpPr>
          <p:nvPr/>
        </p:nvSpPr>
        <p:spPr bwMode="auto">
          <a:xfrm>
            <a:off x="4391025" y="8231188"/>
            <a:ext cx="0" cy="288925"/>
          </a:xfrm>
          <a:prstGeom prst="line">
            <a:avLst/>
          </a:prstGeom>
          <a:noFill/>
          <a:ln w="9525">
            <a:solidFill>
              <a:srgbClr val="000000"/>
            </a:solidFill>
            <a:round/>
            <a:headEnd/>
            <a:tailEnd/>
          </a:ln>
        </p:spPr>
        <p:txBody>
          <a:bodyPr/>
          <a:lstStyle/>
          <a:p>
            <a:endParaRPr lang="de-DE"/>
          </a:p>
        </p:txBody>
      </p:sp>
      <p:sp>
        <p:nvSpPr>
          <p:cNvPr id="60442" name="Line 31"/>
          <p:cNvSpPr>
            <a:spLocks noChangeShapeType="1"/>
          </p:cNvSpPr>
          <p:nvPr/>
        </p:nvSpPr>
        <p:spPr bwMode="auto">
          <a:xfrm>
            <a:off x="9496425" y="8231188"/>
            <a:ext cx="0" cy="288925"/>
          </a:xfrm>
          <a:prstGeom prst="line">
            <a:avLst/>
          </a:prstGeom>
          <a:noFill/>
          <a:ln w="9525">
            <a:solidFill>
              <a:srgbClr val="000000"/>
            </a:solidFill>
            <a:round/>
            <a:headEnd/>
            <a:tailEnd/>
          </a:ln>
        </p:spPr>
        <p:txBody>
          <a:bodyPr/>
          <a:lstStyle/>
          <a:p>
            <a:endParaRPr lang="de-DE"/>
          </a:p>
        </p:txBody>
      </p:sp>
      <p:sp>
        <p:nvSpPr>
          <p:cNvPr id="60443" name="Line 32"/>
          <p:cNvSpPr>
            <a:spLocks noChangeShapeType="1"/>
          </p:cNvSpPr>
          <p:nvPr/>
        </p:nvSpPr>
        <p:spPr bwMode="auto">
          <a:xfrm>
            <a:off x="9486900" y="4014788"/>
            <a:ext cx="2587625" cy="0"/>
          </a:xfrm>
          <a:prstGeom prst="line">
            <a:avLst/>
          </a:prstGeom>
          <a:noFill/>
          <a:ln w="9525">
            <a:solidFill>
              <a:srgbClr val="969696"/>
            </a:solidFill>
            <a:round/>
            <a:headEnd/>
            <a:tailEnd/>
          </a:ln>
        </p:spPr>
        <p:txBody>
          <a:bodyPr lIns="0" tIns="0" rIns="0" bIns="0">
            <a:spAutoFit/>
          </a:bodyPr>
          <a:lstStyle/>
          <a:p>
            <a:endParaRPr lang="de-DE"/>
          </a:p>
        </p:txBody>
      </p:sp>
      <p:sp>
        <p:nvSpPr>
          <p:cNvPr id="60444" name="Rectangle 33"/>
          <p:cNvSpPr>
            <a:spLocks noChangeArrowheads="1"/>
          </p:cNvSpPr>
          <p:nvPr/>
        </p:nvSpPr>
        <p:spPr bwMode="auto">
          <a:xfrm>
            <a:off x="1838325" y="2554288"/>
            <a:ext cx="10237788" cy="5818187"/>
          </a:xfrm>
          <a:prstGeom prst="rect">
            <a:avLst/>
          </a:prstGeom>
          <a:noFill/>
          <a:ln w="9525">
            <a:solidFill>
              <a:srgbClr val="000000"/>
            </a:solidFill>
            <a:miter lim="800000"/>
            <a:headEnd/>
            <a:tailEnd/>
          </a:ln>
        </p:spPr>
        <p:txBody>
          <a:bodyPr wrap="none" lIns="0" tIns="0" rIns="0" bIns="0" anchor="ctr"/>
          <a:lstStyle/>
          <a:p>
            <a:pPr algn="l"/>
            <a:endParaRPr lang="de-DE"/>
          </a:p>
        </p:txBody>
      </p:sp>
      <p:sp>
        <p:nvSpPr>
          <p:cNvPr id="60445" name="Oval 34"/>
          <p:cNvSpPr>
            <a:spLocks noChangeArrowheads="1"/>
          </p:cNvSpPr>
          <p:nvPr/>
        </p:nvSpPr>
        <p:spPr bwMode="auto">
          <a:xfrm>
            <a:off x="6326188" y="6942138"/>
            <a:ext cx="234950" cy="233362"/>
          </a:xfrm>
          <a:prstGeom prst="ellipse">
            <a:avLst/>
          </a:prstGeom>
          <a:solidFill>
            <a:srgbClr val="FFFFFF"/>
          </a:solidFill>
          <a:ln w="38100">
            <a:solidFill>
              <a:srgbClr val="003399"/>
            </a:solidFill>
            <a:round/>
            <a:headEnd/>
            <a:tailEnd/>
          </a:ln>
        </p:spPr>
        <p:txBody>
          <a:bodyPr wrap="none" lIns="91425" tIns="45712" rIns="91425" bIns="45712" anchor="ctr"/>
          <a:lstStyle/>
          <a:p>
            <a:endParaRPr lang="de-DE" sz="1800">
              <a:latin typeface="BMWTypeRegular" pitchFamily="34" charset="0"/>
            </a:endParaRPr>
          </a:p>
        </p:txBody>
      </p:sp>
      <p:sp>
        <p:nvSpPr>
          <p:cNvPr id="60446" name="Oval 35"/>
          <p:cNvSpPr>
            <a:spLocks noChangeArrowheads="1"/>
          </p:cNvSpPr>
          <p:nvPr/>
        </p:nvSpPr>
        <p:spPr bwMode="auto">
          <a:xfrm>
            <a:off x="7343775" y="3014663"/>
            <a:ext cx="234950" cy="234950"/>
          </a:xfrm>
          <a:prstGeom prst="ellipse">
            <a:avLst/>
          </a:prstGeom>
          <a:solidFill>
            <a:srgbClr val="FFFFFF"/>
          </a:solidFill>
          <a:ln w="38100">
            <a:solidFill>
              <a:srgbClr val="777777"/>
            </a:solidFill>
            <a:round/>
            <a:headEnd/>
            <a:tailEnd/>
          </a:ln>
        </p:spPr>
        <p:txBody>
          <a:bodyPr wrap="none" lIns="91425" tIns="45712" rIns="91425" bIns="45712" anchor="ctr"/>
          <a:lstStyle/>
          <a:p>
            <a:endParaRPr lang="de-DE" sz="1800">
              <a:latin typeface="BMWTypeRegular" pitchFamily="34" charset="0"/>
            </a:endParaRPr>
          </a:p>
        </p:txBody>
      </p:sp>
      <p:sp>
        <p:nvSpPr>
          <p:cNvPr id="60447" name="Oval 36"/>
          <p:cNvSpPr>
            <a:spLocks noChangeArrowheads="1"/>
          </p:cNvSpPr>
          <p:nvPr/>
        </p:nvSpPr>
        <p:spPr bwMode="auto">
          <a:xfrm>
            <a:off x="3743325" y="3327400"/>
            <a:ext cx="234950" cy="233363"/>
          </a:xfrm>
          <a:prstGeom prst="ellipse">
            <a:avLst/>
          </a:prstGeom>
          <a:solidFill>
            <a:srgbClr val="FFFFFF"/>
          </a:solidFill>
          <a:ln w="38100">
            <a:solidFill>
              <a:srgbClr val="777777"/>
            </a:solidFill>
            <a:round/>
            <a:headEnd/>
            <a:tailEnd/>
          </a:ln>
        </p:spPr>
        <p:txBody>
          <a:bodyPr wrap="none" lIns="91425" tIns="45712" rIns="91425" bIns="45712" anchor="ctr"/>
          <a:lstStyle/>
          <a:p>
            <a:endParaRPr lang="de-DE" sz="1800">
              <a:latin typeface="BMWTypeRegular" pitchFamily="34" charset="0"/>
            </a:endParaRPr>
          </a:p>
        </p:txBody>
      </p:sp>
      <p:sp>
        <p:nvSpPr>
          <p:cNvPr id="60448" name="Line 37"/>
          <p:cNvSpPr>
            <a:spLocks noChangeShapeType="1"/>
          </p:cNvSpPr>
          <p:nvPr/>
        </p:nvSpPr>
        <p:spPr bwMode="auto">
          <a:xfrm flipH="1">
            <a:off x="6575425" y="4206875"/>
            <a:ext cx="823913" cy="2470150"/>
          </a:xfrm>
          <a:prstGeom prst="line">
            <a:avLst/>
          </a:prstGeom>
          <a:noFill/>
          <a:ln w="38100">
            <a:solidFill>
              <a:schemeClr val="tx1"/>
            </a:solidFill>
            <a:round/>
            <a:headEnd/>
            <a:tailEnd/>
          </a:ln>
        </p:spPr>
        <p:txBody>
          <a:bodyPr/>
          <a:lstStyle/>
          <a:p>
            <a:endParaRPr lang="de-DE"/>
          </a:p>
        </p:txBody>
      </p:sp>
      <p:sp>
        <p:nvSpPr>
          <p:cNvPr id="60449" name="Oval 38"/>
          <p:cNvSpPr>
            <a:spLocks noChangeArrowheads="1"/>
          </p:cNvSpPr>
          <p:nvPr/>
        </p:nvSpPr>
        <p:spPr bwMode="auto">
          <a:xfrm>
            <a:off x="7343775" y="3894138"/>
            <a:ext cx="234950" cy="234950"/>
          </a:xfrm>
          <a:prstGeom prst="ellipse">
            <a:avLst/>
          </a:prstGeom>
          <a:solidFill>
            <a:srgbClr val="FFFFFF"/>
          </a:solidFill>
          <a:ln w="38100">
            <a:solidFill>
              <a:schemeClr val="tx1"/>
            </a:solidFill>
            <a:round/>
            <a:headEnd/>
            <a:tailEnd/>
          </a:ln>
        </p:spPr>
        <p:txBody>
          <a:bodyPr wrap="none" lIns="91425" tIns="45712" rIns="91425" bIns="45712" anchor="ctr"/>
          <a:lstStyle/>
          <a:p>
            <a:endParaRPr lang="de-DE" sz="1800">
              <a:latin typeface="BMWTypeRegular" pitchFamily="34" charset="0"/>
            </a:endParaRPr>
          </a:p>
        </p:txBody>
      </p:sp>
      <p:sp>
        <p:nvSpPr>
          <p:cNvPr id="60450" name="AutoShape 39"/>
          <p:cNvSpPr>
            <a:spLocks noChangeArrowheads="1"/>
          </p:cNvSpPr>
          <p:nvPr/>
        </p:nvSpPr>
        <p:spPr bwMode="auto">
          <a:xfrm rot="-9714334">
            <a:off x="6461125" y="6597650"/>
            <a:ext cx="195263" cy="227013"/>
          </a:xfrm>
          <a:prstGeom prst="triangle">
            <a:avLst>
              <a:gd name="adj" fmla="val 50000"/>
            </a:avLst>
          </a:prstGeom>
          <a:solidFill>
            <a:schemeClr val="tx1"/>
          </a:solidFill>
          <a:ln w="9525">
            <a:solidFill>
              <a:schemeClr val="tx1"/>
            </a:solidFill>
            <a:miter lim="800000"/>
            <a:headEnd/>
            <a:tailEnd/>
          </a:ln>
        </p:spPr>
        <p:txBody>
          <a:bodyPr rot="10800000" wrap="none" lIns="91425" tIns="45712" rIns="91425" bIns="45712" anchor="ctr"/>
          <a:lstStyle/>
          <a:p>
            <a:pPr algn="l"/>
            <a:endParaRPr lang="de-DE"/>
          </a:p>
        </p:txBody>
      </p:sp>
      <p:sp>
        <p:nvSpPr>
          <p:cNvPr id="60451" name="Text Box 41"/>
          <p:cNvSpPr txBox="1">
            <a:spLocks noChangeArrowheads="1"/>
          </p:cNvSpPr>
          <p:nvPr/>
        </p:nvSpPr>
        <p:spPr bwMode="auto">
          <a:xfrm>
            <a:off x="7680325" y="3851275"/>
            <a:ext cx="1782763" cy="317500"/>
          </a:xfrm>
          <a:prstGeom prst="rect">
            <a:avLst/>
          </a:prstGeom>
          <a:noFill/>
          <a:ln w="9525">
            <a:noFill/>
            <a:miter lim="800000"/>
            <a:headEnd/>
            <a:tailEnd/>
          </a:ln>
        </p:spPr>
        <p:txBody>
          <a:bodyPr lIns="0" tIns="0" rIns="0" bIns="0">
            <a:spAutoFit/>
          </a:bodyPr>
          <a:lstStyle/>
          <a:p>
            <a:pPr algn="l">
              <a:lnSpc>
                <a:spcPct val="95000"/>
              </a:lnSpc>
            </a:pPr>
            <a:r>
              <a:rPr lang="de-DE" sz="2200">
                <a:latin typeface="BMWTypeRegular" pitchFamily="34" charset="0"/>
              </a:rPr>
              <a:t>Predecessor</a:t>
            </a:r>
          </a:p>
        </p:txBody>
      </p:sp>
      <p:sp>
        <p:nvSpPr>
          <p:cNvPr id="60452" name="Text Box 8"/>
          <p:cNvSpPr txBox="1">
            <a:spLocks noChangeArrowheads="1"/>
          </p:cNvSpPr>
          <p:nvPr/>
        </p:nvSpPr>
        <p:spPr bwMode="auto">
          <a:xfrm rot="-5400000">
            <a:off x="-2205037" y="5307013"/>
            <a:ext cx="5822950"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latin typeface="BMWTypeRegular" pitchFamily="34" charset="0"/>
              </a:rPr>
              <a:t>Fuel consumption in EU test cycle [l/100 km]</a:t>
            </a:r>
          </a:p>
        </p:txBody>
      </p:sp>
      <p:sp>
        <p:nvSpPr>
          <p:cNvPr id="60453" name="Text Box 9"/>
          <p:cNvSpPr txBox="1">
            <a:spLocks noChangeArrowheads="1"/>
          </p:cNvSpPr>
          <p:nvPr/>
        </p:nvSpPr>
        <p:spPr bwMode="auto">
          <a:xfrm>
            <a:off x="1660525" y="8682038"/>
            <a:ext cx="10696575" cy="317500"/>
          </a:xfrm>
          <a:prstGeom prst="rect">
            <a:avLst/>
          </a:prstGeom>
          <a:noFill/>
          <a:ln w="9525">
            <a:noFill/>
            <a:miter lim="800000"/>
            <a:headEnd/>
            <a:tailEnd/>
          </a:ln>
        </p:spPr>
        <p:txBody>
          <a:bodyPr lIns="0" tIns="0" rIns="0" bIns="0">
            <a:spAutoFit/>
          </a:bodyPr>
          <a:lstStyle/>
          <a:p>
            <a:pPr algn="l">
              <a:lnSpc>
                <a:spcPct val="95000"/>
              </a:lnSpc>
              <a:spcBef>
                <a:spcPct val="50000"/>
              </a:spcBef>
            </a:pPr>
            <a:r>
              <a:rPr lang="de-DE" sz="2200">
                <a:latin typeface="BMWTypeRegular" pitchFamily="34" charset="0"/>
              </a:rPr>
              <a:t>5.5                                6.0                                6.5                                7.0                                 7.5</a:t>
            </a:r>
          </a:p>
        </p:txBody>
      </p:sp>
      <p:sp>
        <p:nvSpPr>
          <p:cNvPr id="60454" name="Text Box 17"/>
          <p:cNvSpPr txBox="1">
            <a:spLocks noChangeArrowheads="1"/>
          </p:cNvSpPr>
          <p:nvPr/>
        </p:nvSpPr>
        <p:spPr bwMode="auto">
          <a:xfrm>
            <a:off x="890588" y="2352675"/>
            <a:ext cx="663575" cy="6211888"/>
          </a:xfrm>
          <a:prstGeom prst="rect">
            <a:avLst/>
          </a:prstGeom>
          <a:noFill/>
          <a:ln w="9525">
            <a:noFill/>
            <a:miter lim="800000"/>
            <a:headEnd/>
            <a:tailEnd/>
          </a:ln>
        </p:spPr>
        <p:txBody>
          <a:bodyPr lIns="0" tIns="0" rIns="0" bIns="0">
            <a:spAutoFit/>
          </a:bodyPr>
          <a:lstStyle/>
          <a:p>
            <a:pPr algn="r"/>
            <a:r>
              <a:rPr lang="de-DE" sz="2200">
                <a:latin typeface="BMWTypeRegular" pitchFamily="34" charset="0"/>
              </a:rPr>
              <a:t>10.0</a:t>
            </a:r>
          </a:p>
          <a:p>
            <a:pPr algn="r">
              <a:lnSpc>
                <a:spcPct val="110000"/>
              </a:lnSpc>
            </a:pPr>
            <a:endParaRPr lang="de-DE" sz="2200">
              <a:latin typeface="BMWTypeRegular" pitchFamily="34" charset="0"/>
            </a:endParaRPr>
          </a:p>
          <a:p>
            <a:pPr algn="r">
              <a:lnSpc>
                <a:spcPct val="110000"/>
              </a:lnSpc>
            </a:pPr>
            <a:endParaRPr lang="de-DE" sz="2200">
              <a:latin typeface="BMWTypeRegular" pitchFamily="34" charset="0"/>
            </a:endParaRPr>
          </a:p>
          <a:p>
            <a:pPr algn="r">
              <a:lnSpc>
                <a:spcPct val="110000"/>
              </a:lnSpc>
            </a:pPr>
            <a:endParaRPr lang="de-DE" sz="2200">
              <a:latin typeface="BMWTypeRegular" pitchFamily="34" charset="0"/>
            </a:endParaRPr>
          </a:p>
          <a:p>
            <a:pPr algn="r">
              <a:lnSpc>
                <a:spcPct val="110000"/>
              </a:lnSpc>
            </a:pPr>
            <a:r>
              <a:rPr lang="de-DE" sz="2200">
                <a:latin typeface="BMWTypeRegular" pitchFamily="34" charset="0"/>
              </a:rPr>
              <a:t>9.0</a:t>
            </a:r>
          </a:p>
          <a:p>
            <a:pPr algn="r">
              <a:lnSpc>
                <a:spcPct val="110000"/>
              </a:lnSpc>
            </a:pPr>
            <a:endParaRPr lang="de-DE" sz="2200">
              <a:latin typeface="BMWTypeRegular" pitchFamily="34" charset="0"/>
            </a:endParaRPr>
          </a:p>
          <a:p>
            <a:pPr algn="r">
              <a:lnSpc>
                <a:spcPct val="110000"/>
              </a:lnSpc>
            </a:pPr>
            <a:endParaRPr lang="de-DE" sz="2200">
              <a:latin typeface="BMWTypeRegular" pitchFamily="34" charset="0"/>
            </a:endParaRPr>
          </a:p>
          <a:p>
            <a:pPr algn="r">
              <a:lnSpc>
                <a:spcPct val="110000"/>
              </a:lnSpc>
            </a:pPr>
            <a:endParaRPr lang="de-DE" sz="2200">
              <a:latin typeface="BMWTypeRegular" pitchFamily="34" charset="0"/>
            </a:endParaRPr>
          </a:p>
          <a:p>
            <a:pPr algn="r">
              <a:lnSpc>
                <a:spcPct val="110000"/>
              </a:lnSpc>
            </a:pPr>
            <a:r>
              <a:rPr lang="de-DE" sz="2200">
                <a:latin typeface="BMWTypeRegular" pitchFamily="34" charset="0"/>
              </a:rPr>
              <a:t>8.0</a:t>
            </a:r>
          </a:p>
          <a:p>
            <a:pPr algn="r">
              <a:lnSpc>
                <a:spcPct val="110000"/>
              </a:lnSpc>
            </a:pPr>
            <a:endParaRPr lang="de-DE" sz="2200">
              <a:latin typeface="BMWTypeRegular" pitchFamily="34" charset="0"/>
            </a:endParaRPr>
          </a:p>
          <a:p>
            <a:pPr algn="r">
              <a:lnSpc>
                <a:spcPct val="110000"/>
              </a:lnSpc>
            </a:pPr>
            <a:endParaRPr lang="de-DE" sz="2200">
              <a:latin typeface="BMWTypeRegular" pitchFamily="34" charset="0"/>
            </a:endParaRPr>
          </a:p>
          <a:p>
            <a:pPr algn="r">
              <a:lnSpc>
                <a:spcPct val="110000"/>
              </a:lnSpc>
            </a:pPr>
            <a:endParaRPr lang="de-DE" sz="2200">
              <a:latin typeface="BMWTypeRegular" pitchFamily="34" charset="0"/>
            </a:endParaRPr>
          </a:p>
          <a:p>
            <a:pPr algn="r">
              <a:lnSpc>
                <a:spcPct val="110000"/>
              </a:lnSpc>
            </a:pPr>
            <a:r>
              <a:rPr lang="de-DE" sz="2200">
                <a:latin typeface="BMWTypeRegular" pitchFamily="34" charset="0"/>
              </a:rPr>
              <a:t>7.0</a:t>
            </a:r>
          </a:p>
          <a:p>
            <a:pPr algn="r">
              <a:lnSpc>
                <a:spcPct val="110000"/>
              </a:lnSpc>
            </a:pPr>
            <a:endParaRPr lang="de-DE" sz="2200">
              <a:latin typeface="BMWTypeRegular" pitchFamily="34" charset="0"/>
            </a:endParaRPr>
          </a:p>
          <a:p>
            <a:pPr algn="r">
              <a:lnSpc>
                <a:spcPct val="110000"/>
              </a:lnSpc>
            </a:pPr>
            <a:endParaRPr lang="de-DE" sz="2200">
              <a:latin typeface="BMWTypeRegular" pitchFamily="34" charset="0"/>
            </a:endParaRPr>
          </a:p>
          <a:p>
            <a:pPr algn="r">
              <a:lnSpc>
                <a:spcPct val="110000"/>
              </a:lnSpc>
            </a:pPr>
            <a:endParaRPr lang="de-DE" sz="2200">
              <a:latin typeface="BMWTypeRegular" pitchFamily="34" charset="0"/>
            </a:endParaRPr>
          </a:p>
          <a:p>
            <a:pPr algn="r">
              <a:lnSpc>
                <a:spcPct val="105000"/>
              </a:lnSpc>
            </a:pPr>
            <a:r>
              <a:rPr lang="de-DE" sz="2200">
                <a:latin typeface="BMWTypeRegular" pitchFamily="34" charset="0"/>
              </a:rPr>
              <a:t>6.0</a:t>
            </a:r>
          </a:p>
        </p:txBody>
      </p:sp>
      <p:sp>
        <p:nvSpPr>
          <p:cNvPr id="60455" name="Text Box 102"/>
          <p:cNvSpPr txBox="1">
            <a:spLocks noChangeArrowheads="1"/>
          </p:cNvSpPr>
          <p:nvPr/>
        </p:nvSpPr>
        <p:spPr bwMode="auto">
          <a:xfrm>
            <a:off x="1843088" y="9126538"/>
            <a:ext cx="10247312" cy="317500"/>
          </a:xfrm>
          <a:prstGeom prst="rect">
            <a:avLst/>
          </a:prstGeom>
          <a:noFill/>
          <a:ln w="9525">
            <a:noFill/>
            <a:miter lim="800000"/>
            <a:headEnd/>
            <a:tailEnd/>
          </a:ln>
        </p:spPr>
        <p:txBody>
          <a:bodyPr lIns="0" tIns="0" rIns="0" bIns="0">
            <a:spAutoFit/>
          </a:bodyPr>
          <a:lstStyle/>
          <a:p>
            <a:pPr>
              <a:lnSpc>
                <a:spcPct val="95000"/>
              </a:lnSpc>
              <a:spcBef>
                <a:spcPct val="50000"/>
              </a:spcBef>
            </a:pPr>
            <a:r>
              <a:rPr lang="de-DE" sz="2200">
                <a:solidFill>
                  <a:srgbClr val="000000"/>
                </a:solidFill>
                <a:latin typeface="BMWTypeRegular" pitchFamily="34" charset="0"/>
              </a:rPr>
              <a:t>Acceleration 0-100 km/h [s]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80" name="Picture 26" descr="HG_Diesel_neu Kopie"/>
          <p:cNvPicPr>
            <a:picLocks noChangeAspect="1" noChangeArrowheads="1"/>
          </p:cNvPicPr>
          <p:nvPr/>
        </p:nvPicPr>
        <p:blipFill>
          <a:blip r:embed="rId3"/>
          <a:srcRect/>
          <a:stretch>
            <a:fillRect/>
          </a:stretch>
        </p:blipFill>
        <p:spPr bwMode="auto">
          <a:xfrm>
            <a:off x="0" y="1501775"/>
            <a:ext cx="13004800" cy="8251825"/>
          </a:xfrm>
          <a:prstGeom prst="rect">
            <a:avLst/>
          </a:prstGeom>
          <a:noFill/>
          <a:ln w="9525">
            <a:noFill/>
            <a:miter lim="800000"/>
            <a:headEnd/>
            <a:tailEnd/>
          </a:ln>
        </p:spPr>
      </p:pic>
      <p:sp>
        <p:nvSpPr>
          <p:cNvPr id="62481" name="AutoShape 33"/>
          <p:cNvSpPr>
            <a:spLocks noChangeArrowheads="1"/>
          </p:cNvSpPr>
          <p:nvPr/>
        </p:nvSpPr>
        <p:spPr bwMode="auto">
          <a:xfrm rot="5400000">
            <a:off x="1378744" y="2951957"/>
            <a:ext cx="273050" cy="239712"/>
          </a:xfrm>
          <a:prstGeom prst="triangle">
            <a:avLst>
              <a:gd name="adj" fmla="val 50000"/>
            </a:avLst>
          </a:prstGeom>
          <a:solidFill>
            <a:schemeClr val="bg1"/>
          </a:solidFill>
          <a:ln w="9525">
            <a:solidFill>
              <a:schemeClr val="tx1"/>
            </a:solidFill>
            <a:miter lim="800000"/>
            <a:headEnd/>
            <a:tailEnd/>
          </a:ln>
        </p:spPr>
        <p:txBody>
          <a:bodyPr rot="10800000" vert="eaVert" wrap="none" lIns="91425" tIns="45712" rIns="91425" bIns="45712" anchor="ctr"/>
          <a:lstStyle/>
          <a:p>
            <a:pPr algn="l"/>
            <a:endParaRPr lang="de-DE"/>
          </a:p>
        </p:txBody>
      </p:sp>
      <p:sp>
        <p:nvSpPr>
          <p:cNvPr id="62482" name="Text Box 3"/>
          <p:cNvSpPr txBox="1">
            <a:spLocks noChangeArrowheads="1"/>
          </p:cNvSpPr>
          <p:nvPr/>
        </p:nvSpPr>
        <p:spPr bwMode="auto">
          <a:xfrm>
            <a:off x="1800225" y="2338388"/>
            <a:ext cx="8712200" cy="7302500"/>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a:latin typeface="BMWTypeRegular" pitchFamily="34" charset="0"/>
              </a:rPr>
              <a:t>Basis: The best selling engine concept in competition.</a:t>
            </a:r>
            <a:br>
              <a:rPr lang="en-US">
                <a:latin typeface="BMWTypeRegular" pitchFamily="34" charset="0"/>
              </a:rPr>
            </a:br>
            <a:r>
              <a:rPr lang="en-US" sz="1200">
                <a:latin typeface="BMWTypeRegular" pitchFamily="34" charset="0"/>
              </a:rPr>
              <a:t/>
            </a:r>
            <a:br>
              <a:rPr lang="en-US" sz="1200">
                <a:latin typeface="BMWTypeRegular" pitchFamily="34" charset="0"/>
              </a:rPr>
            </a:br>
            <a:r>
              <a:rPr lang="en-US">
                <a:latin typeface="BMWTypeRegular" pitchFamily="34" charset="0"/>
              </a:rPr>
              <a:t>The new engine: The most powerful and </a:t>
            </a:r>
          </a:p>
          <a:p>
            <a:pPr algn="l">
              <a:lnSpc>
                <a:spcPct val="95000"/>
              </a:lnSpc>
              <a:buFont typeface="Wingdings" pitchFamily="2" charset="2"/>
              <a:buNone/>
            </a:pPr>
            <a:r>
              <a:rPr lang="en-US">
                <a:latin typeface="BMWTypeRegular" pitchFamily="34" charset="0"/>
              </a:rPr>
              <a:t>most efficient engine in competition.</a:t>
            </a:r>
            <a:br>
              <a:rPr lang="en-US">
                <a:latin typeface="BMWTypeRegular" pitchFamily="34" charset="0"/>
              </a:rPr>
            </a:br>
            <a:r>
              <a:rPr lang="en-US" sz="1200">
                <a:latin typeface="BMWTypeRegular" pitchFamily="34" charset="0"/>
              </a:rPr>
              <a:t/>
            </a:r>
            <a:br>
              <a:rPr lang="en-US" sz="1200">
                <a:latin typeface="BMWTypeRegular" pitchFamily="34" charset="0"/>
              </a:rPr>
            </a:br>
            <a:r>
              <a:rPr lang="de-DE">
                <a:latin typeface="BMWTypeRegular" pitchFamily="34" charset="0"/>
              </a:rPr>
              <a:t>First time ever two stage turbo </a:t>
            </a:r>
          </a:p>
          <a:p>
            <a:pPr algn="l">
              <a:lnSpc>
                <a:spcPct val="95000"/>
              </a:lnSpc>
              <a:buFont typeface="Wingdings" pitchFamily="2" charset="2"/>
              <a:buNone/>
            </a:pPr>
            <a:r>
              <a:rPr lang="de-DE">
                <a:latin typeface="BMWTypeRegular" pitchFamily="34" charset="0"/>
              </a:rPr>
              <a:t>charging with variable turbine geometry. </a:t>
            </a:r>
          </a:p>
          <a:p>
            <a:pPr algn="l">
              <a:lnSpc>
                <a:spcPct val="95000"/>
              </a:lnSpc>
              <a:buFont typeface="Wingdings" pitchFamily="2" charset="2"/>
              <a:buNone/>
            </a:pPr>
            <a:endParaRPr lang="de-DE" sz="1200">
              <a:latin typeface="BMWTypeRegular" pitchFamily="34" charset="0"/>
            </a:endParaRPr>
          </a:p>
          <a:p>
            <a:pPr algn="l">
              <a:lnSpc>
                <a:spcPct val="95000"/>
              </a:lnSpc>
              <a:buFont typeface="Wingdings" pitchFamily="2" charset="2"/>
              <a:buNone/>
            </a:pPr>
            <a:r>
              <a:rPr lang="en-US">
                <a:latin typeface="BMWTypeRegular" pitchFamily="34" charset="0"/>
              </a:rPr>
              <a:t>4</a:t>
            </a:r>
            <a:r>
              <a:rPr lang="en-US" baseline="30000">
                <a:latin typeface="BMWTypeRegular" pitchFamily="34" charset="0"/>
              </a:rPr>
              <a:t>th</a:t>
            </a:r>
            <a:r>
              <a:rPr lang="en-US">
                <a:latin typeface="BMWTypeRegular" pitchFamily="34" charset="0"/>
              </a:rPr>
              <a:t> generation Common Rail </a:t>
            </a:r>
          </a:p>
          <a:p>
            <a:pPr algn="l">
              <a:lnSpc>
                <a:spcPct val="95000"/>
              </a:lnSpc>
              <a:buFont typeface="Wingdings" pitchFamily="2" charset="2"/>
              <a:buNone/>
            </a:pPr>
            <a:r>
              <a:rPr lang="en-US">
                <a:latin typeface="BMWTypeRegular" pitchFamily="34" charset="0"/>
              </a:rPr>
              <a:t>Injection with 2000 bar piezo injectors.</a:t>
            </a:r>
          </a:p>
          <a:p>
            <a:pPr algn="l">
              <a:lnSpc>
                <a:spcPct val="95000"/>
              </a:lnSpc>
              <a:buFont typeface="Wingdings" pitchFamily="2" charset="2"/>
              <a:buNone/>
            </a:pPr>
            <a:r>
              <a:rPr lang="de-DE" sz="1200">
                <a:latin typeface="BMWTypeRegular" pitchFamily="34" charset="0"/>
              </a:rPr>
              <a:t/>
            </a:r>
            <a:br>
              <a:rPr lang="de-DE" sz="1200">
                <a:latin typeface="BMWTypeRegular" pitchFamily="34" charset="0"/>
              </a:rPr>
            </a:br>
            <a:r>
              <a:rPr lang="de-DE">
                <a:latin typeface="BMWTypeRegular" pitchFamily="34" charset="0"/>
              </a:rPr>
              <a:t>All aluminium crankcase. </a:t>
            </a:r>
            <a:br>
              <a:rPr lang="de-DE">
                <a:latin typeface="BMWTypeRegular" pitchFamily="34" charset="0"/>
              </a:rPr>
            </a:br>
            <a:r>
              <a:rPr lang="de-DE">
                <a:latin typeface="BMWTypeRegular" pitchFamily="34" charset="0"/>
              </a:rPr>
              <a:t>3 kg weight savings.</a:t>
            </a:r>
          </a:p>
          <a:p>
            <a:pPr algn="l">
              <a:lnSpc>
                <a:spcPct val="95000"/>
              </a:lnSpc>
              <a:buFont typeface="Wingdings" pitchFamily="2" charset="2"/>
              <a:buNone/>
            </a:pPr>
            <a:endParaRPr lang="de-DE" sz="1200">
              <a:latin typeface="BMWTypeRegular" pitchFamily="34" charset="0"/>
            </a:endParaRPr>
          </a:p>
          <a:p>
            <a:pPr algn="l">
              <a:lnSpc>
                <a:spcPct val="95000"/>
              </a:lnSpc>
            </a:pPr>
            <a:r>
              <a:rPr lang="de-DE">
                <a:latin typeface="BMWTypeRegular" pitchFamily="34" charset="0"/>
              </a:rPr>
              <a:t>EU5 emission level. </a:t>
            </a:r>
          </a:p>
          <a:p>
            <a:pPr algn="l">
              <a:lnSpc>
                <a:spcPct val="95000"/>
              </a:lnSpc>
            </a:pPr>
            <a:endParaRPr lang="de-DE" sz="1200">
              <a:latin typeface="BMWTypeRegular" pitchFamily="34" charset="0"/>
            </a:endParaRPr>
          </a:p>
          <a:p>
            <a:pPr algn="l">
              <a:lnSpc>
                <a:spcPct val="95000"/>
              </a:lnSpc>
            </a:pPr>
            <a:r>
              <a:rPr lang="de-DE">
                <a:latin typeface="BMWTypeRegular" pitchFamily="34" charset="0"/>
              </a:rPr>
              <a:t>Particulate filter </a:t>
            </a:r>
            <a:br>
              <a:rPr lang="de-DE">
                <a:latin typeface="BMWTypeRegular" pitchFamily="34" charset="0"/>
              </a:rPr>
            </a:br>
            <a:r>
              <a:rPr lang="de-DE">
                <a:latin typeface="BMWTypeRegular" pitchFamily="34" charset="0"/>
              </a:rPr>
              <a:t>- maintenance free over lifetime. </a:t>
            </a:r>
            <a:br>
              <a:rPr lang="de-DE">
                <a:latin typeface="BMWTypeRegular" pitchFamily="34" charset="0"/>
              </a:rPr>
            </a:br>
            <a:r>
              <a:rPr lang="de-DE">
                <a:latin typeface="BMWTypeRegular" pitchFamily="34" charset="0"/>
              </a:rPr>
              <a:t>- always standard for all markets.</a:t>
            </a:r>
          </a:p>
          <a:p>
            <a:pPr algn="l">
              <a:lnSpc>
                <a:spcPct val="95000"/>
              </a:lnSpc>
            </a:pPr>
            <a:endParaRPr lang="de-DE" sz="1200">
              <a:latin typeface="BMWTypeRegular" pitchFamily="34" charset="0"/>
            </a:endParaRPr>
          </a:p>
          <a:p>
            <a:pPr algn="l">
              <a:lnSpc>
                <a:spcPct val="95000"/>
              </a:lnSpc>
            </a:pPr>
            <a:r>
              <a:rPr lang="en-US">
                <a:latin typeface="BMWTypeRegular" pitchFamily="34" charset="0"/>
              </a:rPr>
              <a:t>Highest power output in </a:t>
            </a:r>
          </a:p>
          <a:p>
            <a:pPr algn="l">
              <a:lnSpc>
                <a:spcPct val="95000"/>
              </a:lnSpc>
            </a:pPr>
            <a:r>
              <a:rPr lang="en-US">
                <a:latin typeface="BMWTypeRegular" pitchFamily="34" charset="0"/>
              </a:rPr>
              <a:t>competition: 75 kW per litre.</a:t>
            </a:r>
          </a:p>
          <a:p>
            <a:pPr algn="l">
              <a:lnSpc>
                <a:spcPct val="95000"/>
              </a:lnSpc>
            </a:pPr>
            <a:endParaRPr lang="de-DE">
              <a:latin typeface="BMWTypeRegular" pitchFamily="34" charset="0"/>
            </a:endParaRPr>
          </a:p>
        </p:txBody>
      </p:sp>
      <p:sp>
        <p:nvSpPr>
          <p:cNvPr id="62483" name="AutoShape 33"/>
          <p:cNvSpPr>
            <a:spLocks noChangeArrowheads="1"/>
          </p:cNvSpPr>
          <p:nvPr/>
        </p:nvSpPr>
        <p:spPr bwMode="auto">
          <a:xfrm rot="5400000">
            <a:off x="1378744" y="3885407"/>
            <a:ext cx="273050" cy="239712"/>
          </a:xfrm>
          <a:prstGeom prst="triangle">
            <a:avLst>
              <a:gd name="adj" fmla="val 50000"/>
            </a:avLst>
          </a:prstGeom>
          <a:solidFill>
            <a:schemeClr val="bg1"/>
          </a:solidFill>
          <a:ln w="9525">
            <a:solidFill>
              <a:schemeClr val="tx1"/>
            </a:solidFill>
            <a:miter lim="800000"/>
            <a:headEnd/>
            <a:tailEnd/>
          </a:ln>
        </p:spPr>
        <p:txBody>
          <a:bodyPr rot="10800000" vert="eaVert" wrap="none" lIns="91425" tIns="45712" rIns="91425" bIns="45712" anchor="ctr"/>
          <a:lstStyle/>
          <a:p>
            <a:pPr algn="l"/>
            <a:endParaRPr lang="de-DE"/>
          </a:p>
        </p:txBody>
      </p:sp>
      <p:sp>
        <p:nvSpPr>
          <p:cNvPr id="62484" name="AutoShape 33"/>
          <p:cNvSpPr>
            <a:spLocks noChangeArrowheads="1"/>
          </p:cNvSpPr>
          <p:nvPr/>
        </p:nvSpPr>
        <p:spPr bwMode="auto">
          <a:xfrm rot="5400000">
            <a:off x="1378744" y="4842669"/>
            <a:ext cx="273050"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62485" name="AutoShape 33"/>
          <p:cNvSpPr>
            <a:spLocks noChangeArrowheads="1"/>
          </p:cNvSpPr>
          <p:nvPr/>
        </p:nvSpPr>
        <p:spPr bwMode="auto">
          <a:xfrm rot="5400000">
            <a:off x="1378744" y="6666707"/>
            <a:ext cx="273050"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62486" name="AutoShape 33"/>
          <p:cNvSpPr>
            <a:spLocks noChangeArrowheads="1"/>
          </p:cNvSpPr>
          <p:nvPr/>
        </p:nvSpPr>
        <p:spPr bwMode="auto">
          <a:xfrm rot="5400000">
            <a:off x="1378744" y="2418557"/>
            <a:ext cx="273050" cy="239712"/>
          </a:xfrm>
          <a:prstGeom prst="triangle">
            <a:avLst>
              <a:gd name="adj" fmla="val 50000"/>
            </a:avLst>
          </a:prstGeom>
          <a:solidFill>
            <a:schemeClr val="bg1"/>
          </a:solidFill>
          <a:ln w="9525">
            <a:solidFill>
              <a:schemeClr val="tx1"/>
            </a:solidFill>
            <a:miter lim="800000"/>
            <a:headEnd/>
            <a:tailEnd/>
          </a:ln>
        </p:spPr>
        <p:txBody>
          <a:bodyPr rot="10800000" vert="eaVert" wrap="none" lIns="91425" tIns="45712" rIns="91425" bIns="45712" anchor="ctr"/>
          <a:lstStyle/>
          <a:p>
            <a:pPr algn="l"/>
            <a:endParaRPr lang="de-DE"/>
          </a:p>
        </p:txBody>
      </p:sp>
      <p:sp>
        <p:nvSpPr>
          <p:cNvPr id="62487" name="AutoShape 33"/>
          <p:cNvSpPr>
            <a:spLocks noChangeArrowheads="1"/>
          </p:cNvSpPr>
          <p:nvPr/>
        </p:nvSpPr>
        <p:spPr bwMode="auto">
          <a:xfrm rot="5400000">
            <a:off x="1378744" y="7223919"/>
            <a:ext cx="273050"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62488" name="AutoShape 33"/>
          <p:cNvSpPr>
            <a:spLocks noChangeArrowheads="1"/>
          </p:cNvSpPr>
          <p:nvPr/>
        </p:nvSpPr>
        <p:spPr bwMode="auto">
          <a:xfrm rot="5400000">
            <a:off x="1378744" y="8533607"/>
            <a:ext cx="273050"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62489" name="AutoShape 33"/>
          <p:cNvSpPr>
            <a:spLocks noChangeArrowheads="1"/>
          </p:cNvSpPr>
          <p:nvPr/>
        </p:nvSpPr>
        <p:spPr bwMode="auto">
          <a:xfrm rot="5400000">
            <a:off x="1378744" y="5738019"/>
            <a:ext cx="273050" cy="239712"/>
          </a:xfrm>
          <a:prstGeom prst="triangle">
            <a:avLst>
              <a:gd name="adj" fmla="val 50000"/>
            </a:avLst>
          </a:prstGeom>
          <a:solidFill>
            <a:schemeClr val="bg1"/>
          </a:solidFill>
          <a:ln w="9525">
            <a:solidFill>
              <a:schemeClr val="tx1"/>
            </a:solidFill>
            <a:miter lim="800000"/>
            <a:headEnd/>
            <a:tailEnd/>
          </a:ln>
        </p:spPr>
        <p:txBody>
          <a:bodyPr wrap="none" lIns="91425" tIns="45712" rIns="91425" bIns="45712" anchor="ctr"/>
          <a:lstStyle/>
          <a:p>
            <a:pPr algn="l"/>
            <a:endParaRPr lang="de-DE"/>
          </a:p>
        </p:txBody>
      </p:sp>
      <p:sp>
        <p:nvSpPr>
          <p:cNvPr id="62467"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62490" name="Rectangle 6"/>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BMW 6 cylinder </a:t>
            </a:r>
            <a:br>
              <a:rPr lang="en-US" sz="3400" b="1">
                <a:solidFill>
                  <a:srgbClr val="000000"/>
                </a:solidFill>
                <a:latin typeface="BMWTypeRegular" pitchFamily="34" charset="0"/>
              </a:rPr>
            </a:br>
            <a:r>
              <a:rPr lang="en-US" sz="3400" b="1">
                <a:solidFill>
                  <a:srgbClr val="000000"/>
                </a:solidFill>
                <a:latin typeface="BMWTypeRegular" pitchFamily="34" charset="0"/>
              </a:rPr>
              <a:t>TwinPower Turbo diesel.</a:t>
            </a:r>
          </a:p>
          <a:p>
            <a:pPr algn="l">
              <a:lnSpc>
                <a:spcPct val="95000"/>
              </a:lnSpc>
            </a:pPr>
            <a:r>
              <a:rPr lang="en-US" sz="3400" b="1">
                <a:solidFill>
                  <a:srgbClr val="969696"/>
                </a:solidFill>
                <a:latin typeface="BMWTypeRegular" pitchFamily="34" charset="0"/>
              </a:rPr>
              <a:t>Summary.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0" name="Picture 12" descr="Schluss"/>
          <p:cNvPicPr>
            <a:picLocks noChangeAspect="1" noChangeArrowheads="1"/>
          </p:cNvPicPr>
          <p:nvPr/>
        </p:nvPicPr>
        <p:blipFill>
          <a:blip r:embed="rId3"/>
          <a:srcRect/>
          <a:stretch>
            <a:fillRect/>
          </a:stretch>
        </p:blipFill>
        <p:spPr bwMode="auto">
          <a:xfrm>
            <a:off x="0" y="1973263"/>
            <a:ext cx="13004800" cy="7780337"/>
          </a:xfrm>
          <a:prstGeom prst="rect">
            <a:avLst/>
          </a:prstGeom>
          <a:noFill/>
        </p:spPr>
      </p:pic>
      <p:sp>
        <p:nvSpPr>
          <p:cNvPr id="63501" name="Rectangle 5"/>
          <p:cNvSpPr>
            <a:spLocks noChangeArrowheads="1"/>
          </p:cNvSpPr>
          <p:nvPr/>
        </p:nvSpPr>
        <p:spPr bwMode="auto">
          <a:xfrm>
            <a:off x="1800225" y="3225800"/>
            <a:ext cx="8716963" cy="769938"/>
          </a:xfrm>
          <a:prstGeom prst="rect">
            <a:avLst/>
          </a:prstGeom>
          <a:noFill/>
          <a:ln w="12700">
            <a:noFill/>
            <a:miter lim="800000"/>
            <a:headEnd/>
            <a:tailEnd/>
          </a:ln>
        </p:spPr>
        <p:txBody>
          <a:bodyPr lIns="0" tIns="0" rIns="0" bIns="0">
            <a:spAutoFit/>
          </a:bodyPr>
          <a:lstStyle/>
          <a:p>
            <a:pPr algn="l">
              <a:lnSpc>
                <a:spcPct val="95000"/>
              </a:lnSpc>
            </a:pPr>
            <a:r>
              <a:rPr lang="de-DE" sz="5300" b="1">
                <a:solidFill>
                  <a:schemeClr val="bg1"/>
                </a:solidFill>
                <a:latin typeface="BMWTypeRegular" pitchFamily="34" charset="0"/>
              </a:rPr>
              <a:t>BMW EfficientDynamics. </a:t>
            </a:r>
            <a:endParaRPr lang="en-US" sz="5300" b="1">
              <a:solidFill>
                <a:schemeClr val="bg1"/>
              </a:solidFill>
              <a:latin typeface="BMWTypeRegular" pitchFamily="34" charset="0"/>
            </a:endParaRPr>
          </a:p>
        </p:txBody>
      </p:sp>
      <p:sp>
        <p:nvSpPr>
          <p:cNvPr id="63502" name="Text Box 8"/>
          <p:cNvSpPr txBox="1">
            <a:spLocks noChangeArrowheads="1"/>
          </p:cNvSpPr>
          <p:nvPr/>
        </p:nvSpPr>
        <p:spPr bwMode="auto">
          <a:xfrm>
            <a:off x="1814513" y="4022725"/>
            <a:ext cx="11204575" cy="539750"/>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3400" b="1">
                <a:solidFill>
                  <a:schemeClr val="bg1"/>
                </a:solidFill>
                <a:latin typeface="BMWTypeRegular" pitchFamily="34" charset="0"/>
              </a:rPr>
              <a:t>Less CO</a:t>
            </a:r>
            <a:r>
              <a:rPr lang="de-DE" sz="3400" b="1" baseline="-15000">
                <a:solidFill>
                  <a:schemeClr val="bg1"/>
                </a:solidFill>
                <a:latin typeface="BMWTypeRegular" pitchFamily="34" charset="0"/>
              </a:rPr>
              <a:t>2</a:t>
            </a:r>
            <a:r>
              <a:rPr lang="de-DE" sz="3400" b="1">
                <a:solidFill>
                  <a:schemeClr val="bg1"/>
                </a:solidFill>
                <a:latin typeface="BMWTypeRegular" pitchFamily="34" charset="0"/>
              </a:rPr>
              <a:t>  More driving pleasure  Simultaneously.</a:t>
            </a:r>
          </a:p>
        </p:txBody>
      </p:sp>
      <p:sp>
        <p:nvSpPr>
          <p:cNvPr id="63503" name="Line 14"/>
          <p:cNvSpPr>
            <a:spLocks noChangeShapeType="1"/>
          </p:cNvSpPr>
          <p:nvPr/>
        </p:nvSpPr>
        <p:spPr bwMode="auto">
          <a:xfrm>
            <a:off x="8667750" y="4046538"/>
            <a:ext cx="0" cy="476250"/>
          </a:xfrm>
          <a:prstGeom prst="line">
            <a:avLst/>
          </a:prstGeom>
          <a:noFill/>
          <a:ln w="28575">
            <a:solidFill>
              <a:schemeClr val="bg1"/>
            </a:solidFill>
            <a:round/>
            <a:headEnd/>
            <a:tailEnd/>
          </a:ln>
        </p:spPr>
        <p:txBody>
          <a:bodyPr/>
          <a:lstStyle/>
          <a:p>
            <a:endParaRPr lang="de-DE"/>
          </a:p>
        </p:txBody>
      </p:sp>
      <p:sp>
        <p:nvSpPr>
          <p:cNvPr id="63504" name="Line 15"/>
          <p:cNvSpPr>
            <a:spLocks noChangeShapeType="1"/>
          </p:cNvSpPr>
          <p:nvPr/>
        </p:nvSpPr>
        <p:spPr bwMode="auto">
          <a:xfrm>
            <a:off x="3857625" y="4046538"/>
            <a:ext cx="0" cy="476250"/>
          </a:xfrm>
          <a:prstGeom prst="line">
            <a:avLst/>
          </a:prstGeom>
          <a:noFill/>
          <a:ln w="28575">
            <a:solidFill>
              <a:schemeClr val="bg1"/>
            </a:solidFill>
            <a:round/>
            <a:headEnd/>
            <a:tailEnd/>
          </a:ln>
        </p:spPr>
        <p:txBody>
          <a:bodyPr/>
          <a:lstStyle/>
          <a:p>
            <a:endParaRPr lang="de-DE"/>
          </a:p>
        </p:txBody>
      </p:sp>
      <p:sp>
        <p:nvSpPr>
          <p:cNvPr id="63505"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63497" name="Rectangle 11"/>
          <p:cNvSpPr>
            <a:spLocks noChangeArrowheads="1"/>
          </p:cNvSpPr>
          <p:nvPr/>
        </p:nvSpPr>
        <p:spPr bwMode="auto">
          <a:xfrm>
            <a:off x="1800225" y="358775"/>
            <a:ext cx="11204575" cy="1476375"/>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Technology Days 2009.</a:t>
            </a:r>
            <a:r>
              <a:rPr lang="en-US" sz="3400" b="1">
                <a:solidFill>
                  <a:srgbClr val="FF0000"/>
                </a:solidFill>
                <a:latin typeface="BMWTypeRegular" pitchFamily="34" charset="0"/>
              </a:rPr>
              <a:t> </a:t>
            </a:r>
          </a:p>
          <a:p>
            <a:pPr algn="l">
              <a:lnSpc>
                <a:spcPct val="95000"/>
              </a:lnSpc>
            </a:pPr>
            <a:r>
              <a:rPr lang="de-DE" sz="3400" b="1">
                <a:solidFill>
                  <a:srgbClr val="969696"/>
                </a:solidFill>
                <a:latin typeface="BMWTypeRegular" pitchFamily="34" charset="0"/>
              </a:rPr>
              <a:t>BMW EfficientDynamics.</a:t>
            </a:r>
          </a:p>
          <a:p>
            <a:pPr algn="l">
              <a:lnSpc>
                <a:spcPct val="95000"/>
              </a:lnSpc>
            </a:pPr>
            <a:r>
              <a:rPr lang="en-US" sz="3400" b="1">
                <a:solidFill>
                  <a:srgbClr val="969696"/>
                </a:solidFill>
                <a:latin typeface="BMWTypeRegular" pitchFamily="34" charset="0"/>
              </a:rPr>
              <a:t>Powertrain Innovations Update.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01" name="Rectangle 9"/>
          <p:cNvSpPr>
            <a:spLocks noChangeArrowheads="1"/>
          </p:cNvSpPr>
          <p:nvPr/>
        </p:nvSpPr>
        <p:spPr bwMode="auto">
          <a:xfrm>
            <a:off x="0" y="0"/>
            <a:ext cx="13004800" cy="9753600"/>
          </a:xfrm>
          <a:prstGeom prst="rect">
            <a:avLst/>
          </a:prstGeom>
          <a:solidFill>
            <a:schemeClr val="tx1"/>
          </a:solidFill>
          <a:ln w="57150" algn="ctr">
            <a:noFill/>
            <a:miter lim="800000"/>
            <a:headEnd/>
            <a:tailEnd/>
          </a:ln>
          <a:effectLst/>
        </p:spPr>
        <p:txBody>
          <a:bodyPr wrap="none" anchor="ctr"/>
          <a:lstStyle/>
          <a:p>
            <a:endParaRPr lang="de-DE"/>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1"/>
          <p:cNvSpPr>
            <a:spLocks noChangeArrowheads="1"/>
          </p:cNvSpPr>
          <p:nvPr/>
        </p:nvSpPr>
        <p:spPr bwMode="auto">
          <a:xfrm>
            <a:off x="1800225" y="358775"/>
            <a:ext cx="11204575" cy="492125"/>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Backup.</a:t>
            </a:r>
            <a:r>
              <a:rPr lang="en-US" sz="3400" b="1">
                <a:solidFill>
                  <a:srgbClr val="FF0000"/>
                </a:solidFill>
                <a:latin typeface="BMWTypeRegular" pitchFamily="34" charset="0"/>
              </a:rPr>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9" descr="Fahrzeug Kopie"/>
          <p:cNvPicPr>
            <a:picLocks noChangeAspect="1" noChangeArrowheads="1"/>
          </p:cNvPicPr>
          <p:nvPr/>
        </p:nvPicPr>
        <p:blipFill>
          <a:blip r:embed="rId3"/>
          <a:srcRect l="615" t="2295" b="2286"/>
          <a:stretch>
            <a:fillRect/>
          </a:stretch>
        </p:blipFill>
        <p:spPr bwMode="auto">
          <a:xfrm>
            <a:off x="0" y="1830388"/>
            <a:ext cx="13004800" cy="7923212"/>
          </a:xfrm>
          <a:prstGeom prst="rect">
            <a:avLst/>
          </a:prstGeom>
          <a:noFill/>
          <a:ln w="9525">
            <a:noFill/>
            <a:miter lim="800000"/>
            <a:headEnd/>
            <a:tailEnd/>
          </a:ln>
        </p:spPr>
      </p:pic>
      <p:sp>
        <p:nvSpPr>
          <p:cNvPr id="18435" name="Rectangle 5"/>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18436" name="Rectangle 12"/>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A new generation of powertrain technology. </a:t>
            </a:r>
            <a:br>
              <a:rPr lang="en-US" sz="3400" b="1">
                <a:solidFill>
                  <a:srgbClr val="000000"/>
                </a:solidFill>
                <a:latin typeface="BMWTypeRegular" pitchFamily="34" charset="0"/>
              </a:rPr>
            </a:br>
            <a:r>
              <a:rPr lang="en-US" sz="3400" b="1">
                <a:solidFill>
                  <a:srgbClr val="969696"/>
                </a:solidFill>
                <a:latin typeface="BMWTypeRegular" pitchFamily="34" charset="0"/>
              </a:rPr>
              <a:t>First to be seen in the BMW 5 Series Gran Turismo.</a:t>
            </a:r>
          </a:p>
        </p:txBody>
      </p:sp>
      <p:sp>
        <p:nvSpPr>
          <p:cNvPr id="18451" name="Text Box 13"/>
          <p:cNvSpPr txBox="1">
            <a:spLocks noChangeArrowheads="1"/>
          </p:cNvSpPr>
          <p:nvPr/>
        </p:nvSpPr>
        <p:spPr bwMode="auto">
          <a:xfrm>
            <a:off x="4776788" y="2338388"/>
            <a:ext cx="6894512" cy="80168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a:latin typeface="BMWTypeRegular" pitchFamily="34" charset="0"/>
              </a:rPr>
              <a:t>6 cylinder gasoline engine with </a:t>
            </a:r>
          </a:p>
          <a:p>
            <a:pPr algn="l">
              <a:lnSpc>
                <a:spcPct val="95000"/>
              </a:lnSpc>
              <a:buFont typeface="Wingdings" pitchFamily="2" charset="2"/>
              <a:buNone/>
            </a:pPr>
            <a:r>
              <a:rPr lang="en-US">
                <a:latin typeface="BMWTypeRegular" pitchFamily="34" charset="0"/>
              </a:rPr>
              <a:t>TwinPower Turbo and VALVETRONIC. </a:t>
            </a:r>
          </a:p>
        </p:txBody>
      </p:sp>
      <p:sp>
        <p:nvSpPr>
          <p:cNvPr id="18452" name="Rectangle 7"/>
          <p:cNvSpPr>
            <a:spLocks noChangeArrowheads="1"/>
          </p:cNvSpPr>
          <p:nvPr/>
        </p:nvSpPr>
        <p:spPr bwMode="auto">
          <a:xfrm>
            <a:off x="2338388" y="2338388"/>
            <a:ext cx="5907087" cy="755650"/>
          </a:xfrm>
          <a:prstGeom prst="rect">
            <a:avLst/>
          </a:prstGeom>
          <a:noFill/>
          <a:ln w="9525">
            <a:noFill/>
            <a:miter lim="800000"/>
            <a:headEnd/>
            <a:tailEnd/>
          </a:ln>
        </p:spPr>
        <p:txBody>
          <a:bodyPr lIns="0" tIns="0" rIns="0" bIns="0">
            <a:spAutoFit/>
          </a:bodyPr>
          <a:lstStyle/>
          <a:p>
            <a:pPr algn="l" defTabSz="1720850">
              <a:lnSpc>
                <a:spcPct val="95000"/>
              </a:lnSpc>
            </a:pPr>
            <a:r>
              <a:rPr lang="de-DE">
                <a:latin typeface="BMWTypeRegular" pitchFamily="34" charset="0"/>
              </a:rPr>
              <a:t>Active </a:t>
            </a:r>
          </a:p>
          <a:p>
            <a:pPr algn="l" defTabSz="1720850">
              <a:lnSpc>
                <a:spcPct val="95000"/>
              </a:lnSpc>
            </a:pPr>
            <a:r>
              <a:rPr lang="de-DE">
                <a:latin typeface="BMWTypeRegular" pitchFamily="34" charset="0"/>
              </a:rPr>
              <a:t>aerodynamics.</a:t>
            </a:r>
          </a:p>
        </p:txBody>
      </p:sp>
      <p:sp>
        <p:nvSpPr>
          <p:cNvPr id="18453" name="Rectangle 11"/>
          <p:cNvSpPr>
            <a:spLocks noChangeArrowheads="1"/>
          </p:cNvSpPr>
          <p:nvPr/>
        </p:nvSpPr>
        <p:spPr bwMode="auto">
          <a:xfrm>
            <a:off x="3028950" y="3629025"/>
            <a:ext cx="4657725" cy="1133475"/>
          </a:xfrm>
          <a:prstGeom prst="rect">
            <a:avLst/>
          </a:prstGeom>
          <a:noFill/>
          <a:ln w="9525">
            <a:noFill/>
            <a:miter lim="800000"/>
            <a:headEnd/>
            <a:tailEnd/>
          </a:ln>
        </p:spPr>
        <p:txBody>
          <a:bodyPr lIns="0" tIns="0" rIns="0" bIns="0">
            <a:spAutoFit/>
          </a:bodyPr>
          <a:lstStyle/>
          <a:p>
            <a:pPr algn="l" defTabSz="1720850">
              <a:lnSpc>
                <a:spcPct val="95000"/>
              </a:lnSpc>
            </a:pPr>
            <a:r>
              <a:rPr lang="de-DE">
                <a:latin typeface="BMWTypeRegular" pitchFamily="34" charset="0"/>
              </a:rPr>
              <a:t>Intelligent </a:t>
            </a:r>
          </a:p>
          <a:p>
            <a:pPr algn="l" defTabSz="1720850">
              <a:lnSpc>
                <a:spcPct val="95000"/>
              </a:lnSpc>
            </a:pPr>
            <a:r>
              <a:rPr lang="de-DE">
                <a:latin typeface="BMWTypeRegular" pitchFamily="34" charset="0"/>
              </a:rPr>
              <a:t>auxiliary </a:t>
            </a:r>
          </a:p>
          <a:p>
            <a:pPr algn="l" defTabSz="1720850">
              <a:lnSpc>
                <a:spcPct val="95000"/>
              </a:lnSpc>
            </a:pPr>
            <a:r>
              <a:rPr lang="de-DE">
                <a:latin typeface="BMWTypeRegular" pitchFamily="34" charset="0"/>
              </a:rPr>
              <a:t>units.</a:t>
            </a:r>
          </a:p>
        </p:txBody>
      </p:sp>
      <p:sp>
        <p:nvSpPr>
          <p:cNvPr id="18454" name="Rectangle 11"/>
          <p:cNvSpPr>
            <a:spLocks noChangeArrowheads="1"/>
          </p:cNvSpPr>
          <p:nvPr/>
        </p:nvSpPr>
        <p:spPr bwMode="auto">
          <a:xfrm>
            <a:off x="3816350" y="8783638"/>
            <a:ext cx="6405563" cy="377825"/>
          </a:xfrm>
          <a:prstGeom prst="rect">
            <a:avLst/>
          </a:prstGeom>
          <a:noFill/>
          <a:ln w="9525">
            <a:noFill/>
            <a:miter lim="800000"/>
            <a:headEnd/>
            <a:tailEnd/>
          </a:ln>
        </p:spPr>
        <p:txBody>
          <a:bodyPr lIns="0" tIns="0" rIns="0" bIns="0">
            <a:spAutoFit/>
          </a:bodyPr>
          <a:lstStyle/>
          <a:p>
            <a:pPr algn="l" defTabSz="1720850">
              <a:lnSpc>
                <a:spcPct val="95000"/>
              </a:lnSpc>
            </a:pPr>
            <a:r>
              <a:rPr lang="de-DE">
                <a:latin typeface="BMWTypeRegular" pitchFamily="34" charset="0"/>
              </a:rPr>
              <a:t>Brake Energy Regeneration.</a:t>
            </a:r>
          </a:p>
        </p:txBody>
      </p:sp>
      <p:sp>
        <p:nvSpPr>
          <p:cNvPr id="18455" name="Rectangle 10"/>
          <p:cNvSpPr>
            <a:spLocks noChangeArrowheads="1"/>
          </p:cNvSpPr>
          <p:nvPr/>
        </p:nvSpPr>
        <p:spPr bwMode="auto">
          <a:xfrm>
            <a:off x="7921625" y="7258050"/>
            <a:ext cx="4835525" cy="377825"/>
          </a:xfrm>
          <a:prstGeom prst="rect">
            <a:avLst/>
          </a:prstGeom>
          <a:noFill/>
          <a:ln w="9525">
            <a:noFill/>
            <a:miter lim="800000"/>
            <a:headEnd/>
            <a:tailEnd/>
          </a:ln>
        </p:spPr>
        <p:txBody>
          <a:bodyPr lIns="0" tIns="0" rIns="0" bIns="0">
            <a:spAutoFit/>
          </a:bodyPr>
          <a:lstStyle/>
          <a:p>
            <a:pPr algn="l" defTabSz="1720850">
              <a:lnSpc>
                <a:spcPct val="95000"/>
              </a:lnSpc>
            </a:pPr>
            <a:r>
              <a:rPr lang="de-DE">
                <a:latin typeface="BMWTypeRegular" pitchFamily="34" charset="0"/>
              </a:rPr>
              <a:t>Lightweight design.</a:t>
            </a:r>
          </a:p>
        </p:txBody>
      </p:sp>
      <p:sp>
        <p:nvSpPr>
          <p:cNvPr id="18456" name="Text Box 13"/>
          <p:cNvSpPr txBox="1">
            <a:spLocks noChangeArrowheads="1"/>
          </p:cNvSpPr>
          <p:nvPr/>
        </p:nvSpPr>
        <p:spPr bwMode="auto">
          <a:xfrm>
            <a:off x="6078538" y="7840663"/>
            <a:ext cx="4864100" cy="80168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en-US">
                <a:latin typeface="BMWTypeRegular" pitchFamily="34" charset="0"/>
              </a:rPr>
              <a:t>High efficient 8-speed </a:t>
            </a:r>
          </a:p>
          <a:p>
            <a:pPr algn="l">
              <a:lnSpc>
                <a:spcPct val="95000"/>
              </a:lnSpc>
              <a:buFont typeface="Wingdings" pitchFamily="2" charset="2"/>
              <a:buNone/>
            </a:pPr>
            <a:r>
              <a:rPr lang="en-US">
                <a:latin typeface="BMWTypeRegular" pitchFamily="34" charset="0"/>
              </a:rPr>
              <a:t>automatic transmission.</a:t>
            </a:r>
          </a:p>
        </p:txBody>
      </p:sp>
      <p:sp>
        <p:nvSpPr>
          <p:cNvPr id="18457" name="Line 24"/>
          <p:cNvSpPr>
            <a:spLocks noChangeShapeType="1"/>
          </p:cNvSpPr>
          <p:nvPr/>
        </p:nvSpPr>
        <p:spPr bwMode="auto">
          <a:xfrm rot="10800000">
            <a:off x="7843838" y="6245225"/>
            <a:ext cx="0" cy="1316038"/>
          </a:xfrm>
          <a:prstGeom prst="line">
            <a:avLst/>
          </a:prstGeom>
          <a:noFill/>
          <a:ln w="19050">
            <a:solidFill>
              <a:schemeClr val="bg1"/>
            </a:solidFill>
            <a:round/>
            <a:headEnd/>
            <a:tailEnd/>
          </a:ln>
        </p:spPr>
        <p:txBody>
          <a:bodyPr/>
          <a:lstStyle/>
          <a:p>
            <a:endParaRPr lang="de-DE"/>
          </a:p>
        </p:txBody>
      </p:sp>
      <p:sp>
        <p:nvSpPr>
          <p:cNvPr id="18458" name="Line 31"/>
          <p:cNvSpPr>
            <a:spLocks noChangeShapeType="1"/>
          </p:cNvSpPr>
          <p:nvPr/>
        </p:nvSpPr>
        <p:spPr bwMode="auto">
          <a:xfrm rot="10800000">
            <a:off x="2940050" y="3673475"/>
            <a:ext cx="0" cy="2325688"/>
          </a:xfrm>
          <a:prstGeom prst="line">
            <a:avLst/>
          </a:prstGeom>
          <a:noFill/>
          <a:ln w="19050">
            <a:solidFill>
              <a:schemeClr val="bg1"/>
            </a:solidFill>
            <a:round/>
            <a:headEnd/>
            <a:tailEnd/>
          </a:ln>
        </p:spPr>
        <p:txBody>
          <a:bodyPr/>
          <a:lstStyle/>
          <a:p>
            <a:endParaRPr lang="de-DE"/>
          </a:p>
        </p:txBody>
      </p:sp>
      <p:sp>
        <p:nvSpPr>
          <p:cNvPr id="18459" name="Line 32"/>
          <p:cNvSpPr>
            <a:spLocks noChangeShapeType="1"/>
          </p:cNvSpPr>
          <p:nvPr/>
        </p:nvSpPr>
        <p:spPr bwMode="auto">
          <a:xfrm rot="10800000">
            <a:off x="2239963" y="2366963"/>
            <a:ext cx="0" cy="4432300"/>
          </a:xfrm>
          <a:prstGeom prst="line">
            <a:avLst/>
          </a:prstGeom>
          <a:noFill/>
          <a:ln w="19050">
            <a:solidFill>
              <a:schemeClr val="bg1"/>
            </a:solidFill>
            <a:round/>
            <a:headEnd/>
            <a:tailEnd/>
          </a:ln>
        </p:spPr>
        <p:txBody>
          <a:bodyPr/>
          <a:lstStyle/>
          <a:p>
            <a:endParaRPr lang="de-DE"/>
          </a:p>
        </p:txBody>
      </p:sp>
      <p:sp>
        <p:nvSpPr>
          <p:cNvPr id="18460" name="Line 33"/>
          <p:cNvSpPr>
            <a:spLocks noChangeShapeType="1"/>
          </p:cNvSpPr>
          <p:nvPr/>
        </p:nvSpPr>
        <p:spPr bwMode="auto">
          <a:xfrm rot="10800000">
            <a:off x="4684713" y="2366963"/>
            <a:ext cx="0" cy="3414712"/>
          </a:xfrm>
          <a:prstGeom prst="line">
            <a:avLst/>
          </a:prstGeom>
          <a:noFill/>
          <a:ln w="19050">
            <a:solidFill>
              <a:schemeClr val="bg1"/>
            </a:solidFill>
            <a:round/>
            <a:headEnd/>
            <a:tailEnd/>
          </a:ln>
        </p:spPr>
        <p:txBody>
          <a:bodyPr/>
          <a:lstStyle/>
          <a:p>
            <a:endParaRPr lang="de-DE"/>
          </a:p>
        </p:txBody>
      </p:sp>
      <p:sp>
        <p:nvSpPr>
          <p:cNvPr id="18461" name="Line 34"/>
          <p:cNvSpPr>
            <a:spLocks noChangeShapeType="1"/>
          </p:cNvSpPr>
          <p:nvPr/>
        </p:nvSpPr>
        <p:spPr bwMode="auto">
          <a:xfrm rot="10800000">
            <a:off x="5983288" y="6515100"/>
            <a:ext cx="0" cy="1995488"/>
          </a:xfrm>
          <a:prstGeom prst="line">
            <a:avLst/>
          </a:prstGeom>
          <a:noFill/>
          <a:ln w="19050">
            <a:solidFill>
              <a:schemeClr val="bg1"/>
            </a:solidFill>
            <a:round/>
            <a:headEnd/>
            <a:tailEnd/>
          </a:ln>
        </p:spPr>
        <p:txBody>
          <a:bodyPr/>
          <a:lstStyle/>
          <a:p>
            <a:endParaRPr lang="de-DE"/>
          </a:p>
        </p:txBody>
      </p:sp>
      <p:sp>
        <p:nvSpPr>
          <p:cNvPr id="18462" name="Line 35"/>
          <p:cNvSpPr>
            <a:spLocks noChangeShapeType="1"/>
          </p:cNvSpPr>
          <p:nvPr/>
        </p:nvSpPr>
        <p:spPr bwMode="auto">
          <a:xfrm rot="10800000">
            <a:off x="3744913" y="6892925"/>
            <a:ext cx="0" cy="2184400"/>
          </a:xfrm>
          <a:prstGeom prst="line">
            <a:avLst/>
          </a:prstGeom>
          <a:noFill/>
          <a:ln w="19050">
            <a:solidFill>
              <a:schemeClr val="bg1"/>
            </a:solidFill>
            <a:round/>
            <a:headEnd/>
            <a:tailEnd/>
          </a:ln>
        </p:spPr>
        <p:txBody>
          <a:bodyPr/>
          <a:lstStyle/>
          <a:p>
            <a:endParaRPr lang="de-DE"/>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VALVETRONIC2 Kopie"/>
          <p:cNvPicPr>
            <a:picLocks noChangeAspect="1" noChangeArrowheads="1"/>
          </p:cNvPicPr>
          <p:nvPr/>
        </p:nvPicPr>
        <p:blipFill>
          <a:blip r:embed="rId4"/>
          <a:srcRect t="18367" r="18585"/>
          <a:stretch>
            <a:fillRect/>
          </a:stretch>
        </p:blipFill>
        <p:spPr bwMode="auto">
          <a:xfrm>
            <a:off x="0" y="1825625"/>
            <a:ext cx="13004800" cy="7927975"/>
          </a:xfrm>
          <a:prstGeom prst="rect">
            <a:avLst/>
          </a:prstGeom>
          <a:noFill/>
        </p:spPr>
      </p:pic>
      <p:sp>
        <p:nvSpPr>
          <p:cNvPr id="20483" name="Rectangle 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0484" name="Rectangle 4"/>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The new inline 6 cylinder gasoline engine. </a:t>
            </a:r>
          </a:p>
          <a:p>
            <a:pPr algn="l">
              <a:lnSpc>
                <a:spcPct val="95000"/>
              </a:lnSpc>
            </a:pPr>
            <a:r>
              <a:rPr lang="en-US" sz="3400" b="1">
                <a:solidFill>
                  <a:srgbClr val="969696"/>
                </a:solidFill>
                <a:latin typeface="BMWTypeRegular" pitchFamily="34" charset="0"/>
              </a:rPr>
              <a:t>2001: VALVETRONIC.</a:t>
            </a:r>
          </a:p>
        </p:txBody>
      </p:sp>
      <p:pic>
        <p:nvPicPr>
          <p:cNvPr id="16395" name="Valve.avi">
            <a:hlinkClick r:id="" action="ppaction://media"/>
          </p:cNvPr>
          <p:cNvPicPr>
            <a:picLocks noRot="1" noChangeAspect="1" noChangeArrowheads="1"/>
          </p:cNvPicPr>
          <p:nvPr>
            <a:videoFile r:link="rId1"/>
          </p:nvPr>
        </p:nvPicPr>
        <p:blipFill>
          <a:blip r:embed="rId5"/>
          <a:srcRect/>
          <a:stretch>
            <a:fillRect/>
          </a:stretch>
        </p:blipFill>
        <p:spPr bwMode="auto">
          <a:xfrm>
            <a:off x="6148388" y="3073400"/>
            <a:ext cx="6856412"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0" fill="hold"/>
                                        <p:tgtEl>
                                          <p:spTgt spid="163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6395"/>
                </p:tgtEl>
              </p:cMediaNode>
            </p:video>
            <p:seq concurrent="1" nextAc="seek">
              <p:cTn id="8" restart="whenNotActive" fill="hold" evtFilter="cancelBubble" nodeType="interactiveSeq">
                <p:stCondLst>
                  <p:cond evt="onClick" delay="0">
                    <p:tgtEl>
                      <p:spTgt spid="1639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395"/>
                                        </p:tgtEl>
                                      </p:cBhvr>
                                    </p:cmd>
                                  </p:childTnLst>
                                </p:cTn>
                              </p:par>
                            </p:childTnLst>
                          </p:cTn>
                        </p:par>
                      </p:childTnLst>
                    </p:cTn>
                  </p:par>
                </p:childTnLst>
              </p:cTn>
              <p:nextCondLst>
                <p:cond evt="onClick" delay="0">
                  <p:tgtEl>
                    <p:spTgt spid="1639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3" descr="HPI_first"/>
          <p:cNvPicPr>
            <a:picLocks noChangeAspect="1" noChangeArrowheads="1"/>
          </p:cNvPicPr>
          <p:nvPr/>
        </p:nvPicPr>
        <p:blipFill>
          <a:blip r:embed="rId3"/>
          <a:srcRect l="7935" t="5223" b="314"/>
          <a:stretch>
            <a:fillRect/>
          </a:stretch>
        </p:blipFill>
        <p:spPr bwMode="auto">
          <a:xfrm>
            <a:off x="0" y="1627188"/>
            <a:ext cx="13004800" cy="8126412"/>
          </a:xfrm>
          <a:prstGeom prst="rect">
            <a:avLst/>
          </a:prstGeom>
          <a:noFill/>
          <a:ln w="9525">
            <a:noFill/>
            <a:miter lim="800000"/>
            <a:headEnd/>
            <a:tailEnd/>
          </a:ln>
        </p:spPr>
      </p:pic>
      <p:sp>
        <p:nvSpPr>
          <p:cNvPr id="21507"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1508" name="Rectangle 6"/>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latin typeface="BMWTypeRegular" pitchFamily="34" charset="0"/>
              </a:rPr>
              <a:t>The new inline 6 cylinder gasoline engine.</a:t>
            </a:r>
            <a:r>
              <a:rPr lang="en-US" sz="3400" b="1">
                <a:solidFill>
                  <a:srgbClr val="969696"/>
                </a:solidFill>
                <a:latin typeface="BMWTypeRegular" pitchFamily="34" charset="0"/>
              </a:rPr>
              <a:t> </a:t>
            </a:r>
          </a:p>
          <a:p>
            <a:pPr algn="l">
              <a:lnSpc>
                <a:spcPct val="95000"/>
              </a:lnSpc>
            </a:pPr>
            <a:r>
              <a:rPr lang="en-US" sz="3400" b="1">
                <a:solidFill>
                  <a:srgbClr val="969696"/>
                </a:solidFill>
                <a:latin typeface="BMWTypeRegular" pitchFamily="34" charset="0"/>
              </a:rPr>
              <a:t>2006: High Precision Injection.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3" descr="Turbo_2006 Kopie"/>
          <p:cNvPicPr>
            <a:picLocks noChangeAspect="1" noChangeArrowheads="1"/>
          </p:cNvPicPr>
          <p:nvPr/>
        </p:nvPicPr>
        <p:blipFill>
          <a:blip r:embed="rId3"/>
          <a:srcRect/>
          <a:stretch>
            <a:fillRect/>
          </a:stretch>
        </p:blipFill>
        <p:spPr bwMode="auto">
          <a:xfrm>
            <a:off x="0" y="1830388"/>
            <a:ext cx="13004800" cy="7921625"/>
          </a:xfrm>
          <a:prstGeom prst="rect">
            <a:avLst/>
          </a:prstGeom>
          <a:noFill/>
          <a:ln w="9525">
            <a:noFill/>
            <a:miter lim="800000"/>
            <a:headEnd/>
            <a:tailEnd/>
          </a:ln>
        </p:spPr>
      </p:pic>
      <p:sp>
        <p:nvSpPr>
          <p:cNvPr id="22531"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2532" name="Rectangle 7"/>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a:t>
            </a:r>
            <a:br>
              <a:rPr lang="en-US" sz="3400" b="1">
                <a:solidFill>
                  <a:srgbClr val="000000"/>
                </a:solidFill>
                <a:latin typeface="BMWTypeRegular" pitchFamily="34" charset="0"/>
              </a:rPr>
            </a:br>
            <a:r>
              <a:rPr lang="en-US" sz="3400" b="1">
                <a:solidFill>
                  <a:srgbClr val="969696"/>
                </a:solidFill>
                <a:latin typeface="BMWTypeRegular" pitchFamily="34" charset="0"/>
              </a:rPr>
              <a:t>2006:</a:t>
            </a:r>
            <a:r>
              <a:rPr lang="en-US" sz="3400" b="1">
                <a:solidFill>
                  <a:srgbClr val="000000"/>
                </a:solidFill>
                <a:latin typeface="BMWTypeRegular" pitchFamily="34" charset="0"/>
              </a:rPr>
              <a:t> </a:t>
            </a:r>
            <a:r>
              <a:rPr lang="en-US" sz="3400" b="1">
                <a:solidFill>
                  <a:srgbClr val="969696"/>
                </a:solidFill>
                <a:latin typeface="BMWTypeRegular" pitchFamily="34" charset="0"/>
              </a:rPr>
              <a:t>High Precision Injection and TwinTurbo.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6" descr="Alle_Technologien"/>
          <p:cNvPicPr>
            <a:picLocks noChangeAspect="1" noChangeArrowheads="1"/>
          </p:cNvPicPr>
          <p:nvPr/>
        </p:nvPicPr>
        <p:blipFill>
          <a:blip r:embed="rId3"/>
          <a:srcRect l="612" r="6635" b="10399"/>
          <a:stretch>
            <a:fillRect/>
          </a:stretch>
        </p:blipFill>
        <p:spPr bwMode="auto">
          <a:xfrm>
            <a:off x="0" y="1560513"/>
            <a:ext cx="13004800" cy="8193087"/>
          </a:xfrm>
          <a:prstGeom prst="rect">
            <a:avLst/>
          </a:prstGeom>
          <a:noFill/>
          <a:ln w="9525">
            <a:noFill/>
            <a:miter lim="800000"/>
            <a:headEnd/>
            <a:tailEnd/>
          </a:ln>
        </p:spPr>
      </p:pic>
      <p:sp>
        <p:nvSpPr>
          <p:cNvPr id="24579" name="Rectangle 4"/>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4580" name="Rectangle 5"/>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a:t>
            </a:r>
            <a:br>
              <a:rPr lang="en-US" sz="3400" b="1">
                <a:solidFill>
                  <a:srgbClr val="000000"/>
                </a:solidFill>
                <a:latin typeface="BMWTypeRegular" pitchFamily="34" charset="0"/>
              </a:rPr>
            </a:br>
            <a:r>
              <a:rPr lang="en-US" sz="3400" b="1">
                <a:solidFill>
                  <a:srgbClr val="969696"/>
                </a:solidFill>
                <a:latin typeface="BMWTypeRegular" pitchFamily="34" charset="0"/>
              </a:rPr>
              <a:t>2009: First time ever combination of...</a:t>
            </a:r>
          </a:p>
        </p:txBody>
      </p:sp>
      <p:sp>
        <p:nvSpPr>
          <p:cNvPr id="24594" name="Oval 46"/>
          <p:cNvSpPr>
            <a:spLocks noChangeArrowheads="1"/>
          </p:cNvSpPr>
          <p:nvPr/>
        </p:nvSpPr>
        <p:spPr bwMode="auto">
          <a:xfrm>
            <a:off x="8126413" y="7434263"/>
            <a:ext cx="495300" cy="495300"/>
          </a:xfrm>
          <a:prstGeom prst="ellipse">
            <a:avLst/>
          </a:prstGeom>
          <a:solidFill>
            <a:schemeClr val="bg1"/>
          </a:solidFill>
          <a:ln w="38100">
            <a:solidFill>
              <a:srgbClr val="003399"/>
            </a:solidFill>
            <a:round/>
            <a:headEnd/>
            <a:tailEnd/>
          </a:ln>
        </p:spPr>
        <p:txBody>
          <a:bodyPr wrap="none" lIns="91425" tIns="45712" rIns="91425" bIns="45712" anchor="ctr"/>
          <a:lstStyle/>
          <a:p>
            <a:pPr algn="l" defTabSz="1300163"/>
            <a:endParaRPr lang="de-DE"/>
          </a:p>
        </p:txBody>
      </p:sp>
      <p:sp>
        <p:nvSpPr>
          <p:cNvPr id="24595" name="Text Box 47"/>
          <p:cNvSpPr txBox="1">
            <a:spLocks noChangeArrowheads="1"/>
          </p:cNvSpPr>
          <p:nvPr/>
        </p:nvSpPr>
        <p:spPr bwMode="auto">
          <a:xfrm>
            <a:off x="8258175" y="7477125"/>
            <a:ext cx="387350" cy="452438"/>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3</a:t>
            </a:r>
          </a:p>
        </p:txBody>
      </p:sp>
      <p:sp>
        <p:nvSpPr>
          <p:cNvPr id="24592" name="Oval 49"/>
          <p:cNvSpPr>
            <a:spLocks noChangeArrowheads="1"/>
          </p:cNvSpPr>
          <p:nvPr/>
        </p:nvSpPr>
        <p:spPr bwMode="auto">
          <a:xfrm>
            <a:off x="8137525" y="5373688"/>
            <a:ext cx="493713" cy="493712"/>
          </a:xfrm>
          <a:prstGeom prst="ellipse">
            <a:avLst/>
          </a:prstGeom>
          <a:solidFill>
            <a:schemeClr val="bg1"/>
          </a:solidFill>
          <a:ln w="38100">
            <a:solidFill>
              <a:srgbClr val="003399"/>
            </a:solidFill>
            <a:round/>
            <a:headEnd/>
            <a:tailEnd/>
          </a:ln>
        </p:spPr>
        <p:txBody>
          <a:bodyPr wrap="none" lIns="91425" tIns="45712" rIns="91425" bIns="45712" anchor="ctr"/>
          <a:lstStyle/>
          <a:p>
            <a:pPr algn="l" defTabSz="1300163"/>
            <a:endParaRPr lang="de-DE"/>
          </a:p>
        </p:txBody>
      </p:sp>
      <p:sp>
        <p:nvSpPr>
          <p:cNvPr id="24593" name="Text Box 50"/>
          <p:cNvSpPr txBox="1">
            <a:spLocks noChangeArrowheads="1"/>
          </p:cNvSpPr>
          <p:nvPr/>
        </p:nvSpPr>
        <p:spPr bwMode="auto">
          <a:xfrm>
            <a:off x="8270875" y="5416550"/>
            <a:ext cx="595313" cy="450850"/>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2</a:t>
            </a:r>
            <a:endParaRPr lang="de-DE" sz="1400">
              <a:latin typeface="BMWTypeRegular" pitchFamily="34" charset="0"/>
            </a:endParaRPr>
          </a:p>
        </p:txBody>
      </p:sp>
      <p:sp>
        <p:nvSpPr>
          <p:cNvPr id="24590" name="Oval 52"/>
          <p:cNvSpPr>
            <a:spLocks noChangeArrowheads="1"/>
          </p:cNvSpPr>
          <p:nvPr/>
        </p:nvSpPr>
        <p:spPr bwMode="auto">
          <a:xfrm>
            <a:off x="8139113" y="3675063"/>
            <a:ext cx="495300" cy="495300"/>
          </a:xfrm>
          <a:prstGeom prst="ellipse">
            <a:avLst/>
          </a:prstGeom>
          <a:solidFill>
            <a:schemeClr val="bg1"/>
          </a:solidFill>
          <a:ln w="38100">
            <a:solidFill>
              <a:srgbClr val="003399"/>
            </a:solidFill>
            <a:round/>
            <a:headEnd/>
            <a:tailEnd/>
          </a:ln>
        </p:spPr>
        <p:txBody>
          <a:bodyPr wrap="none" lIns="91425" tIns="45712" rIns="91425" bIns="45712" anchor="ctr"/>
          <a:lstStyle/>
          <a:p>
            <a:pPr algn="l" defTabSz="1300163"/>
            <a:endParaRPr lang="de-DE"/>
          </a:p>
        </p:txBody>
      </p:sp>
      <p:sp>
        <p:nvSpPr>
          <p:cNvPr id="24591" name="Text Box 53"/>
          <p:cNvSpPr txBox="1">
            <a:spLocks noChangeArrowheads="1"/>
          </p:cNvSpPr>
          <p:nvPr/>
        </p:nvSpPr>
        <p:spPr bwMode="auto">
          <a:xfrm>
            <a:off x="8272463" y="3727450"/>
            <a:ext cx="349250" cy="452438"/>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1</a:t>
            </a:r>
          </a:p>
        </p:txBody>
      </p:sp>
      <p:sp>
        <p:nvSpPr>
          <p:cNvPr id="24605" name="Oval 34"/>
          <p:cNvSpPr>
            <a:spLocks noChangeArrowheads="1"/>
          </p:cNvSpPr>
          <p:nvPr/>
        </p:nvSpPr>
        <p:spPr bwMode="auto">
          <a:xfrm>
            <a:off x="1358900" y="4495800"/>
            <a:ext cx="495300" cy="495300"/>
          </a:xfrm>
          <a:prstGeom prst="ellipse">
            <a:avLst/>
          </a:prstGeom>
          <a:solidFill>
            <a:schemeClr val="bg1"/>
          </a:solidFill>
          <a:ln w="38100">
            <a:solidFill>
              <a:srgbClr val="003399"/>
            </a:solidFill>
            <a:round/>
            <a:headEnd/>
            <a:tailEnd/>
          </a:ln>
        </p:spPr>
        <p:txBody>
          <a:bodyPr wrap="none" lIns="91425" tIns="45712" rIns="91425" bIns="45712" anchor="ctr"/>
          <a:lstStyle/>
          <a:p>
            <a:pPr defTabSz="1300163"/>
            <a:endParaRPr lang="de-DE"/>
          </a:p>
        </p:txBody>
      </p:sp>
      <p:sp>
        <p:nvSpPr>
          <p:cNvPr id="24606" name="Text Box 13"/>
          <p:cNvSpPr txBox="1">
            <a:spLocks noChangeArrowheads="1"/>
          </p:cNvSpPr>
          <p:nvPr/>
        </p:nvSpPr>
        <p:spPr bwMode="auto">
          <a:xfrm>
            <a:off x="1490663" y="4538663"/>
            <a:ext cx="387350"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3</a:t>
            </a:r>
          </a:p>
        </p:txBody>
      </p:sp>
      <p:sp>
        <p:nvSpPr>
          <p:cNvPr id="24608" name="Oval 38"/>
          <p:cNvSpPr>
            <a:spLocks noChangeArrowheads="1"/>
          </p:cNvSpPr>
          <p:nvPr/>
        </p:nvSpPr>
        <p:spPr bwMode="auto">
          <a:xfrm>
            <a:off x="1358900" y="3476625"/>
            <a:ext cx="495300" cy="495300"/>
          </a:xfrm>
          <a:prstGeom prst="ellipse">
            <a:avLst/>
          </a:prstGeom>
          <a:solidFill>
            <a:schemeClr val="bg1"/>
          </a:solidFill>
          <a:ln w="38100">
            <a:solidFill>
              <a:srgbClr val="003399"/>
            </a:solidFill>
            <a:round/>
            <a:headEnd/>
            <a:tailEnd/>
          </a:ln>
        </p:spPr>
        <p:txBody>
          <a:bodyPr wrap="none" lIns="91425" tIns="45712" rIns="91425" bIns="45712" anchor="ctr"/>
          <a:lstStyle/>
          <a:p>
            <a:pPr defTabSz="1300163"/>
            <a:endParaRPr lang="de-DE"/>
          </a:p>
        </p:txBody>
      </p:sp>
      <p:sp>
        <p:nvSpPr>
          <p:cNvPr id="24609" name="Text Box 17"/>
          <p:cNvSpPr txBox="1">
            <a:spLocks noChangeArrowheads="1"/>
          </p:cNvSpPr>
          <p:nvPr/>
        </p:nvSpPr>
        <p:spPr bwMode="auto">
          <a:xfrm>
            <a:off x="1492250" y="3519488"/>
            <a:ext cx="596900"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2</a:t>
            </a:r>
            <a:endParaRPr lang="de-DE" sz="1400">
              <a:latin typeface="BMWTypeRegular" pitchFamily="34" charset="0"/>
            </a:endParaRPr>
          </a:p>
        </p:txBody>
      </p:sp>
      <p:sp>
        <p:nvSpPr>
          <p:cNvPr id="24610" name="Oval 37"/>
          <p:cNvSpPr>
            <a:spLocks noChangeArrowheads="1"/>
          </p:cNvSpPr>
          <p:nvPr/>
        </p:nvSpPr>
        <p:spPr bwMode="auto">
          <a:xfrm>
            <a:off x="1358900" y="2519363"/>
            <a:ext cx="496888" cy="495300"/>
          </a:xfrm>
          <a:prstGeom prst="ellipse">
            <a:avLst/>
          </a:prstGeom>
          <a:solidFill>
            <a:schemeClr val="bg1"/>
          </a:solidFill>
          <a:ln w="38100">
            <a:solidFill>
              <a:srgbClr val="003399"/>
            </a:solidFill>
            <a:round/>
            <a:headEnd/>
            <a:tailEnd/>
          </a:ln>
        </p:spPr>
        <p:txBody>
          <a:bodyPr wrap="none" lIns="91425" tIns="45712" rIns="91425" bIns="45712" anchor="ctr"/>
          <a:lstStyle/>
          <a:p>
            <a:pPr defTabSz="1300163"/>
            <a:endParaRPr lang="de-DE"/>
          </a:p>
        </p:txBody>
      </p:sp>
      <p:sp>
        <p:nvSpPr>
          <p:cNvPr id="24611" name="Text Box 18"/>
          <p:cNvSpPr txBox="1">
            <a:spLocks noChangeArrowheads="1"/>
          </p:cNvSpPr>
          <p:nvPr/>
        </p:nvSpPr>
        <p:spPr bwMode="auto">
          <a:xfrm>
            <a:off x="1492250" y="2554288"/>
            <a:ext cx="350838"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1</a:t>
            </a:r>
          </a:p>
        </p:txBody>
      </p:sp>
      <p:sp>
        <p:nvSpPr>
          <p:cNvPr id="24612" name="Text Box 39"/>
          <p:cNvSpPr txBox="1">
            <a:spLocks noChangeArrowheads="1"/>
          </p:cNvSpPr>
          <p:nvPr/>
        </p:nvSpPr>
        <p:spPr bwMode="auto">
          <a:xfrm>
            <a:off x="2016125" y="4538663"/>
            <a:ext cx="8709025" cy="8588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TwinPower Turbo</a:t>
            </a:r>
          </a:p>
          <a:p>
            <a:pPr algn="l">
              <a:lnSpc>
                <a:spcPct val="95000"/>
              </a:lnSpc>
              <a:buFont typeface="Wingdings" pitchFamily="2" charset="2"/>
              <a:buNone/>
            </a:pPr>
            <a:r>
              <a:rPr lang="de-DE" sz="2800">
                <a:latin typeface="BMWTypeRegular" pitchFamily="34" charset="0"/>
              </a:rPr>
              <a:t>Technology.</a:t>
            </a:r>
          </a:p>
        </p:txBody>
      </p:sp>
      <p:sp>
        <p:nvSpPr>
          <p:cNvPr id="24613" name="Text Box 40"/>
          <p:cNvSpPr txBox="1">
            <a:spLocks noChangeArrowheads="1"/>
          </p:cNvSpPr>
          <p:nvPr/>
        </p:nvSpPr>
        <p:spPr bwMode="auto">
          <a:xfrm>
            <a:off x="2016125" y="3519488"/>
            <a:ext cx="8712200" cy="452437"/>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High Precision Injection.</a:t>
            </a:r>
            <a:endParaRPr lang="de-DE" sz="1400">
              <a:latin typeface="BMWTypeRegular" pitchFamily="34" charset="0"/>
            </a:endParaRPr>
          </a:p>
        </p:txBody>
      </p:sp>
      <p:sp>
        <p:nvSpPr>
          <p:cNvPr id="24614" name="Text Box 41"/>
          <p:cNvSpPr txBox="1">
            <a:spLocks noChangeArrowheads="1"/>
          </p:cNvSpPr>
          <p:nvPr/>
        </p:nvSpPr>
        <p:spPr bwMode="auto">
          <a:xfrm>
            <a:off x="2016125" y="2554288"/>
            <a:ext cx="8712200" cy="450850"/>
          </a:xfrm>
          <a:prstGeom prst="rect">
            <a:avLst/>
          </a:prstGeom>
          <a:noFill/>
          <a:ln w="9525" algn="ctr">
            <a:noFill/>
            <a:miter lim="800000"/>
            <a:headEnd/>
            <a:tailEnd/>
          </a:ln>
        </p:spPr>
        <p:txBody>
          <a:bodyPr lIns="0" tIns="0" rIns="91415" bIns="45708">
            <a:spAutoFit/>
          </a:bodyPr>
          <a:lstStyle/>
          <a:p>
            <a:pPr algn="l">
              <a:lnSpc>
                <a:spcPct val="95000"/>
              </a:lnSpc>
              <a:buFont typeface="Wingdings" pitchFamily="2" charset="2"/>
              <a:buNone/>
            </a:pPr>
            <a:r>
              <a:rPr lang="de-DE" sz="2800">
                <a:latin typeface="BMWTypeRegular" pitchFamily="34" charset="0"/>
              </a:rPr>
              <a:t>VALVETRONIC.</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1639888"/>
            <a:ext cx="13004800" cy="8113712"/>
          </a:xfrm>
          <a:prstGeom prst="rect">
            <a:avLst/>
          </a:prstGeom>
          <a:solidFill>
            <a:srgbClr val="C0C0C0"/>
          </a:solidFill>
          <a:ln w="9525">
            <a:noFill/>
            <a:miter lim="800000"/>
            <a:headEnd/>
            <a:tailEnd/>
          </a:ln>
        </p:spPr>
        <p:txBody>
          <a:bodyPr wrap="none" lIns="91425" tIns="45712" rIns="91425" bIns="45712" anchor="ctr"/>
          <a:lstStyle/>
          <a:p>
            <a:pPr algn="l"/>
            <a:endParaRPr lang="de-DE"/>
          </a:p>
        </p:txBody>
      </p:sp>
      <p:sp>
        <p:nvSpPr>
          <p:cNvPr id="25603" name="Rectangle 3"/>
          <p:cNvSpPr>
            <a:spLocks noChangeArrowheads="1"/>
          </p:cNvSpPr>
          <p:nvPr/>
        </p:nvSpPr>
        <p:spPr bwMode="auto">
          <a:xfrm>
            <a:off x="0" y="2947988"/>
            <a:ext cx="13004800" cy="5437187"/>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25701" name="Rectangle 101"/>
          <p:cNvSpPr>
            <a:spLocks noChangeArrowheads="1"/>
          </p:cNvSpPr>
          <p:nvPr/>
        </p:nvSpPr>
        <p:spPr bwMode="auto">
          <a:xfrm>
            <a:off x="1849438" y="3106738"/>
            <a:ext cx="9356725" cy="406400"/>
          </a:xfrm>
          <a:prstGeom prst="rect">
            <a:avLst/>
          </a:prstGeom>
          <a:solidFill>
            <a:srgbClr val="969696"/>
          </a:solidFill>
          <a:ln w="57150" algn="ctr">
            <a:noFill/>
            <a:miter lim="800000"/>
            <a:headEnd/>
            <a:tailEnd/>
          </a:ln>
          <a:effectLst/>
        </p:spPr>
        <p:txBody>
          <a:bodyPr wrap="none" anchor="ctr"/>
          <a:lstStyle/>
          <a:p>
            <a:endParaRPr lang="de-DE"/>
          </a:p>
        </p:txBody>
      </p:sp>
      <p:sp>
        <p:nvSpPr>
          <p:cNvPr id="25604" name="Rectangle 3"/>
          <p:cNvSpPr>
            <a:spLocks noChangeArrowheads="1"/>
          </p:cNvSpPr>
          <p:nvPr/>
        </p:nvSpPr>
        <p:spPr bwMode="auto">
          <a:xfrm>
            <a:off x="0" y="1460500"/>
            <a:ext cx="13004800" cy="588963"/>
          </a:xfrm>
          <a:prstGeom prst="rect">
            <a:avLst/>
          </a:prstGeom>
          <a:solidFill>
            <a:schemeClr val="bg1"/>
          </a:solidFill>
          <a:ln w="9525">
            <a:noFill/>
            <a:miter lim="800000"/>
            <a:headEnd/>
            <a:tailEnd/>
          </a:ln>
        </p:spPr>
        <p:txBody>
          <a:bodyPr wrap="none" lIns="91425" tIns="45712" rIns="91425" bIns="45712" anchor="ctr"/>
          <a:lstStyle/>
          <a:p>
            <a:pPr algn="l"/>
            <a:endParaRPr lang="de-DE"/>
          </a:p>
        </p:txBody>
      </p:sp>
      <p:sp>
        <p:nvSpPr>
          <p:cNvPr id="25605" name="Text Box 28"/>
          <p:cNvSpPr txBox="1">
            <a:spLocks noChangeArrowheads="1"/>
          </p:cNvSpPr>
          <p:nvPr/>
        </p:nvSpPr>
        <p:spPr bwMode="auto">
          <a:xfrm>
            <a:off x="5259388" y="8516938"/>
            <a:ext cx="2613025" cy="973137"/>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1600">
                <a:latin typeface="BMWTypeRegular" pitchFamily="34" charset="0"/>
              </a:rPr>
              <a:t>High Precision </a:t>
            </a:r>
          </a:p>
          <a:p>
            <a:pPr>
              <a:lnSpc>
                <a:spcPct val="95000"/>
              </a:lnSpc>
              <a:buFont typeface="Wingdings" pitchFamily="2" charset="2"/>
              <a:buNone/>
            </a:pPr>
            <a:r>
              <a:rPr lang="en-US" sz="1600">
                <a:latin typeface="BMWTypeRegular" pitchFamily="34" charset="0"/>
              </a:rPr>
              <a:t>Injection in </a:t>
            </a:r>
          </a:p>
          <a:p>
            <a:pPr>
              <a:lnSpc>
                <a:spcPct val="95000"/>
              </a:lnSpc>
              <a:buFont typeface="Wingdings" pitchFamily="2" charset="2"/>
              <a:buNone/>
            </a:pPr>
            <a:r>
              <a:rPr lang="en-US" sz="1600">
                <a:latin typeface="BMWTypeRegular" pitchFamily="34" charset="0"/>
              </a:rPr>
              <a:t>Lean Burn </a:t>
            </a:r>
          </a:p>
          <a:p>
            <a:pPr>
              <a:lnSpc>
                <a:spcPct val="95000"/>
              </a:lnSpc>
              <a:buFont typeface="Wingdings" pitchFamily="2" charset="2"/>
              <a:buNone/>
            </a:pPr>
            <a:r>
              <a:rPr lang="en-US" sz="1600">
                <a:latin typeface="BMWTypeRegular" pitchFamily="34" charset="0"/>
              </a:rPr>
              <a:t>Mode</a:t>
            </a:r>
          </a:p>
        </p:txBody>
      </p:sp>
      <p:sp>
        <p:nvSpPr>
          <p:cNvPr id="25611" name="Text Box 55"/>
          <p:cNvSpPr txBox="1">
            <a:spLocks noChangeArrowheads="1"/>
          </p:cNvSpPr>
          <p:nvPr/>
        </p:nvSpPr>
        <p:spPr bwMode="auto">
          <a:xfrm>
            <a:off x="1700213" y="8516938"/>
            <a:ext cx="1812925" cy="277812"/>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1600">
                <a:latin typeface="BMWTypeRegular" pitchFamily="34" charset="0"/>
              </a:rPr>
              <a:t>Double VANOS</a:t>
            </a:r>
          </a:p>
        </p:txBody>
      </p:sp>
      <p:sp>
        <p:nvSpPr>
          <p:cNvPr id="25613" name="Rectangle 93"/>
          <p:cNvSpPr>
            <a:spLocks noChangeArrowheads="1"/>
          </p:cNvSpPr>
          <p:nvPr/>
        </p:nvSpPr>
        <p:spPr bwMode="auto">
          <a:xfrm>
            <a:off x="1800225" y="358775"/>
            <a:ext cx="11204575" cy="984250"/>
          </a:xfrm>
          <a:prstGeom prst="rect">
            <a:avLst/>
          </a:prstGeom>
          <a:noFill/>
          <a:ln w="12700">
            <a:noFill/>
            <a:miter lim="800000"/>
            <a:headEnd/>
            <a:tailEnd/>
          </a:ln>
        </p:spPr>
        <p:txBody>
          <a:bodyPr lIns="0" tIns="0" rIns="0" bIns="0">
            <a:spAutoFit/>
          </a:bodyPr>
          <a:lstStyle/>
          <a:p>
            <a:pPr algn="l">
              <a:lnSpc>
                <a:spcPct val="95000"/>
              </a:lnSpc>
            </a:pPr>
            <a:r>
              <a:rPr lang="en-US" sz="3400" b="1">
                <a:solidFill>
                  <a:srgbClr val="000000"/>
                </a:solidFill>
                <a:latin typeface="BMWTypeRegular" pitchFamily="34" charset="0"/>
              </a:rPr>
              <a:t>The new inline 6 cylinder gasoline engine.</a:t>
            </a:r>
            <a:br>
              <a:rPr lang="en-US" sz="3400" b="1">
                <a:solidFill>
                  <a:srgbClr val="000000"/>
                </a:solidFill>
                <a:latin typeface="BMWTypeRegular" pitchFamily="34" charset="0"/>
              </a:rPr>
            </a:br>
            <a:r>
              <a:rPr lang="en-US" sz="3400" b="1">
                <a:solidFill>
                  <a:srgbClr val="969696"/>
                </a:solidFill>
                <a:latin typeface="BMWTypeRegular" pitchFamily="34" charset="0"/>
              </a:rPr>
              <a:t>The next step in a logical row.</a:t>
            </a:r>
          </a:p>
        </p:txBody>
      </p:sp>
      <p:sp>
        <p:nvSpPr>
          <p:cNvPr id="25614" name="Text Box 56"/>
          <p:cNvSpPr txBox="1">
            <a:spLocks noChangeArrowheads="1"/>
          </p:cNvSpPr>
          <p:nvPr/>
        </p:nvSpPr>
        <p:spPr bwMode="auto">
          <a:xfrm>
            <a:off x="1800225" y="2338388"/>
            <a:ext cx="11204575" cy="452437"/>
          </a:xfrm>
          <a:prstGeom prst="rect">
            <a:avLst/>
          </a:prstGeom>
          <a:noFill/>
          <a:ln w="9525" algn="ctr">
            <a:noFill/>
            <a:miter lim="800000"/>
            <a:headEnd/>
            <a:tailEnd/>
          </a:ln>
        </p:spPr>
        <p:txBody>
          <a:bodyPr lIns="0" tIns="0" rIns="91415" bIns="45708">
            <a:spAutoFit/>
          </a:bodyPr>
          <a:lstStyle/>
          <a:p>
            <a:pPr algn="l">
              <a:lnSpc>
                <a:spcPct val="95000"/>
              </a:lnSpc>
            </a:pPr>
            <a:r>
              <a:rPr lang="en-US" sz="2800">
                <a:latin typeface="BMWTypeRegular" pitchFamily="34" charset="0"/>
              </a:rPr>
              <a:t>Fuel efficiency gains by the various technology generations*.</a:t>
            </a:r>
          </a:p>
        </p:txBody>
      </p:sp>
      <p:sp>
        <p:nvSpPr>
          <p:cNvPr id="25628" name="Text Box 28"/>
          <p:cNvSpPr txBox="1">
            <a:spLocks noChangeArrowheads="1"/>
          </p:cNvSpPr>
          <p:nvPr/>
        </p:nvSpPr>
        <p:spPr bwMode="auto">
          <a:xfrm>
            <a:off x="7243763" y="8516938"/>
            <a:ext cx="2614612" cy="973137"/>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1600">
                <a:latin typeface="BMWTypeRegular" pitchFamily="34" charset="0"/>
              </a:rPr>
              <a:t>Upgrading by</a:t>
            </a:r>
          </a:p>
          <a:p>
            <a:pPr>
              <a:lnSpc>
                <a:spcPct val="95000"/>
              </a:lnSpc>
              <a:buFont typeface="Wingdings" pitchFamily="2" charset="2"/>
              <a:buNone/>
            </a:pPr>
            <a:r>
              <a:rPr lang="en-US" sz="1600">
                <a:latin typeface="BMWTypeRegular" pitchFamily="34" charset="0"/>
              </a:rPr>
              <a:t>Twin Turbo with </a:t>
            </a:r>
          </a:p>
          <a:p>
            <a:pPr>
              <a:lnSpc>
                <a:spcPct val="95000"/>
              </a:lnSpc>
              <a:buFont typeface="Wingdings" pitchFamily="2" charset="2"/>
              <a:buNone/>
            </a:pPr>
            <a:r>
              <a:rPr lang="en-US" sz="1600">
                <a:latin typeface="BMWTypeRegular" pitchFamily="34" charset="0"/>
              </a:rPr>
              <a:t>High Precision </a:t>
            </a:r>
          </a:p>
          <a:p>
            <a:pPr>
              <a:lnSpc>
                <a:spcPct val="95000"/>
              </a:lnSpc>
              <a:buFont typeface="Wingdings" pitchFamily="2" charset="2"/>
              <a:buNone/>
            </a:pPr>
            <a:r>
              <a:rPr lang="en-US" sz="1600">
                <a:latin typeface="BMWTypeRegular" pitchFamily="34" charset="0"/>
              </a:rPr>
              <a:t>Injection </a:t>
            </a:r>
          </a:p>
        </p:txBody>
      </p:sp>
      <p:sp>
        <p:nvSpPr>
          <p:cNvPr id="25629" name="Text Box 51"/>
          <p:cNvSpPr txBox="1">
            <a:spLocks noChangeArrowheads="1"/>
          </p:cNvSpPr>
          <p:nvPr/>
        </p:nvSpPr>
        <p:spPr bwMode="auto">
          <a:xfrm>
            <a:off x="1603375" y="9164638"/>
            <a:ext cx="1758950" cy="32385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en-US" sz="1600">
                <a:latin typeface="BMWTypeRegular" pitchFamily="34" charset="0"/>
              </a:rPr>
              <a:t>* in EU test cycle</a:t>
            </a:r>
            <a:endParaRPr lang="de-DE" sz="1600"/>
          </a:p>
        </p:txBody>
      </p:sp>
      <p:sp>
        <p:nvSpPr>
          <p:cNvPr id="25632" name="Text Box 72"/>
          <p:cNvSpPr txBox="1">
            <a:spLocks noChangeArrowheads="1"/>
          </p:cNvSpPr>
          <p:nvPr/>
        </p:nvSpPr>
        <p:spPr bwMode="auto">
          <a:xfrm>
            <a:off x="3300413" y="8516938"/>
            <a:ext cx="2614612" cy="277812"/>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1600">
                <a:latin typeface="BMWTypeRegular" pitchFamily="34" charset="0"/>
              </a:rPr>
              <a:t>VALVETRONIC</a:t>
            </a:r>
          </a:p>
        </p:txBody>
      </p:sp>
      <p:sp>
        <p:nvSpPr>
          <p:cNvPr id="25634" name="Text Box 28"/>
          <p:cNvSpPr txBox="1">
            <a:spLocks noChangeArrowheads="1"/>
          </p:cNvSpPr>
          <p:nvPr/>
        </p:nvSpPr>
        <p:spPr bwMode="auto">
          <a:xfrm>
            <a:off x="9213850" y="8516938"/>
            <a:ext cx="2611438" cy="973137"/>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1600">
                <a:latin typeface="BMWTypeRegular" pitchFamily="34" charset="0"/>
              </a:rPr>
              <a:t>TwinPower Turbo </a:t>
            </a:r>
          </a:p>
          <a:p>
            <a:pPr>
              <a:lnSpc>
                <a:spcPct val="95000"/>
              </a:lnSpc>
              <a:buFont typeface="Wingdings" pitchFamily="2" charset="2"/>
              <a:buNone/>
            </a:pPr>
            <a:r>
              <a:rPr lang="en-US" sz="1600">
                <a:latin typeface="BMWTypeRegular" pitchFamily="34" charset="0"/>
              </a:rPr>
              <a:t>with High </a:t>
            </a:r>
          </a:p>
          <a:p>
            <a:pPr>
              <a:lnSpc>
                <a:spcPct val="95000"/>
              </a:lnSpc>
              <a:buFont typeface="Wingdings" pitchFamily="2" charset="2"/>
              <a:buNone/>
            </a:pPr>
            <a:r>
              <a:rPr lang="en-US" sz="1600">
                <a:latin typeface="BMWTypeRegular" pitchFamily="34" charset="0"/>
              </a:rPr>
              <a:t>Precision Injection </a:t>
            </a:r>
          </a:p>
          <a:p>
            <a:pPr>
              <a:lnSpc>
                <a:spcPct val="95000"/>
              </a:lnSpc>
              <a:buFont typeface="Wingdings" pitchFamily="2" charset="2"/>
              <a:buNone/>
            </a:pPr>
            <a:r>
              <a:rPr lang="en-US" sz="1600">
                <a:latin typeface="BMWTypeRegular" pitchFamily="34" charset="0"/>
              </a:rPr>
              <a:t>and VALVETRONIC</a:t>
            </a:r>
          </a:p>
        </p:txBody>
      </p:sp>
      <p:sp>
        <p:nvSpPr>
          <p:cNvPr id="25651" name="AutoShape 33"/>
          <p:cNvSpPr>
            <a:spLocks noChangeArrowheads="1"/>
          </p:cNvSpPr>
          <p:nvPr/>
        </p:nvSpPr>
        <p:spPr bwMode="auto">
          <a:xfrm rot="5400000">
            <a:off x="1378744" y="2418557"/>
            <a:ext cx="273050" cy="239712"/>
          </a:xfrm>
          <a:prstGeom prst="triangle">
            <a:avLst>
              <a:gd name="adj" fmla="val 50000"/>
            </a:avLst>
          </a:prstGeom>
          <a:solidFill>
            <a:schemeClr val="bg1"/>
          </a:solidFill>
          <a:ln w="9525">
            <a:solidFill>
              <a:schemeClr val="tx1"/>
            </a:solidFill>
            <a:miter lim="800000"/>
            <a:headEnd/>
            <a:tailEnd/>
          </a:ln>
        </p:spPr>
        <p:txBody>
          <a:bodyPr rot="10800000" vert="eaVert" wrap="none" lIns="91425" tIns="45712" rIns="91425" bIns="45712" anchor="ctr"/>
          <a:lstStyle/>
          <a:p>
            <a:pPr algn="l"/>
            <a:endParaRPr lang="de-DE"/>
          </a:p>
        </p:txBody>
      </p:sp>
      <p:sp>
        <p:nvSpPr>
          <p:cNvPr id="25607" name="Text Box 39"/>
          <p:cNvSpPr txBox="1">
            <a:spLocks noChangeArrowheads="1"/>
          </p:cNvSpPr>
          <p:nvPr/>
        </p:nvSpPr>
        <p:spPr bwMode="auto">
          <a:xfrm>
            <a:off x="11206163" y="7596188"/>
            <a:ext cx="1798637" cy="495300"/>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3100" b="1">
                <a:solidFill>
                  <a:srgbClr val="008000"/>
                </a:solidFill>
                <a:latin typeface="BMWTypeRegular" pitchFamily="34" charset="0"/>
              </a:rPr>
              <a:t>- 29 %</a:t>
            </a:r>
          </a:p>
        </p:txBody>
      </p:sp>
      <p:sp>
        <p:nvSpPr>
          <p:cNvPr id="25608" name="AutoShape 40"/>
          <p:cNvSpPr>
            <a:spLocks noChangeArrowheads="1"/>
          </p:cNvSpPr>
          <p:nvPr/>
        </p:nvSpPr>
        <p:spPr bwMode="auto">
          <a:xfrm flipV="1">
            <a:off x="11649075" y="6800850"/>
            <a:ext cx="820738" cy="593725"/>
          </a:xfrm>
          <a:prstGeom prst="triangle">
            <a:avLst>
              <a:gd name="adj" fmla="val 50000"/>
            </a:avLst>
          </a:prstGeom>
          <a:solidFill>
            <a:srgbClr val="008000"/>
          </a:solidFill>
          <a:ln w="9525">
            <a:noFill/>
            <a:miter lim="800000"/>
            <a:headEnd/>
            <a:tailEnd/>
          </a:ln>
        </p:spPr>
        <p:txBody>
          <a:bodyPr rot="10800000" wrap="none" lIns="91425" tIns="45712" rIns="91425" bIns="45712" anchor="ctr"/>
          <a:lstStyle/>
          <a:p>
            <a:pPr algn="l"/>
            <a:endParaRPr lang="de-DE"/>
          </a:p>
        </p:txBody>
      </p:sp>
      <p:sp>
        <p:nvSpPr>
          <p:cNvPr id="25609" name="Rectangle 41"/>
          <p:cNvSpPr>
            <a:spLocks noChangeArrowheads="1"/>
          </p:cNvSpPr>
          <p:nvPr/>
        </p:nvSpPr>
        <p:spPr bwMode="auto">
          <a:xfrm>
            <a:off x="11880850" y="3675063"/>
            <a:ext cx="352425" cy="3214687"/>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25615" name="Rectangle 34"/>
          <p:cNvSpPr>
            <a:spLocks noChangeArrowheads="1"/>
          </p:cNvSpPr>
          <p:nvPr/>
        </p:nvSpPr>
        <p:spPr bwMode="auto">
          <a:xfrm>
            <a:off x="9766300" y="6754813"/>
            <a:ext cx="1439863" cy="1639887"/>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25618" name="Rectangle 63"/>
          <p:cNvSpPr>
            <a:spLocks noChangeArrowheads="1"/>
          </p:cNvSpPr>
          <p:nvPr/>
        </p:nvSpPr>
        <p:spPr bwMode="auto">
          <a:xfrm>
            <a:off x="1849438" y="3676650"/>
            <a:ext cx="1439862" cy="4716463"/>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25619" name="Rectangle 66"/>
          <p:cNvSpPr>
            <a:spLocks noChangeArrowheads="1"/>
          </p:cNvSpPr>
          <p:nvPr/>
        </p:nvSpPr>
        <p:spPr bwMode="auto">
          <a:xfrm>
            <a:off x="3829050" y="4802188"/>
            <a:ext cx="1439863" cy="3592512"/>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25620" name="Rectangle 70"/>
          <p:cNvSpPr>
            <a:spLocks noChangeArrowheads="1"/>
          </p:cNvSpPr>
          <p:nvPr/>
        </p:nvSpPr>
        <p:spPr bwMode="auto">
          <a:xfrm>
            <a:off x="5807075" y="5332413"/>
            <a:ext cx="1439863" cy="3062287"/>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25621" name="Rectangle 34"/>
          <p:cNvSpPr>
            <a:spLocks noChangeArrowheads="1"/>
          </p:cNvSpPr>
          <p:nvPr/>
        </p:nvSpPr>
        <p:spPr bwMode="auto">
          <a:xfrm>
            <a:off x="7786688" y="5024438"/>
            <a:ext cx="1439862" cy="3370262"/>
          </a:xfrm>
          <a:prstGeom prst="rect">
            <a:avLst/>
          </a:prstGeom>
          <a:solidFill>
            <a:srgbClr val="969696"/>
          </a:solidFill>
          <a:ln w="9525">
            <a:noFill/>
            <a:miter lim="800000"/>
            <a:headEnd/>
            <a:tailEnd/>
          </a:ln>
        </p:spPr>
        <p:txBody>
          <a:bodyPr wrap="none" lIns="91425" tIns="45712" rIns="91425" bIns="45712" anchor="ctr"/>
          <a:lstStyle/>
          <a:p>
            <a:pPr algn="l"/>
            <a:endParaRPr lang="de-DE"/>
          </a:p>
        </p:txBody>
      </p:sp>
      <p:sp>
        <p:nvSpPr>
          <p:cNvPr id="25622" name="Rectangle 37"/>
          <p:cNvSpPr>
            <a:spLocks noChangeArrowheads="1"/>
          </p:cNvSpPr>
          <p:nvPr/>
        </p:nvSpPr>
        <p:spPr bwMode="auto">
          <a:xfrm flipV="1">
            <a:off x="9766300" y="6392863"/>
            <a:ext cx="1439863" cy="1057275"/>
          </a:xfrm>
          <a:prstGeom prst="rect">
            <a:avLst/>
          </a:prstGeom>
          <a:solidFill>
            <a:srgbClr val="008000"/>
          </a:solidFill>
          <a:ln w="9525">
            <a:noFill/>
            <a:miter lim="800000"/>
            <a:headEnd/>
            <a:tailEnd/>
          </a:ln>
        </p:spPr>
        <p:txBody>
          <a:bodyPr rot="10800000" wrap="none" lIns="91425" tIns="45712" rIns="91425" bIns="45712" anchor="ctr"/>
          <a:lstStyle/>
          <a:p>
            <a:pPr algn="l"/>
            <a:endParaRPr lang="de-DE"/>
          </a:p>
        </p:txBody>
      </p:sp>
      <p:sp>
        <p:nvSpPr>
          <p:cNvPr id="25625" name="Rectangle 67"/>
          <p:cNvSpPr>
            <a:spLocks noChangeArrowheads="1"/>
          </p:cNvSpPr>
          <p:nvPr/>
        </p:nvSpPr>
        <p:spPr bwMode="auto">
          <a:xfrm>
            <a:off x="3829050" y="3676650"/>
            <a:ext cx="1439863" cy="1311275"/>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25626" name="Rectangle 71"/>
          <p:cNvSpPr>
            <a:spLocks noChangeArrowheads="1"/>
          </p:cNvSpPr>
          <p:nvPr/>
        </p:nvSpPr>
        <p:spPr bwMode="auto">
          <a:xfrm>
            <a:off x="5807075" y="3676650"/>
            <a:ext cx="1439863" cy="2359025"/>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25627" name="Rectangle 37"/>
          <p:cNvSpPr>
            <a:spLocks noChangeArrowheads="1"/>
          </p:cNvSpPr>
          <p:nvPr/>
        </p:nvSpPr>
        <p:spPr bwMode="auto">
          <a:xfrm>
            <a:off x="7786688" y="3676650"/>
            <a:ext cx="1439862" cy="2752725"/>
          </a:xfrm>
          <a:prstGeom prst="rect">
            <a:avLst/>
          </a:prstGeom>
          <a:solidFill>
            <a:srgbClr val="008000"/>
          </a:solidFill>
          <a:ln w="9525">
            <a:noFill/>
            <a:miter lim="800000"/>
            <a:headEnd/>
            <a:tailEnd/>
          </a:ln>
        </p:spPr>
        <p:txBody>
          <a:bodyPr wrap="none" lIns="91425" tIns="45712" rIns="91425" bIns="45712" anchor="ctr"/>
          <a:lstStyle/>
          <a:p>
            <a:pPr algn="l"/>
            <a:endParaRPr lang="de-DE"/>
          </a:p>
        </p:txBody>
      </p:sp>
      <p:sp>
        <p:nvSpPr>
          <p:cNvPr id="25633" name="Line 49"/>
          <p:cNvSpPr>
            <a:spLocks noChangeShapeType="1"/>
          </p:cNvSpPr>
          <p:nvPr/>
        </p:nvSpPr>
        <p:spPr bwMode="auto">
          <a:xfrm>
            <a:off x="0" y="8388350"/>
            <a:ext cx="13004800" cy="0"/>
          </a:xfrm>
          <a:prstGeom prst="line">
            <a:avLst/>
          </a:prstGeom>
          <a:noFill/>
          <a:ln w="9525">
            <a:solidFill>
              <a:schemeClr val="tx1"/>
            </a:solidFill>
            <a:round/>
            <a:headEnd/>
            <a:tailEnd/>
          </a:ln>
        </p:spPr>
        <p:txBody>
          <a:bodyPr/>
          <a:lstStyle/>
          <a:p>
            <a:endParaRPr lang="de-DE"/>
          </a:p>
        </p:txBody>
      </p:sp>
      <p:sp>
        <p:nvSpPr>
          <p:cNvPr id="25635" name="Text Box 55"/>
          <p:cNvSpPr txBox="1">
            <a:spLocks noChangeArrowheads="1"/>
          </p:cNvSpPr>
          <p:nvPr/>
        </p:nvSpPr>
        <p:spPr bwMode="auto">
          <a:xfrm>
            <a:off x="3894138" y="4383088"/>
            <a:ext cx="1281112" cy="334962"/>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2000" b="1">
                <a:solidFill>
                  <a:schemeClr val="bg1"/>
                </a:solidFill>
                <a:latin typeface="BMWTypeRegular" pitchFamily="34" charset="0"/>
              </a:rPr>
              <a:t>- 10 %</a:t>
            </a:r>
          </a:p>
        </p:txBody>
      </p:sp>
      <p:sp>
        <p:nvSpPr>
          <p:cNvPr id="25638" name="Text Box 58"/>
          <p:cNvSpPr txBox="1">
            <a:spLocks noChangeArrowheads="1"/>
          </p:cNvSpPr>
          <p:nvPr/>
        </p:nvSpPr>
        <p:spPr bwMode="auto">
          <a:xfrm>
            <a:off x="5881688" y="4383088"/>
            <a:ext cx="1281112" cy="334962"/>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2000" b="1">
                <a:solidFill>
                  <a:schemeClr val="bg1"/>
                </a:solidFill>
                <a:latin typeface="BMWTypeRegular" pitchFamily="34" charset="0"/>
              </a:rPr>
              <a:t>- 18 %</a:t>
            </a:r>
          </a:p>
        </p:txBody>
      </p:sp>
      <p:sp>
        <p:nvSpPr>
          <p:cNvPr id="25639" name="Text Box 59"/>
          <p:cNvSpPr txBox="1">
            <a:spLocks noChangeArrowheads="1"/>
          </p:cNvSpPr>
          <p:nvPr/>
        </p:nvSpPr>
        <p:spPr bwMode="auto">
          <a:xfrm>
            <a:off x="7869238" y="4383088"/>
            <a:ext cx="1279525" cy="334962"/>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2000" b="1">
                <a:solidFill>
                  <a:schemeClr val="bg1"/>
                </a:solidFill>
                <a:latin typeface="BMWTypeRegular" pitchFamily="34" charset="0"/>
              </a:rPr>
              <a:t>- 21 %</a:t>
            </a:r>
          </a:p>
        </p:txBody>
      </p:sp>
      <p:sp>
        <p:nvSpPr>
          <p:cNvPr id="25640" name="Text Box 81"/>
          <p:cNvSpPr txBox="1">
            <a:spLocks noChangeArrowheads="1"/>
          </p:cNvSpPr>
          <p:nvPr/>
        </p:nvSpPr>
        <p:spPr bwMode="auto">
          <a:xfrm>
            <a:off x="9588500" y="6757988"/>
            <a:ext cx="1801813" cy="334962"/>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2000" b="1">
                <a:solidFill>
                  <a:schemeClr val="bg1"/>
                </a:solidFill>
                <a:latin typeface="BMWTypeRegular" pitchFamily="34" charset="0"/>
              </a:rPr>
              <a:t>- 8 %</a:t>
            </a:r>
          </a:p>
        </p:txBody>
      </p:sp>
      <p:sp>
        <p:nvSpPr>
          <p:cNvPr id="25650" name="Line 106"/>
          <p:cNvSpPr>
            <a:spLocks noChangeShapeType="1"/>
          </p:cNvSpPr>
          <p:nvPr/>
        </p:nvSpPr>
        <p:spPr bwMode="auto">
          <a:xfrm>
            <a:off x="9766300" y="7437438"/>
            <a:ext cx="3238500" cy="0"/>
          </a:xfrm>
          <a:prstGeom prst="line">
            <a:avLst/>
          </a:prstGeom>
          <a:noFill/>
          <a:ln w="28575">
            <a:solidFill>
              <a:srgbClr val="008000"/>
            </a:solidFill>
            <a:round/>
            <a:headEnd/>
            <a:tailEnd/>
          </a:ln>
        </p:spPr>
        <p:txBody>
          <a:bodyPr/>
          <a:lstStyle/>
          <a:p>
            <a:endParaRPr lang="de-DE"/>
          </a:p>
        </p:txBody>
      </p:sp>
      <p:sp>
        <p:nvSpPr>
          <p:cNvPr id="25606" name="Text Box 32"/>
          <p:cNvSpPr txBox="1">
            <a:spLocks noChangeArrowheads="1"/>
          </p:cNvSpPr>
          <p:nvPr/>
        </p:nvSpPr>
        <p:spPr bwMode="auto">
          <a:xfrm>
            <a:off x="1860550" y="3813175"/>
            <a:ext cx="1403350" cy="912813"/>
          </a:xfrm>
          <a:prstGeom prst="rect">
            <a:avLst/>
          </a:prstGeom>
          <a:noFill/>
          <a:ln w="9525" algn="ctr">
            <a:noFill/>
            <a:miter lim="800000"/>
            <a:headEnd/>
            <a:tailEnd/>
          </a:ln>
        </p:spPr>
        <p:txBody>
          <a:bodyPr lIns="0" tIns="0" rIns="91415" bIns="45708">
            <a:spAutoFit/>
          </a:bodyPr>
          <a:lstStyle/>
          <a:p>
            <a:pPr>
              <a:lnSpc>
                <a:spcPct val="95000"/>
              </a:lnSpc>
              <a:buFont typeface="Wingdings" pitchFamily="2" charset="2"/>
              <a:buNone/>
            </a:pPr>
            <a:r>
              <a:rPr lang="en-US" sz="2000">
                <a:solidFill>
                  <a:schemeClr val="bg1"/>
                </a:solidFill>
                <a:latin typeface="BMWTypeRegular" pitchFamily="34" charset="0"/>
              </a:rPr>
              <a:t>Basis = </a:t>
            </a:r>
          </a:p>
          <a:p>
            <a:pPr>
              <a:lnSpc>
                <a:spcPct val="95000"/>
              </a:lnSpc>
              <a:buFont typeface="Wingdings" pitchFamily="2" charset="2"/>
              <a:buNone/>
            </a:pPr>
            <a:r>
              <a:rPr lang="en-US" sz="2000">
                <a:solidFill>
                  <a:schemeClr val="bg1"/>
                </a:solidFill>
                <a:latin typeface="BMWTypeRegular" pitchFamily="34" charset="0"/>
              </a:rPr>
              <a:t>Double </a:t>
            </a:r>
          </a:p>
          <a:p>
            <a:pPr>
              <a:lnSpc>
                <a:spcPct val="95000"/>
              </a:lnSpc>
              <a:buFont typeface="Wingdings" pitchFamily="2" charset="2"/>
              <a:buNone/>
            </a:pPr>
            <a:r>
              <a:rPr lang="en-US" sz="2000">
                <a:solidFill>
                  <a:schemeClr val="bg1"/>
                </a:solidFill>
                <a:latin typeface="BMWTypeRegular" pitchFamily="34" charset="0"/>
              </a:rPr>
              <a:t>VANOS</a:t>
            </a:r>
          </a:p>
        </p:txBody>
      </p:sp>
      <p:sp>
        <p:nvSpPr>
          <p:cNvPr id="25676" name="Line 106"/>
          <p:cNvSpPr>
            <a:spLocks noChangeShapeType="1"/>
          </p:cNvSpPr>
          <p:nvPr/>
        </p:nvSpPr>
        <p:spPr bwMode="auto">
          <a:xfrm>
            <a:off x="7786688" y="6410325"/>
            <a:ext cx="3414712" cy="0"/>
          </a:xfrm>
          <a:prstGeom prst="line">
            <a:avLst/>
          </a:prstGeom>
          <a:noFill/>
          <a:ln w="28575">
            <a:solidFill>
              <a:srgbClr val="008000"/>
            </a:solidFill>
            <a:prstDash val="dash"/>
            <a:round/>
            <a:headEnd/>
            <a:tailEnd/>
          </a:ln>
        </p:spPr>
        <p:txBody>
          <a:bodyPr/>
          <a:lstStyle/>
          <a:p>
            <a:endParaRPr lang="de-DE"/>
          </a:p>
        </p:txBody>
      </p:sp>
      <p:grpSp>
        <p:nvGrpSpPr>
          <p:cNvPr id="25697" name="Group 97"/>
          <p:cNvGrpSpPr>
            <a:grpSpLocks/>
          </p:cNvGrpSpPr>
          <p:nvPr/>
        </p:nvGrpSpPr>
        <p:grpSpPr bwMode="auto">
          <a:xfrm>
            <a:off x="1708150" y="7788275"/>
            <a:ext cx="9632950" cy="257175"/>
            <a:chOff x="1076" y="4813"/>
            <a:chExt cx="6068" cy="159"/>
          </a:xfrm>
        </p:grpSpPr>
        <p:grpSp>
          <p:nvGrpSpPr>
            <p:cNvPr id="25644" name="Group 85"/>
            <p:cNvGrpSpPr>
              <a:grpSpLocks/>
            </p:cNvGrpSpPr>
            <p:nvPr/>
          </p:nvGrpSpPr>
          <p:grpSpPr bwMode="auto">
            <a:xfrm>
              <a:off x="6062" y="4813"/>
              <a:ext cx="1082" cy="159"/>
              <a:chOff x="183" y="4703"/>
              <a:chExt cx="969" cy="135"/>
            </a:xfrm>
          </p:grpSpPr>
          <p:sp>
            <p:nvSpPr>
              <p:cNvPr id="25661" name="Rectangle 86"/>
              <p:cNvSpPr>
                <a:spLocks noChangeArrowheads="1"/>
              </p:cNvSpPr>
              <p:nvPr/>
            </p:nvSpPr>
            <p:spPr bwMode="auto">
              <a:xfrm rot="-900000">
                <a:off x="202" y="4705"/>
                <a:ext cx="932" cy="13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25662" name="Line 87"/>
              <p:cNvSpPr>
                <a:spLocks noChangeShapeType="1"/>
              </p:cNvSpPr>
              <p:nvPr/>
            </p:nvSpPr>
            <p:spPr bwMode="auto">
              <a:xfrm rot="20700000" flipH="1">
                <a:off x="187" y="4838"/>
                <a:ext cx="965" cy="0"/>
              </a:xfrm>
              <a:prstGeom prst="line">
                <a:avLst/>
              </a:prstGeom>
              <a:noFill/>
              <a:ln w="9525">
                <a:solidFill>
                  <a:srgbClr val="969696"/>
                </a:solidFill>
                <a:round/>
                <a:headEnd/>
                <a:tailEnd/>
              </a:ln>
            </p:spPr>
            <p:txBody>
              <a:bodyPr/>
              <a:lstStyle/>
              <a:p>
                <a:endParaRPr lang="de-DE"/>
              </a:p>
            </p:txBody>
          </p:sp>
          <p:sp>
            <p:nvSpPr>
              <p:cNvPr id="25663" name="Line 88"/>
              <p:cNvSpPr>
                <a:spLocks noChangeShapeType="1"/>
              </p:cNvSpPr>
              <p:nvPr/>
            </p:nvSpPr>
            <p:spPr bwMode="auto">
              <a:xfrm rot="20700000" flipH="1">
                <a:off x="183" y="4703"/>
                <a:ext cx="965" cy="0"/>
              </a:xfrm>
              <a:prstGeom prst="line">
                <a:avLst/>
              </a:prstGeom>
              <a:noFill/>
              <a:ln w="9525">
                <a:solidFill>
                  <a:srgbClr val="969696"/>
                </a:solidFill>
                <a:round/>
                <a:headEnd/>
                <a:tailEnd/>
              </a:ln>
            </p:spPr>
            <p:txBody>
              <a:bodyPr/>
              <a:lstStyle/>
              <a:p>
                <a:endParaRPr lang="de-DE"/>
              </a:p>
            </p:txBody>
          </p:sp>
        </p:grpSp>
        <p:grpSp>
          <p:nvGrpSpPr>
            <p:cNvPr id="25677" name="Group 85"/>
            <p:cNvGrpSpPr>
              <a:grpSpLocks/>
            </p:cNvGrpSpPr>
            <p:nvPr/>
          </p:nvGrpSpPr>
          <p:grpSpPr bwMode="auto">
            <a:xfrm>
              <a:off x="1076" y="4813"/>
              <a:ext cx="1082" cy="159"/>
              <a:chOff x="183" y="4703"/>
              <a:chExt cx="969" cy="135"/>
            </a:xfrm>
          </p:grpSpPr>
          <p:sp>
            <p:nvSpPr>
              <p:cNvPr id="25678" name="Rectangle 86"/>
              <p:cNvSpPr>
                <a:spLocks noChangeArrowheads="1"/>
              </p:cNvSpPr>
              <p:nvPr/>
            </p:nvSpPr>
            <p:spPr bwMode="auto">
              <a:xfrm rot="-900000">
                <a:off x="202" y="4705"/>
                <a:ext cx="932" cy="13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25679" name="Line 87"/>
              <p:cNvSpPr>
                <a:spLocks noChangeShapeType="1"/>
              </p:cNvSpPr>
              <p:nvPr/>
            </p:nvSpPr>
            <p:spPr bwMode="auto">
              <a:xfrm rot="20700000" flipH="1">
                <a:off x="187" y="4838"/>
                <a:ext cx="965" cy="0"/>
              </a:xfrm>
              <a:prstGeom prst="line">
                <a:avLst/>
              </a:prstGeom>
              <a:noFill/>
              <a:ln w="9525">
                <a:solidFill>
                  <a:srgbClr val="969696"/>
                </a:solidFill>
                <a:round/>
                <a:headEnd/>
                <a:tailEnd/>
              </a:ln>
            </p:spPr>
            <p:txBody>
              <a:bodyPr/>
              <a:lstStyle/>
              <a:p>
                <a:endParaRPr lang="de-DE"/>
              </a:p>
            </p:txBody>
          </p:sp>
          <p:sp>
            <p:nvSpPr>
              <p:cNvPr id="25680" name="Line 88"/>
              <p:cNvSpPr>
                <a:spLocks noChangeShapeType="1"/>
              </p:cNvSpPr>
              <p:nvPr/>
            </p:nvSpPr>
            <p:spPr bwMode="auto">
              <a:xfrm rot="20700000" flipH="1">
                <a:off x="183" y="4703"/>
                <a:ext cx="965" cy="0"/>
              </a:xfrm>
              <a:prstGeom prst="line">
                <a:avLst/>
              </a:prstGeom>
              <a:noFill/>
              <a:ln w="9525">
                <a:solidFill>
                  <a:srgbClr val="969696"/>
                </a:solidFill>
                <a:round/>
                <a:headEnd/>
                <a:tailEnd/>
              </a:ln>
            </p:spPr>
            <p:txBody>
              <a:bodyPr/>
              <a:lstStyle/>
              <a:p>
                <a:endParaRPr lang="de-DE"/>
              </a:p>
            </p:txBody>
          </p:sp>
        </p:grpSp>
        <p:grpSp>
          <p:nvGrpSpPr>
            <p:cNvPr id="25681" name="Group 85"/>
            <p:cNvGrpSpPr>
              <a:grpSpLocks/>
            </p:cNvGrpSpPr>
            <p:nvPr/>
          </p:nvGrpSpPr>
          <p:grpSpPr bwMode="auto">
            <a:xfrm>
              <a:off x="2324" y="4813"/>
              <a:ext cx="1082" cy="159"/>
              <a:chOff x="183" y="4703"/>
              <a:chExt cx="969" cy="135"/>
            </a:xfrm>
          </p:grpSpPr>
          <p:sp>
            <p:nvSpPr>
              <p:cNvPr id="25682" name="Rectangle 86"/>
              <p:cNvSpPr>
                <a:spLocks noChangeArrowheads="1"/>
              </p:cNvSpPr>
              <p:nvPr/>
            </p:nvSpPr>
            <p:spPr bwMode="auto">
              <a:xfrm rot="-900000">
                <a:off x="202" y="4705"/>
                <a:ext cx="932" cy="13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25683" name="Line 87"/>
              <p:cNvSpPr>
                <a:spLocks noChangeShapeType="1"/>
              </p:cNvSpPr>
              <p:nvPr/>
            </p:nvSpPr>
            <p:spPr bwMode="auto">
              <a:xfrm rot="20700000" flipH="1">
                <a:off x="187" y="4838"/>
                <a:ext cx="965" cy="0"/>
              </a:xfrm>
              <a:prstGeom prst="line">
                <a:avLst/>
              </a:prstGeom>
              <a:noFill/>
              <a:ln w="9525">
                <a:solidFill>
                  <a:srgbClr val="969696"/>
                </a:solidFill>
                <a:round/>
                <a:headEnd/>
                <a:tailEnd/>
              </a:ln>
            </p:spPr>
            <p:txBody>
              <a:bodyPr/>
              <a:lstStyle/>
              <a:p>
                <a:endParaRPr lang="de-DE"/>
              </a:p>
            </p:txBody>
          </p:sp>
          <p:sp>
            <p:nvSpPr>
              <p:cNvPr id="25684" name="Line 88"/>
              <p:cNvSpPr>
                <a:spLocks noChangeShapeType="1"/>
              </p:cNvSpPr>
              <p:nvPr/>
            </p:nvSpPr>
            <p:spPr bwMode="auto">
              <a:xfrm rot="20700000" flipH="1">
                <a:off x="183" y="4703"/>
                <a:ext cx="965" cy="0"/>
              </a:xfrm>
              <a:prstGeom prst="line">
                <a:avLst/>
              </a:prstGeom>
              <a:noFill/>
              <a:ln w="9525">
                <a:solidFill>
                  <a:srgbClr val="969696"/>
                </a:solidFill>
                <a:round/>
                <a:headEnd/>
                <a:tailEnd/>
              </a:ln>
            </p:spPr>
            <p:txBody>
              <a:bodyPr/>
              <a:lstStyle/>
              <a:p>
                <a:endParaRPr lang="de-DE"/>
              </a:p>
            </p:txBody>
          </p:sp>
        </p:grpSp>
        <p:grpSp>
          <p:nvGrpSpPr>
            <p:cNvPr id="25685" name="Group 85"/>
            <p:cNvGrpSpPr>
              <a:grpSpLocks/>
            </p:cNvGrpSpPr>
            <p:nvPr/>
          </p:nvGrpSpPr>
          <p:grpSpPr bwMode="auto">
            <a:xfrm>
              <a:off x="3566" y="4813"/>
              <a:ext cx="1082" cy="159"/>
              <a:chOff x="183" y="4703"/>
              <a:chExt cx="969" cy="135"/>
            </a:xfrm>
          </p:grpSpPr>
          <p:sp>
            <p:nvSpPr>
              <p:cNvPr id="25686" name="Rectangle 86"/>
              <p:cNvSpPr>
                <a:spLocks noChangeArrowheads="1"/>
              </p:cNvSpPr>
              <p:nvPr/>
            </p:nvSpPr>
            <p:spPr bwMode="auto">
              <a:xfrm rot="-900000">
                <a:off x="202" y="4705"/>
                <a:ext cx="932" cy="13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25687" name="Line 87"/>
              <p:cNvSpPr>
                <a:spLocks noChangeShapeType="1"/>
              </p:cNvSpPr>
              <p:nvPr/>
            </p:nvSpPr>
            <p:spPr bwMode="auto">
              <a:xfrm rot="20700000" flipH="1">
                <a:off x="187" y="4838"/>
                <a:ext cx="965" cy="0"/>
              </a:xfrm>
              <a:prstGeom prst="line">
                <a:avLst/>
              </a:prstGeom>
              <a:noFill/>
              <a:ln w="9525">
                <a:solidFill>
                  <a:srgbClr val="969696"/>
                </a:solidFill>
                <a:round/>
                <a:headEnd/>
                <a:tailEnd/>
              </a:ln>
            </p:spPr>
            <p:txBody>
              <a:bodyPr/>
              <a:lstStyle/>
              <a:p>
                <a:endParaRPr lang="de-DE"/>
              </a:p>
            </p:txBody>
          </p:sp>
          <p:sp>
            <p:nvSpPr>
              <p:cNvPr id="25688" name="Line 88"/>
              <p:cNvSpPr>
                <a:spLocks noChangeShapeType="1"/>
              </p:cNvSpPr>
              <p:nvPr/>
            </p:nvSpPr>
            <p:spPr bwMode="auto">
              <a:xfrm rot="20700000" flipH="1">
                <a:off x="183" y="4703"/>
                <a:ext cx="965" cy="0"/>
              </a:xfrm>
              <a:prstGeom prst="line">
                <a:avLst/>
              </a:prstGeom>
              <a:noFill/>
              <a:ln w="9525">
                <a:solidFill>
                  <a:srgbClr val="969696"/>
                </a:solidFill>
                <a:round/>
                <a:headEnd/>
                <a:tailEnd/>
              </a:ln>
            </p:spPr>
            <p:txBody>
              <a:bodyPr/>
              <a:lstStyle/>
              <a:p>
                <a:endParaRPr lang="de-DE"/>
              </a:p>
            </p:txBody>
          </p:sp>
        </p:grpSp>
        <p:grpSp>
          <p:nvGrpSpPr>
            <p:cNvPr id="25689" name="Group 85"/>
            <p:cNvGrpSpPr>
              <a:grpSpLocks/>
            </p:cNvGrpSpPr>
            <p:nvPr/>
          </p:nvGrpSpPr>
          <p:grpSpPr bwMode="auto">
            <a:xfrm>
              <a:off x="4814" y="4813"/>
              <a:ext cx="1082" cy="159"/>
              <a:chOff x="183" y="4703"/>
              <a:chExt cx="969" cy="135"/>
            </a:xfrm>
          </p:grpSpPr>
          <p:sp>
            <p:nvSpPr>
              <p:cNvPr id="25690" name="Rectangle 86"/>
              <p:cNvSpPr>
                <a:spLocks noChangeArrowheads="1"/>
              </p:cNvSpPr>
              <p:nvPr/>
            </p:nvSpPr>
            <p:spPr bwMode="auto">
              <a:xfrm rot="-900000">
                <a:off x="202" y="4705"/>
                <a:ext cx="932" cy="130"/>
              </a:xfrm>
              <a:prstGeom prst="rect">
                <a:avLst/>
              </a:prstGeom>
              <a:solidFill>
                <a:srgbClr val="EEEEEE"/>
              </a:solidFill>
              <a:ln w="9525">
                <a:noFill/>
                <a:miter lim="800000"/>
                <a:headEnd/>
                <a:tailEnd/>
              </a:ln>
            </p:spPr>
            <p:txBody>
              <a:bodyPr wrap="none" lIns="91425" tIns="45712" rIns="91425" bIns="45712" anchor="ctr"/>
              <a:lstStyle/>
              <a:p>
                <a:pPr algn="l"/>
                <a:endParaRPr lang="de-DE"/>
              </a:p>
            </p:txBody>
          </p:sp>
          <p:sp>
            <p:nvSpPr>
              <p:cNvPr id="25691" name="Line 87"/>
              <p:cNvSpPr>
                <a:spLocks noChangeShapeType="1"/>
              </p:cNvSpPr>
              <p:nvPr/>
            </p:nvSpPr>
            <p:spPr bwMode="auto">
              <a:xfrm rot="20700000" flipH="1">
                <a:off x="187" y="4838"/>
                <a:ext cx="965" cy="0"/>
              </a:xfrm>
              <a:prstGeom prst="line">
                <a:avLst/>
              </a:prstGeom>
              <a:noFill/>
              <a:ln w="9525">
                <a:solidFill>
                  <a:srgbClr val="969696"/>
                </a:solidFill>
                <a:round/>
                <a:headEnd/>
                <a:tailEnd/>
              </a:ln>
            </p:spPr>
            <p:txBody>
              <a:bodyPr/>
              <a:lstStyle/>
              <a:p>
                <a:endParaRPr lang="de-DE"/>
              </a:p>
            </p:txBody>
          </p:sp>
          <p:sp>
            <p:nvSpPr>
              <p:cNvPr id="25692" name="Line 88"/>
              <p:cNvSpPr>
                <a:spLocks noChangeShapeType="1"/>
              </p:cNvSpPr>
              <p:nvPr/>
            </p:nvSpPr>
            <p:spPr bwMode="auto">
              <a:xfrm rot="20700000" flipH="1">
                <a:off x="183" y="4703"/>
                <a:ext cx="965" cy="0"/>
              </a:xfrm>
              <a:prstGeom prst="line">
                <a:avLst/>
              </a:prstGeom>
              <a:noFill/>
              <a:ln w="9525">
                <a:solidFill>
                  <a:srgbClr val="969696"/>
                </a:solidFill>
                <a:round/>
                <a:headEnd/>
                <a:tailEnd/>
              </a:ln>
            </p:spPr>
            <p:txBody>
              <a:bodyPr/>
              <a:lstStyle/>
              <a:p>
                <a:endParaRPr lang="de-DE"/>
              </a:p>
            </p:txBody>
          </p:sp>
        </p:grpSp>
      </p:grpSp>
      <p:sp>
        <p:nvSpPr>
          <p:cNvPr id="25695" name="Text Box 51"/>
          <p:cNvSpPr txBox="1">
            <a:spLocks noChangeArrowheads="1"/>
          </p:cNvSpPr>
          <p:nvPr/>
        </p:nvSpPr>
        <p:spPr bwMode="auto">
          <a:xfrm>
            <a:off x="2009775" y="3117850"/>
            <a:ext cx="992188" cy="381000"/>
          </a:xfrm>
          <a:prstGeom prst="rect">
            <a:avLst/>
          </a:prstGeom>
          <a:noFill/>
          <a:ln w="9525">
            <a:noFill/>
            <a:miter lim="800000"/>
            <a:headEnd/>
            <a:tailEnd/>
          </a:ln>
        </p:spPr>
        <p:txBody>
          <a:bodyPr wrap="none" lIns="91425" tIns="45712" rIns="91425" bIns="45712">
            <a:spAutoFit/>
          </a:bodyPr>
          <a:lstStyle/>
          <a:p>
            <a:pPr algn="l" defTabSz="1300163">
              <a:lnSpc>
                <a:spcPct val="95000"/>
              </a:lnSpc>
            </a:pPr>
            <a:r>
              <a:rPr lang="en-US" sz="2000">
                <a:solidFill>
                  <a:schemeClr val="bg1"/>
                </a:solidFill>
                <a:latin typeface="BMWTypeRegular" pitchFamily="34" charset="0"/>
              </a:rPr>
              <a:t>V8 4.0l</a:t>
            </a:r>
            <a:endParaRPr lang="de-DE" sz="2000">
              <a:solidFill>
                <a:schemeClr val="bg1"/>
              </a:solidFill>
              <a:latin typeface="BMWTypeRegular" pitchFamily="34" charset="0"/>
            </a:endParaRPr>
          </a:p>
        </p:txBody>
      </p:sp>
      <p:sp>
        <p:nvSpPr>
          <p:cNvPr id="25610" name="Line 52"/>
          <p:cNvSpPr>
            <a:spLocks noChangeShapeType="1"/>
          </p:cNvSpPr>
          <p:nvPr/>
        </p:nvSpPr>
        <p:spPr bwMode="auto">
          <a:xfrm>
            <a:off x="0" y="3659188"/>
            <a:ext cx="13004800" cy="0"/>
          </a:xfrm>
          <a:prstGeom prst="line">
            <a:avLst/>
          </a:prstGeom>
          <a:noFill/>
          <a:ln w="38100">
            <a:solidFill>
              <a:srgbClr val="008000"/>
            </a:solidFill>
            <a:round/>
            <a:headEnd/>
            <a:tailEnd/>
          </a:ln>
        </p:spPr>
        <p:txBody>
          <a:bodyPr lIns="0" tIns="0" rIns="0" bIns="0">
            <a:spAutoFit/>
          </a:bodyPr>
          <a:lstStyle/>
          <a:p>
            <a:endParaRPr lang="de-DE"/>
          </a:p>
        </p:txBody>
      </p:sp>
      <p:sp>
        <p:nvSpPr>
          <p:cNvPr id="25694" name="Text Box 51"/>
          <p:cNvSpPr txBox="1">
            <a:spLocks noChangeArrowheads="1"/>
          </p:cNvSpPr>
          <p:nvPr/>
        </p:nvSpPr>
        <p:spPr bwMode="auto">
          <a:xfrm>
            <a:off x="7786688" y="3117850"/>
            <a:ext cx="3413125" cy="381000"/>
          </a:xfrm>
          <a:prstGeom prst="rect">
            <a:avLst/>
          </a:prstGeom>
          <a:noFill/>
          <a:ln w="9525">
            <a:noFill/>
            <a:miter lim="800000"/>
            <a:headEnd/>
            <a:tailEnd/>
          </a:ln>
        </p:spPr>
        <p:txBody>
          <a:bodyPr lIns="91425" tIns="45712" rIns="91425" bIns="45712">
            <a:spAutoFit/>
          </a:bodyPr>
          <a:lstStyle/>
          <a:p>
            <a:pPr defTabSz="1300163">
              <a:lnSpc>
                <a:spcPct val="95000"/>
              </a:lnSpc>
            </a:pPr>
            <a:r>
              <a:rPr lang="en-US" sz="2000">
                <a:solidFill>
                  <a:schemeClr val="bg1"/>
                </a:solidFill>
                <a:latin typeface="BMWTypeRegular" pitchFamily="34" charset="0"/>
              </a:rPr>
              <a:t>R6 3.0l</a:t>
            </a:r>
            <a:endParaRPr lang="de-DE" sz="2000">
              <a:solidFill>
                <a:schemeClr val="bg1"/>
              </a:solidFill>
              <a:latin typeface="BMWTypeRegular" pitchFamily="34" charset="0"/>
            </a:endParaRPr>
          </a:p>
        </p:txBody>
      </p:sp>
      <p:sp>
        <p:nvSpPr>
          <p:cNvPr id="25703" name="AutoShape 103"/>
          <p:cNvSpPr>
            <a:spLocks noChangeArrowheads="1"/>
          </p:cNvSpPr>
          <p:nvPr/>
        </p:nvSpPr>
        <p:spPr bwMode="auto">
          <a:xfrm>
            <a:off x="7145338" y="3078163"/>
            <a:ext cx="798512" cy="463550"/>
          </a:xfrm>
          <a:prstGeom prst="chevron">
            <a:avLst>
              <a:gd name="adj" fmla="val 43065"/>
            </a:avLst>
          </a:prstGeom>
          <a:solidFill>
            <a:srgbClr val="EEEEEE"/>
          </a:solidFill>
          <a:ln w="57150" algn="ctr">
            <a:noFill/>
            <a:miter lim="800000"/>
            <a:headEnd/>
            <a:tailEnd/>
          </a:ln>
          <a:effectLst/>
        </p:spPr>
        <p:txBody>
          <a:bodyPr wrap="none" anchor="ctr"/>
          <a:lstStyle/>
          <a:p>
            <a:endParaRPr lang="de-DE"/>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de-DE" sz="2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300163" rtl="0" eaLnBrk="1" fontAlgn="base" latinLnBrk="0" hangingPunct="1">
          <a:lnSpc>
            <a:spcPct val="100000"/>
          </a:lnSpc>
          <a:spcBef>
            <a:spcPct val="0"/>
          </a:spcBef>
          <a:spcAft>
            <a:spcPct val="0"/>
          </a:spcAft>
          <a:buClrTx/>
          <a:buSzTx/>
          <a:buFontTx/>
          <a:buNone/>
          <a:tabLst/>
          <a:defRPr kumimoji="0" lang="de-DE" sz="2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2594</Words>
  <Application>Microsoft Office PowerPoint</Application>
  <PresentationFormat>Benutzerdefiniert</PresentationFormat>
  <Paragraphs>704</Paragraphs>
  <Slides>37</Slides>
  <Notes>37</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37</vt:i4>
      </vt:variant>
    </vt:vector>
  </HeadingPairs>
  <TitlesOfParts>
    <vt:vector size="42" baseType="lpstr">
      <vt:lpstr>Arial</vt:lpstr>
      <vt:lpstr>BMWTypeRegular</vt:lpstr>
      <vt:lpstr>Wingdings</vt:lpstr>
      <vt:lpstr>Times New Roman</vt:lpstr>
      <vt:lpstr>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HAL2000</dc:creator>
  <cp:lastModifiedBy>-</cp:lastModifiedBy>
  <cp:revision>1295</cp:revision>
  <dcterms:created xsi:type="dcterms:W3CDTF">2008-09-15T09:51:03Z</dcterms:created>
  <dcterms:modified xsi:type="dcterms:W3CDTF">2009-06-24T12:51:59Z</dcterms:modified>
</cp:coreProperties>
</file>