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9"/>
  </p:notesMasterIdLst>
  <p:sldIdLst>
    <p:sldId id="695" r:id="rId2"/>
    <p:sldId id="740" r:id="rId3"/>
    <p:sldId id="734" r:id="rId4"/>
    <p:sldId id="741" r:id="rId5"/>
    <p:sldId id="735" r:id="rId6"/>
    <p:sldId id="736" r:id="rId7"/>
    <p:sldId id="742" r:id="rId8"/>
  </p:sldIdLst>
  <p:sldSz cx="24382413" cy="13716000"/>
  <p:notesSz cx="7099300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MWType V2 Light" pitchFamily="2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de-D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619" userDrawn="1">
          <p15:clr>
            <a:srgbClr val="A4A3A4"/>
          </p15:clr>
        </p15:guide>
        <p15:guide id="6" pos="10920" userDrawn="1">
          <p15:clr>
            <a:srgbClr val="A4A3A4"/>
          </p15:clr>
        </p15:guide>
        <p15:guide id="7" orient="horz" pos="1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5B47"/>
    <a:srgbClr val="267E63"/>
    <a:srgbClr val="2D9776"/>
    <a:srgbClr val="39C197"/>
    <a:srgbClr val="2F9D7B"/>
    <a:srgbClr val="40A0A0"/>
    <a:srgbClr val="A6A6A6"/>
    <a:srgbClr val="7F7F7F"/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132" autoAdjust="0"/>
    <p:restoredTop sz="95314" autoAdjust="0"/>
  </p:normalViewPr>
  <p:slideViewPr>
    <p:cSldViewPr snapToGrid="0" showGuides="1">
      <p:cViewPr varScale="1">
        <p:scale>
          <a:sx n="20" d="100"/>
          <a:sy n="20" d="100"/>
        </p:scale>
        <p:origin x="1076" y="68"/>
      </p:cViewPr>
      <p:guideLst>
        <p:guide orient="horz" pos="2619"/>
        <p:guide pos="10920"/>
        <p:guide orient="horz" pos="1825"/>
      </p:guideLst>
    </p:cSldViewPr>
  </p:slideViewPr>
  <p:outlineViewPr>
    <p:cViewPr>
      <p:scale>
        <a:sx n="33" d="100"/>
        <a:sy n="33" d="100"/>
      </p:scale>
      <p:origin x="0" y="-20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1420A297-5F47-4810-B587-D5F6E48B150E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36" tIns="49518" rIns="99036" bIns="4951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9123C71E-D9EF-459B-8373-B976F49EC6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5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0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6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8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2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68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63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1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0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6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8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3E7D9FA-1484-401E-93AE-60B92F2C1B2C}"/>
              </a:ext>
            </a:extLst>
          </p:cNvPr>
          <p:cNvSpPr/>
          <p:nvPr/>
        </p:nvSpPr>
        <p:spPr>
          <a:xfrm>
            <a:off x="0" y="6852946"/>
            <a:ext cx="24382413" cy="504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2268208" y="0"/>
            <a:ext cx="0" cy="8369085"/>
          </a:xfrm>
          <a:custGeom>
            <a:avLst/>
            <a:gdLst>
              <a:gd name="connsiteX0" fmla="*/ 0 w 232474"/>
              <a:gd name="connsiteY0" fmla="*/ 0 h 8601560"/>
              <a:gd name="connsiteX1" fmla="*/ 0 w 232474"/>
              <a:gd name="connsiteY1" fmla="*/ 8601560 h 8601560"/>
              <a:gd name="connsiteX2" fmla="*/ 232474 w 232474"/>
              <a:gd name="connsiteY2" fmla="*/ 8586061 h 86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74" h="8601560">
                <a:moveTo>
                  <a:pt x="0" y="0"/>
                </a:moveTo>
                <a:lnTo>
                  <a:pt x="0" y="8601560"/>
                </a:lnTo>
                <a:lnTo>
                  <a:pt x="232474" y="858606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B4408A6-A160-4C14-8A78-66850C459A1E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 dirty="0">
                <a:latin typeface="BMWType V2 Light" pitchFamily="2" charset="0"/>
                <a:cs typeface="BMWType V2 Light" pitchFamily="2" charset="0"/>
              </a:rPr>
              <a:t>Infografiken zur Elektromobilität. 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April </a:t>
            </a:r>
            <a:r>
              <a:rPr lang="de-DE" sz="5400" cap="all" dirty="0">
                <a:latin typeface="BMWType V2 Light" pitchFamily="2" charset="0"/>
                <a:cs typeface="BMWType V2 Light" pitchFamily="2" charset="0"/>
              </a:rPr>
              <a:t>2019.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F5186361-525F-45E4-8992-F0C5CC71F5C1}"/>
              </a:ext>
            </a:extLst>
          </p:cNvPr>
          <p:cNvSpPr/>
          <p:nvPr/>
        </p:nvSpPr>
        <p:spPr>
          <a:xfrm>
            <a:off x="1620000" y="4105774"/>
            <a:ext cx="6163420" cy="37610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Herausgeber: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BMW Group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Presse- und Öffentlichkeitsarbeit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Elektromobilität 360°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Letztes Update:</a:t>
            </a:r>
          </a:p>
          <a:p>
            <a:pPr>
              <a:lnSpc>
                <a:spcPct val="95000"/>
              </a:lnSpc>
            </a:pPr>
            <a:r>
              <a:rPr lang="de-DE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08.04.2019</a:t>
            </a:r>
            <a:endParaRPr lang="de-DE" sz="24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de-DE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Kontakt: </a:t>
            </a:r>
            <a:b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presse@bmw.de </a:t>
            </a: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5DB5E209-DA18-4D9D-AF18-56BB45D843D6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xmlns="" id="{E3A6073A-FC53-47C7-A756-40530116B48F}"/>
              </a:ext>
            </a:extLst>
          </p:cNvPr>
          <p:cNvSpPr>
            <a:spLocks noChangeAspect="1"/>
          </p:cNvSpPr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Teilkreis 83">
            <a:extLst>
              <a:ext uri="{FF2B5EF4-FFF2-40B4-BE49-F238E27FC236}">
                <a16:creationId xmlns:a16="http://schemas.microsoft.com/office/drawing/2014/main" xmlns="" id="{E2FF3443-ECF0-483A-BBF6-98C9F58D9865}"/>
              </a:ext>
            </a:extLst>
          </p:cNvPr>
          <p:cNvSpPr/>
          <p:nvPr/>
        </p:nvSpPr>
        <p:spPr>
          <a:xfrm rot="2867671">
            <a:off x="12258489" y="3168464"/>
            <a:ext cx="10176247" cy="10176247"/>
          </a:xfrm>
          <a:prstGeom prst="pie">
            <a:avLst>
              <a:gd name="adj1" fmla="val 10319465"/>
              <a:gd name="adj2" fmla="val 10991182"/>
            </a:avLst>
          </a:prstGeom>
          <a:solidFill>
            <a:srgbClr val="1B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Teilkreis 88">
            <a:extLst>
              <a:ext uri="{FF2B5EF4-FFF2-40B4-BE49-F238E27FC236}">
                <a16:creationId xmlns:a16="http://schemas.microsoft.com/office/drawing/2014/main" xmlns="" id="{9D5D9BD9-1A7E-4FC7-AF2B-81FD753F6A77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11082719"/>
              <a:gd name="adj2" fmla="val 11969356"/>
            </a:avLst>
          </a:prstGeom>
          <a:solidFill>
            <a:srgbClr val="26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0" name="Teilkreis 89">
            <a:extLst>
              <a:ext uri="{FF2B5EF4-FFF2-40B4-BE49-F238E27FC236}">
                <a16:creationId xmlns:a16="http://schemas.microsoft.com/office/drawing/2014/main" xmlns="" id="{5B1118E0-525C-4E97-BB6F-D00E70D0997A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10262939"/>
              <a:gd name="adj2" fmla="val 11320159"/>
            </a:avLst>
          </a:prstGeom>
          <a:solidFill>
            <a:srgbClr val="2D9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Teilkreis 87">
            <a:extLst>
              <a:ext uri="{FF2B5EF4-FFF2-40B4-BE49-F238E27FC236}">
                <a16:creationId xmlns:a16="http://schemas.microsoft.com/office/drawing/2014/main" xmlns="" id="{3822F284-4148-440C-84BD-F0E5511D11E1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9325379"/>
              <a:gd name="adj2" fmla="val 10672213"/>
            </a:avLst>
          </a:prstGeom>
          <a:solidFill>
            <a:srgbClr val="39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Teilkreis 90">
            <a:extLst>
              <a:ext uri="{FF2B5EF4-FFF2-40B4-BE49-F238E27FC236}">
                <a16:creationId xmlns:a16="http://schemas.microsoft.com/office/drawing/2014/main" xmlns="" id="{8D480EB8-54E2-41FC-B55B-689122952653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8088684"/>
              <a:gd name="adj2" fmla="val 9585313"/>
            </a:avLst>
          </a:prstGeom>
          <a:solidFill>
            <a:srgbClr val="2F9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Teilkreis 84">
            <a:extLst>
              <a:ext uri="{FF2B5EF4-FFF2-40B4-BE49-F238E27FC236}">
                <a16:creationId xmlns:a16="http://schemas.microsoft.com/office/drawing/2014/main" xmlns="" id="{8DE8DA4E-EABD-46B6-A4DD-450C593936A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7867417"/>
              <a:gd name="adj2" fmla="val 9468275"/>
            </a:avLst>
          </a:prstGeom>
          <a:solidFill>
            <a:srgbClr val="4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Teilkreis 95">
            <a:extLst>
              <a:ext uri="{FF2B5EF4-FFF2-40B4-BE49-F238E27FC236}">
                <a16:creationId xmlns:a16="http://schemas.microsoft.com/office/drawing/2014/main" xmlns="" id="{85308E5D-2CDE-4A9A-B02E-425D95A6B8CF}"/>
              </a:ext>
            </a:extLst>
          </p:cNvPr>
          <p:cNvSpPr/>
          <p:nvPr/>
        </p:nvSpPr>
        <p:spPr>
          <a:xfrm rot="475008">
            <a:off x="12258489" y="3168464"/>
            <a:ext cx="10176247" cy="10176247"/>
          </a:xfrm>
          <a:prstGeom prst="pie">
            <a:avLst>
              <a:gd name="adj1" fmla="val 5788247"/>
              <a:gd name="adj2" fmla="val 7502388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ilkreis 96">
            <a:extLst>
              <a:ext uri="{FF2B5EF4-FFF2-40B4-BE49-F238E27FC236}">
                <a16:creationId xmlns:a16="http://schemas.microsoft.com/office/drawing/2014/main" xmlns="" id="{D8BD1193-C4DC-4968-AF9A-BDABD4975754}"/>
              </a:ext>
            </a:extLst>
          </p:cNvPr>
          <p:cNvSpPr/>
          <p:nvPr/>
        </p:nvSpPr>
        <p:spPr>
          <a:xfrm rot="20645214">
            <a:off x="12258489" y="3168464"/>
            <a:ext cx="10176247" cy="10176247"/>
          </a:xfrm>
          <a:prstGeom prst="pie">
            <a:avLst>
              <a:gd name="adj1" fmla="val 5464429"/>
              <a:gd name="adj2" fmla="val 742537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9" name="Teilkreis 108">
            <a:extLst>
              <a:ext uri="{FF2B5EF4-FFF2-40B4-BE49-F238E27FC236}">
                <a16:creationId xmlns:a16="http://schemas.microsoft.com/office/drawing/2014/main" xmlns="" id="{DDB3520C-7081-4EE7-8D77-1E19CEC99044}"/>
              </a:ext>
            </a:extLst>
          </p:cNvPr>
          <p:cNvSpPr/>
          <p:nvPr/>
        </p:nvSpPr>
        <p:spPr>
          <a:xfrm rot="20645720">
            <a:off x="12258489" y="3168464"/>
            <a:ext cx="10176247" cy="10176247"/>
          </a:xfrm>
          <a:prstGeom prst="pie">
            <a:avLst>
              <a:gd name="adj1" fmla="val 3150481"/>
              <a:gd name="adj2" fmla="val 5692768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Teilkreis 86">
            <a:extLst>
              <a:ext uri="{FF2B5EF4-FFF2-40B4-BE49-F238E27FC236}">
                <a16:creationId xmlns:a16="http://schemas.microsoft.com/office/drawing/2014/main" xmlns="" id="{5019A1F5-F056-49C6-B409-2DF9854EB901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503892"/>
              <a:gd name="adj2" fmla="val 2592721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2194B997-B5E9-4ED6-8BD3-7926BB349065}"/>
              </a:ext>
            </a:extLst>
          </p:cNvPr>
          <p:cNvSpPr/>
          <p:nvPr/>
        </p:nvSpPr>
        <p:spPr>
          <a:xfrm>
            <a:off x="0" y="2597426"/>
            <a:ext cx="10031896" cy="111185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DC83A7C0-303D-446F-BAEB-A69AC2ECBEEF}"/>
              </a:ext>
            </a:extLst>
          </p:cNvPr>
          <p:cNvSpPr/>
          <p:nvPr/>
        </p:nvSpPr>
        <p:spPr>
          <a:xfrm>
            <a:off x="0" y="6550926"/>
            <a:ext cx="10031896" cy="129653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2F038E58-A0E9-44FB-A5B7-A07749089E10}"/>
              </a:ext>
            </a:extLst>
          </p:cNvPr>
          <p:cNvSpPr/>
          <p:nvPr/>
        </p:nvSpPr>
        <p:spPr>
          <a:xfrm>
            <a:off x="0" y="4015408"/>
            <a:ext cx="10031896" cy="159382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xmlns="" id="{A9699E8C-C7E8-46D3-B260-8E59F7F64962}"/>
              </a:ext>
            </a:extLst>
          </p:cNvPr>
          <p:cNvSpPr/>
          <p:nvPr/>
        </p:nvSpPr>
        <p:spPr>
          <a:xfrm>
            <a:off x="1619999" y="4105774"/>
            <a:ext cx="8520287" cy="73866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Datenquelle: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IHS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Markit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New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Registrations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03.2018-02.2019.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 smtClean="0">
                <a:latin typeface="BMWType V2 Light" pitchFamily="2" charset="0"/>
                <a:cs typeface="BMWType V2 Light" pitchFamily="2" charset="0"/>
              </a:rPr>
              <a:t>08.04.2019 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Report.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Monat der Datenerhebung kann länderspezifisch variieren.</a:t>
            </a:r>
          </a:p>
          <a:p>
            <a:pPr>
              <a:lnSpc>
                <a:spcPct val="95000"/>
              </a:lnSpc>
            </a:pPr>
            <a:endParaRPr lang="en-US" sz="16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Fahrzeugtyp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 </a:t>
            </a:r>
            <a:b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Personenkraftwagen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Antriebssystem: </a:t>
            </a:r>
            <a:b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Elektrisch, elektrisch mit REX, elektrisch mit/ohne REX, </a:t>
            </a:r>
            <a:b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PHEV Diesel und PHEV Benziner.</a:t>
            </a:r>
          </a:p>
          <a:p>
            <a:pPr>
              <a:lnSpc>
                <a:spcPct val="95000"/>
              </a:lnSpc>
            </a:pPr>
            <a:endParaRPr lang="en-US" sz="16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Länderabdeckung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</a:t>
            </a:r>
            <a:b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Österreich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Belgien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Bulgarien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Kroatien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b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Tschechische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Republik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Dänemark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Estland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Finnland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Frankreich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Deutschland,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Griechenland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Ungarn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Island, </a:t>
            </a: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Irland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Italien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Lettland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Litauen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Luxemburg, Malta, </a:t>
            </a: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Niederlande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Norwegen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Polen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Portugal,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Rumänien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Slowakei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Slowenien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Spanien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Schweden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Schweiz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Großbritannien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24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xmlns="" id="{8A086896-39BD-40CA-B59F-F12AC3DB12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824" y="3180813"/>
            <a:ext cx="1310400" cy="690616"/>
          </a:xfrm>
          <a:prstGeom prst="rect">
            <a:avLst/>
          </a:prstGeom>
          <a:solidFill>
            <a:srgbClr val="20ACDB"/>
          </a:solidFill>
          <a:ln>
            <a:noFill/>
          </a:ln>
          <a:effectLst/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A0125D97-FB7F-442C-BEC3-E586AA386251}"/>
              </a:ext>
            </a:extLst>
          </p:cNvPr>
          <p:cNvSpPr/>
          <p:nvPr/>
        </p:nvSpPr>
        <p:spPr>
          <a:xfrm rot="16200000">
            <a:off x="11799773" y="2870038"/>
            <a:ext cx="691556" cy="1311007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ilkreis 85">
            <a:extLst>
              <a:ext uri="{FF2B5EF4-FFF2-40B4-BE49-F238E27FC236}">
                <a16:creationId xmlns:a16="http://schemas.microsoft.com/office/drawing/2014/main" xmlns="" id="{D8279E56-2576-481D-B499-7ACF88332419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9448369"/>
              <a:gd name="adj2" fmla="val 8487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0" name="Teilkreis 109">
            <a:extLst>
              <a:ext uri="{FF2B5EF4-FFF2-40B4-BE49-F238E27FC236}">
                <a16:creationId xmlns:a16="http://schemas.microsoft.com/office/drawing/2014/main" xmlns="" id="{96637F23-F733-450B-A3DD-42CBA768F5B3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6195428"/>
              <a:gd name="adj2" fmla="val 198607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xmlns="" id="{6F3FD950-7372-4003-B3F0-CE8AAE87911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xmlns="" id="{99600EEF-56C3-4D06-8734-047369CF1499}"/>
              </a:ext>
            </a:extLst>
          </p:cNvPr>
          <p:cNvSpPr txBox="1"/>
          <p:nvPr/>
        </p:nvSpPr>
        <p:spPr>
          <a:xfrm>
            <a:off x="18490374" y="4161162"/>
            <a:ext cx="2185020" cy="9356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BMW</a:t>
            </a:r>
            <a:b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16 %</a:t>
            </a:r>
            <a:endParaRPr lang="en-US" sz="32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xmlns="" id="{14B1B164-2795-4DC3-BA8F-D83E8E638B44}"/>
              </a:ext>
            </a:extLst>
          </p:cNvPr>
          <p:cNvSpPr/>
          <p:nvPr/>
        </p:nvSpPr>
        <p:spPr>
          <a:xfrm>
            <a:off x="20698434" y="7455486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Nissan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11 %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xmlns="" id="{FC5BA8A6-7231-4A38-85D1-9AAC43CD87AA}"/>
              </a:ext>
            </a:extLst>
          </p:cNvPr>
          <p:cNvSpPr/>
          <p:nvPr/>
        </p:nvSpPr>
        <p:spPr>
          <a:xfrm>
            <a:off x="20238965" y="10076872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VW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10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xmlns="" id="{55D400C7-2E19-4DE0-B4D8-B854F23018E8}"/>
              </a:ext>
            </a:extLst>
          </p:cNvPr>
          <p:cNvSpPr/>
          <p:nvPr/>
        </p:nvSpPr>
        <p:spPr>
          <a:xfrm>
            <a:off x="18346302" y="11978996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Renault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10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xmlns="" id="{F165CEF3-4F21-4674-AD4F-F4E1BCDFAD94}"/>
              </a:ext>
            </a:extLst>
          </p:cNvPr>
          <p:cNvSpPr/>
          <p:nvPr/>
        </p:nvSpPr>
        <p:spPr>
          <a:xfrm>
            <a:off x="11748499" y="8818845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Kia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xmlns="" id="{F9E5F643-432B-4840-90BE-6C279B7E4081}"/>
              </a:ext>
            </a:extLst>
          </p:cNvPr>
          <p:cNvSpPr/>
          <p:nvPr/>
        </p:nvSpPr>
        <p:spPr>
          <a:xfrm>
            <a:off x="12396068" y="6308614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Mercedes      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xmlns="" id="{58106E36-96C4-41AD-8AFF-65D039EF9266}"/>
              </a:ext>
            </a:extLst>
          </p:cNvPr>
          <p:cNvSpPr/>
          <p:nvPr/>
        </p:nvSpPr>
        <p:spPr>
          <a:xfrm>
            <a:off x="11995395" y="7352121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Hyundai      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xmlns="" id="{1858D2C6-2F4E-42FF-B1B8-A8E09D9731CC}"/>
              </a:ext>
            </a:extLst>
          </p:cNvPr>
          <p:cNvSpPr/>
          <p:nvPr/>
        </p:nvSpPr>
        <p:spPr>
          <a:xfrm>
            <a:off x="12729778" y="10531636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Mitsubishi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xmlns="" id="{2EC1A5EF-FF71-45C0-A9A9-1B3CA91B688B}"/>
              </a:ext>
            </a:extLst>
          </p:cNvPr>
          <p:cNvSpPr/>
          <p:nvPr/>
        </p:nvSpPr>
        <p:spPr>
          <a:xfrm>
            <a:off x="12567888" y="5468410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Smart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xmlns="" id="{DB800D12-8DA9-4939-8732-89DDBB1898D7}"/>
              </a:ext>
            </a:extLst>
          </p:cNvPr>
          <p:cNvSpPr/>
          <p:nvPr/>
        </p:nvSpPr>
        <p:spPr>
          <a:xfrm>
            <a:off x="16166890" y="1257749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Tesla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xmlns="" id="{B31928E8-C2FF-479D-B6E1-B4BDFDE78FE5}"/>
              </a:ext>
            </a:extLst>
          </p:cNvPr>
          <p:cNvSpPr/>
          <p:nvPr/>
        </p:nvSpPr>
        <p:spPr>
          <a:xfrm>
            <a:off x="13949880" y="1190538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Volvo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xmlns="" id="{90756B12-ECD6-4127-A95D-4DAA2F24D8AB}"/>
              </a:ext>
            </a:extLst>
          </p:cNvPr>
          <p:cNvSpPr/>
          <p:nvPr/>
        </p:nvSpPr>
        <p:spPr>
          <a:xfrm>
            <a:off x="13071965" y="4775510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MINI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xmlns="" id="{6595D864-737B-4D70-88B8-CAE6C265AC44}"/>
              </a:ext>
            </a:extLst>
          </p:cNvPr>
          <p:cNvSpPr/>
          <p:nvPr/>
        </p:nvSpPr>
        <p:spPr>
          <a:xfrm>
            <a:off x="14271755" y="3641258"/>
            <a:ext cx="3205248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 Andere</a:t>
            </a:r>
          </a:p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11 %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xmlns="" id="{9B2533FF-D9C4-4A83-82B9-84B3CF0023F6}"/>
              </a:ext>
            </a:extLst>
          </p:cNvPr>
          <p:cNvSpPr/>
          <p:nvPr/>
        </p:nvSpPr>
        <p:spPr>
          <a:xfrm>
            <a:off x="371062" y="2409371"/>
            <a:ext cx="6836229" cy="1030514"/>
          </a:xfrm>
          <a:custGeom>
            <a:avLst/>
            <a:gdLst>
              <a:gd name="connsiteX0" fmla="*/ 0 w 6836229"/>
              <a:gd name="connsiteY0" fmla="*/ 0 h 1030514"/>
              <a:gd name="connsiteX1" fmla="*/ 6836229 w 6836229"/>
              <a:gd name="connsiteY1" fmla="*/ 0 h 1030514"/>
              <a:gd name="connsiteX2" fmla="*/ 5909673 w 6836229"/>
              <a:gd name="connsiteY2" fmla="*/ 1030514 h 1030514"/>
              <a:gd name="connsiteX3" fmla="*/ 0 w 6836229"/>
              <a:gd name="connsiteY3" fmla="*/ 1030514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6229" h="1030514">
                <a:moveTo>
                  <a:pt x="0" y="0"/>
                </a:moveTo>
                <a:lnTo>
                  <a:pt x="6836229" y="0"/>
                </a:lnTo>
                <a:lnTo>
                  <a:pt x="5909673" y="1030514"/>
                </a:lnTo>
                <a:lnTo>
                  <a:pt x="0" y="1030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7BF891E0-8339-4583-8851-1CF4A0D1B45E}"/>
              </a:ext>
            </a:extLst>
          </p:cNvPr>
          <p:cNvSpPr/>
          <p:nvPr/>
        </p:nvSpPr>
        <p:spPr>
          <a:xfrm>
            <a:off x="1" y="2358887"/>
            <a:ext cx="1086678" cy="108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5114A023-8E19-4E3D-A7F4-4254EFE8FFB9}"/>
              </a:ext>
            </a:extLst>
          </p:cNvPr>
          <p:cNvSpPr txBox="1"/>
          <p:nvPr/>
        </p:nvSpPr>
        <p:spPr>
          <a:xfrm>
            <a:off x="1620000" y="2595548"/>
            <a:ext cx="460662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>
                <a:latin typeface="BMWType V2 Light" pitchFamily="2" charset="0"/>
                <a:cs typeface="BMWType V2 Light" pitchFamily="2" charset="0"/>
              </a:rPr>
              <a:t>BMW Infografik</a:t>
            </a:r>
            <a:endParaRPr lang="en-US" sz="48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BF5A66DD-4EBC-4F4E-B8E2-1979D3FD35AE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Elektromobilität in Europa.</a:t>
            </a:r>
            <a:br>
              <a:rPr lang="de-DE" sz="5400" cap="all">
                <a:latin typeface="BMWType V2 Light" pitchFamily="2" charset="0"/>
                <a:cs typeface="BMWType V2 Light" pitchFamily="2" charset="0"/>
              </a:rPr>
            </a:b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Anteile bei den Neuzulassungen nach marken.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xmlns="" id="{036C33EE-4B95-4398-8643-91A274E8CD21}"/>
              </a:ext>
            </a:extLst>
          </p:cNvPr>
          <p:cNvSpPr/>
          <p:nvPr/>
        </p:nvSpPr>
        <p:spPr>
          <a:xfrm>
            <a:off x="11439365" y="12695109"/>
            <a:ext cx="26082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Individueller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Anteil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&lt; 2,5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%.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408B0711-476F-4C40-BE2D-68E884D634A7}"/>
              </a:ext>
            </a:extLst>
          </p:cNvPr>
          <p:cNvSpPr/>
          <p:nvPr/>
        </p:nvSpPr>
        <p:spPr>
          <a:xfrm>
            <a:off x="11225097" y="12695109"/>
            <a:ext cx="6748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5DB5E209-DA18-4D9D-AF18-56BB45D843D6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943AB069-A528-4F7E-B7EB-B06A895A5348}"/>
              </a:ext>
            </a:extLst>
          </p:cNvPr>
          <p:cNvSpPr>
            <a:spLocks noChangeAspect="1"/>
          </p:cNvSpPr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ilkreis 58">
            <a:extLst>
              <a:ext uri="{FF2B5EF4-FFF2-40B4-BE49-F238E27FC236}">
                <a16:creationId xmlns:a16="http://schemas.microsoft.com/office/drawing/2014/main" xmlns="" id="{6DC53DC4-42AF-4A31-9214-A62DE19815CA}"/>
              </a:ext>
            </a:extLst>
          </p:cNvPr>
          <p:cNvSpPr/>
          <p:nvPr/>
        </p:nvSpPr>
        <p:spPr>
          <a:xfrm rot="2142434">
            <a:off x="12258489" y="3168464"/>
            <a:ext cx="10176247" cy="10176247"/>
          </a:xfrm>
          <a:prstGeom prst="pie">
            <a:avLst>
              <a:gd name="adj1" fmla="val 12169229"/>
              <a:gd name="adj2" fmla="val 13090220"/>
            </a:avLst>
          </a:prstGeom>
          <a:solidFill>
            <a:srgbClr val="15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Teilkreis 64">
            <a:extLst>
              <a:ext uri="{FF2B5EF4-FFF2-40B4-BE49-F238E27FC236}">
                <a16:creationId xmlns:a16="http://schemas.microsoft.com/office/drawing/2014/main" xmlns="" id="{1484854D-D073-4F93-87DB-B82863EA7139}"/>
              </a:ext>
            </a:extLst>
          </p:cNvPr>
          <p:cNvSpPr/>
          <p:nvPr/>
        </p:nvSpPr>
        <p:spPr>
          <a:xfrm rot="2142434">
            <a:off x="12258489" y="3168464"/>
            <a:ext cx="10176247" cy="10176247"/>
          </a:xfrm>
          <a:prstGeom prst="pie">
            <a:avLst>
              <a:gd name="adj1" fmla="val 11693818"/>
              <a:gd name="adj2" fmla="val 12426200"/>
            </a:avLst>
          </a:prstGeom>
          <a:solidFill>
            <a:srgbClr val="1B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2194B997-B5E9-4ED6-8BD3-7926BB349065}"/>
              </a:ext>
            </a:extLst>
          </p:cNvPr>
          <p:cNvSpPr/>
          <p:nvPr/>
        </p:nvSpPr>
        <p:spPr>
          <a:xfrm>
            <a:off x="0" y="2597426"/>
            <a:ext cx="10031896" cy="111185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D9FB146D-FAC6-4D76-AA21-4C5A5A881D39}"/>
              </a:ext>
            </a:extLst>
          </p:cNvPr>
          <p:cNvGrpSpPr/>
          <p:nvPr/>
        </p:nvGrpSpPr>
        <p:grpSpPr>
          <a:xfrm>
            <a:off x="11490048" y="3179763"/>
            <a:ext cx="1311007" cy="691557"/>
            <a:chOff x="14088295" y="4288544"/>
            <a:chExt cx="1440000" cy="759601"/>
          </a:xfrm>
          <a:effectLst/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xmlns="" id="{31008D93-7F0F-48A7-9C24-CC9594E34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8295" y="4288544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xmlns="" id="{A0125D97-FB7F-442C-BEC3-E586AA386251}"/>
                </a:ext>
              </a:extLst>
            </p:cNvPr>
            <p:cNvSpPr/>
            <p:nvPr/>
          </p:nvSpPr>
          <p:spPr>
            <a:xfrm rot="16200000">
              <a:off x="14428495" y="3948345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6" name="Teilkreis 65">
            <a:extLst>
              <a:ext uri="{FF2B5EF4-FFF2-40B4-BE49-F238E27FC236}">
                <a16:creationId xmlns:a16="http://schemas.microsoft.com/office/drawing/2014/main" xmlns="" id="{77378ACD-63F7-4748-A2D4-E687BCF1A528}"/>
              </a:ext>
            </a:extLst>
          </p:cNvPr>
          <p:cNvSpPr/>
          <p:nvPr/>
        </p:nvSpPr>
        <p:spPr>
          <a:xfrm rot="1795958">
            <a:off x="12258489" y="3168464"/>
            <a:ext cx="10176247" cy="10176247"/>
          </a:xfrm>
          <a:prstGeom prst="pie">
            <a:avLst>
              <a:gd name="adj1" fmla="val 11115909"/>
              <a:gd name="adj2" fmla="val 12127897"/>
            </a:avLst>
          </a:prstGeom>
          <a:solidFill>
            <a:srgbClr val="26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2" name="Teilkreis 111">
            <a:extLst>
              <a:ext uri="{FF2B5EF4-FFF2-40B4-BE49-F238E27FC236}">
                <a16:creationId xmlns:a16="http://schemas.microsoft.com/office/drawing/2014/main" xmlns="" id="{E9A6D035-A9C3-4579-8D38-DCAED7453CB6}"/>
              </a:ext>
            </a:extLst>
          </p:cNvPr>
          <p:cNvSpPr/>
          <p:nvPr/>
        </p:nvSpPr>
        <p:spPr>
          <a:xfrm rot="495711">
            <a:off x="12258489" y="3168464"/>
            <a:ext cx="10176247" cy="10176247"/>
          </a:xfrm>
          <a:prstGeom prst="pie">
            <a:avLst>
              <a:gd name="adj1" fmla="val 11535032"/>
              <a:gd name="adj2" fmla="val 12561831"/>
            </a:avLst>
          </a:prstGeom>
          <a:solidFill>
            <a:srgbClr val="2D9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5" name="Teilkreis 154">
            <a:extLst>
              <a:ext uri="{FF2B5EF4-FFF2-40B4-BE49-F238E27FC236}">
                <a16:creationId xmlns:a16="http://schemas.microsoft.com/office/drawing/2014/main" xmlns="" id="{5B0D8607-F43A-41A8-850D-D7E2375CFEAC}"/>
              </a:ext>
            </a:extLst>
          </p:cNvPr>
          <p:cNvSpPr/>
          <p:nvPr/>
        </p:nvSpPr>
        <p:spPr>
          <a:xfrm rot="495711">
            <a:off x="12258489" y="3168464"/>
            <a:ext cx="10176247" cy="10176247"/>
          </a:xfrm>
          <a:prstGeom prst="pie">
            <a:avLst>
              <a:gd name="adj1" fmla="val 10345114"/>
              <a:gd name="adj2" fmla="val 11729398"/>
            </a:avLst>
          </a:prstGeom>
          <a:solidFill>
            <a:srgbClr val="39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3" name="Teilkreis 152">
            <a:extLst>
              <a:ext uri="{FF2B5EF4-FFF2-40B4-BE49-F238E27FC236}">
                <a16:creationId xmlns:a16="http://schemas.microsoft.com/office/drawing/2014/main" xmlns="" id="{73595DA5-6642-4886-A0A1-304CBBCBF703}"/>
              </a:ext>
            </a:extLst>
          </p:cNvPr>
          <p:cNvSpPr/>
          <p:nvPr/>
        </p:nvSpPr>
        <p:spPr>
          <a:xfrm rot="20472277">
            <a:off x="12258489" y="3168464"/>
            <a:ext cx="10176247" cy="10176247"/>
          </a:xfrm>
          <a:prstGeom prst="pie">
            <a:avLst>
              <a:gd name="adj1" fmla="val 10918421"/>
              <a:gd name="adj2" fmla="val 12277325"/>
            </a:avLst>
          </a:prstGeom>
          <a:solidFill>
            <a:srgbClr val="2F9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1" name="Teilkreis 150">
            <a:extLst>
              <a:ext uri="{FF2B5EF4-FFF2-40B4-BE49-F238E27FC236}">
                <a16:creationId xmlns:a16="http://schemas.microsoft.com/office/drawing/2014/main" xmlns="" id="{D0823BED-BDA6-401E-8E18-F1C6646DEC6C}"/>
              </a:ext>
            </a:extLst>
          </p:cNvPr>
          <p:cNvSpPr/>
          <p:nvPr/>
        </p:nvSpPr>
        <p:spPr>
          <a:xfrm rot="20472277">
            <a:off x="12258489" y="3168464"/>
            <a:ext cx="10176247" cy="10176247"/>
          </a:xfrm>
          <a:prstGeom prst="pie">
            <a:avLst>
              <a:gd name="adj1" fmla="val 9740337"/>
              <a:gd name="adj2" fmla="val 11207758"/>
            </a:avLst>
          </a:prstGeom>
          <a:solidFill>
            <a:srgbClr val="4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xmlns="" id="{3CC1EE96-4ABA-4321-8CC9-3DCE1825EE6E}"/>
              </a:ext>
            </a:extLst>
          </p:cNvPr>
          <p:cNvSpPr/>
          <p:nvPr/>
        </p:nvSpPr>
        <p:spPr>
          <a:xfrm>
            <a:off x="15068052" y="3436070"/>
            <a:ext cx="3205248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 Andere</a:t>
            </a:r>
          </a:p>
          <a:p>
            <a:pPr algn="ctr"/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48" name="Teilkreis 47">
            <a:extLst>
              <a:ext uri="{FF2B5EF4-FFF2-40B4-BE49-F238E27FC236}">
                <a16:creationId xmlns:a16="http://schemas.microsoft.com/office/drawing/2014/main" xmlns="" id="{0704EED1-B3F1-46B0-9870-9B91A3567509}"/>
              </a:ext>
            </a:extLst>
          </p:cNvPr>
          <p:cNvSpPr/>
          <p:nvPr/>
        </p:nvSpPr>
        <p:spPr>
          <a:xfrm rot="172524">
            <a:off x="12258489" y="3168464"/>
            <a:ext cx="10176247" cy="10176247"/>
          </a:xfrm>
          <a:prstGeom prst="pie">
            <a:avLst>
              <a:gd name="adj1" fmla="val 7211923"/>
              <a:gd name="adj2" fmla="val 863330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1" name="Teilkreis 70">
            <a:extLst>
              <a:ext uri="{FF2B5EF4-FFF2-40B4-BE49-F238E27FC236}">
                <a16:creationId xmlns:a16="http://schemas.microsoft.com/office/drawing/2014/main" xmlns="" id="{03ED6793-3DC6-4B16-8CB6-090A0C3ACC5F}"/>
              </a:ext>
            </a:extLst>
          </p:cNvPr>
          <p:cNvSpPr/>
          <p:nvPr/>
        </p:nvSpPr>
        <p:spPr>
          <a:xfrm rot="647532">
            <a:off x="12258489" y="3168464"/>
            <a:ext cx="10176247" cy="10176247"/>
          </a:xfrm>
          <a:prstGeom prst="pie">
            <a:avLst>
              <a:gd name="adj1" fmla="val 5246515"/>
              <a:gd name="adj2" fmla="val 691575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0" name="Teilkreis 69">
            <a:extLst>
              <a:ext uri="{FF2B5EF4-FFF2-40B4-BE49-F238E27FC236}">
                <a16:creationId xmlns:a16="http://schemas.microsoft.com/office/drawing/2014/main" xmlns="" id="{0233E0DB-248E-4066-9CB8-31A71136D8F8}"/>
              </a:ext>
            </a:extLst>
          </p:cNvPr>
          <p:cNvSpPr/>
          <p:nvPr/>
        </p:nvSpPr>
        <p:spPr>
          <a:xfrm rot="20817738">
            <a:off x="12258489" y="3168464"/>
            <a:ext cx="10176247" cy="10176247"/>
          </a:xfrm>
          <a:prstGeom prst="pie">
            <a:avLst>
              <a:gd name="adj1" fmla="val 4799649"/>
              <a:gd name="adj2" fmla="val 6841068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4" name="Teilkreis 63">
            <a:extLst>
              <a:ext uri="{FF2B5EF4-FFF2-40B4-BE49-F238E27FC236}">
                <a16:creationId xmlns:a16="http://schemas.microsoft.com/office/drawing/2014/main" xmlns="" id="{C8CB8C54-1075-415E-BAE5-849D5BC68CDD}"/>
              </a:ext>
            </a:extLst>
          </p:cNvPr>
          <p:cNvSpPr/>
          <p:nvPr/>
        </p:nvSpPr>
        <p:spPr>
          <a:xfrm rot="20818244">
            <a:off x="12258489" y="3168464"/>
            <a:ext cx="10176247" cy="10176247"/>
          </a:xfrm>
          <a:prstGeom prst="pie">
            <a:avLst>
              <a:gd name="adj1" fmla="val 2789521"/>
              <a:gd name="adj2" fmla="val 5106904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Teilkreis 34">
            <a:extLst>
              <a:ext uri="{FF2B5EF4-FFF2-40B4-BE49-F238E27FC236}">
                <a16:creationId xmlns:a16="http://schemas.microsoft.com/office/drawing/2014/main" xmlns="" id="{C5A30B65-EAD4-42B9-B2AA-8821F49288DA}"/>
              </a:ext>
            </a:extLst>
          </p:cNvPr>
          <p:cNvSpPr/>
          <p:nvPr/>
        </p:nvSpPr>
        <p:spPr>
          <a:xfrm rot="172524">
            <a:off x="12258489" y="3168464"/>
            <a:ext cx="10176247" cy="10176247"/>
          </a:xfrm>
          <a:prstGeom prst="pie">
            <a:avLst>
              <a:gd name="adj1" fmla="val 19911081"/>
              <a:gd name="adj2" fmla="val 200495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3" name="Teilkreis 62">
            <a:extLst>
              <a:ext uri="{FF2B5EF4-FFF2-40B4-BE49-F238E27FC236}">
                <a16:creationId xmlns:a16="http://schemas.microsoft.com/office/drawing/2014/main" xmlns="" id="{4D120EEE-B35D-4E1B-A4AF-491A6BC0869A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6195428"/>
              <a:gd name="adj2" fmla="val 2076129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xmlns="" id="{0DE3C125-2F9B-4D7F-AC49-56ECEB45C174}"/>
              </a:ext>
            </a:extLst>
          </p:cNvPr>
          <p:cNvSpPr txBox="1"/>
          <p:nvPr/>
        </p:nvSpPr>
        <p:spPr>
          <a:xfrm>
            <a:off x="18758789" y="4375497"/>
            <a:ext cx="2185020" cy="9356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BMW</a:t>
            </a:r>
            <a:b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21 </a:t>
            </a: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xmlns="" id="{8FF986BC-B5F8-4777-8475-DF29274DE99B}"/>
              </a:ext>
            </a:extLst>
          </p:cNvPr>
          <p:cNvSpPr/>
          <p:nvPr/>
        </p:nvSpPr>
        <p:spPr>
          <a:xfrm>
            <a:off x="20709568" y="8813268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VW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14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xmlns="" id="{2623BB99-AD49-424B-A4B4-42A76C084693}"/>
              </a:ext>
            </a:extLst>
          </p:cNvPr>
          <p:cNvSpPr/>
          <p:nvPr/>
        </p:nvSpPr>
        <p:spPr>
          <a:xfrm>
            <a:off x="16555197" y="12574909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Smart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xmlns="" id="{03390480-3B06-44E7-8185-D618193C866B}"/>
              </a:ext>
            </a:extLst>
          </p:cNvPr>
          <p:cNvSpPr/>
          <p:nvPr/>
        </p:nvSpPr>
        <p:spPr>
          <a:xfrm>
            <a:off x="18783417" y="11714722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Renault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10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xmlns="" id="{28E7AABE-9BA2-474A-9417-2B40D2693407}"/>
              </a:ext>
            </a:extLst>
          </p:cNvPr>
          <p:cNvSpPr/>
          <p:nvPr/>
        </p:nvSpPr>
        <p:spPr>
          <a:xfrm>
            <a:off x="14280975" y="12137330"/>
            <a:ext cx="2416697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Kia </a:t>
            </a: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xmlns="" id="{75075DE8-33CD-4D19-BA9C-510D3E101A06}"/>
              </a:ext>
            </a:extLst>
          </p:cNvPr>
          <p:cNvSpPr/>
          <p:nvPr/>
        </p:nvSpPr>
        <p:spPr>
          <a:xfrm>
            <a:off x="13103701" y="11131123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Mercedes      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xmlns="" id="{0246910A-C7B3-4B2C-9A9A-101A5A69DDB8}"/>
              </a:ext>
            </a:extLst>
          </p:cNvPr>
          <p:cNvSpPr/>
          <p:nvPr/>
        </p:nvSpPr>
        <p:spPr>
          <a:xfrm>
            <a:off x="12232883" y="9748930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Hyundai      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xmlns="" id="{40FCE03F-8FB7-4176-8E4E-BE31671A5200}"/>
              </a:ext>
            </a:extLst>
          </p:cNvPr>
          <p:cNvSpPr/>
          <p:nvPr/>
        </p:nvSpPr>
        <p:spPr>
          <a:xfrm>
            <a:off x="11673996" y="8205070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Audi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xmlns="" id="{6EDFF38B-DC39-4D98-842F-AB2F7E26D537}"/>
              </a:ext>
            </a:extLst>
          </p:cNvPr>
          <p:cNvSpPr/>
          <p:nvPr/>
        </p:nvSpPr>
        <p:spPr>
          <a:xfrm>
            <a:off x="12026871" y="6842877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Nissan      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3237B317-CFEF-42F1-AF28-7A357F818CB6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44AD69B6-D72A-4D9E-98E9-CEF38089A98C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xmlns="" id="{690B2B51-9923-4C49-A2F4-0B7F87929FEE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xmlns="" id="{621D7A9A-356F-4DB2-8447-C5EF7FEC6D4C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5" name="Rechteck 104">
            <a:extLst>
              <a:ext uri="{FF2B5EF4-FFF2-40B4-BE49-F238E27FC236}">
                <a16:creationId xmlns:a16="http://schemas.microsoft.com/office/drawing/2014/main" xmlns="" id="{5B9A58A1-89A3-4E31-AC8F-3B43B12AFACA}"/>
              </a:ext>
            </a:extLst>
          </p:cNvPr>
          <p:cNvSpPr/>
          <p:nvPr/>
        </p:nvSpPr>
        <p:spPr>
          <a:xfrm>
            <a:off x="13048231" y="4866109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Tesla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xmlns="" id="{AB57238D-B355-4333-AE5E-0FE601BD19D0}"/>
              </a:ext>
            </a:extLst>
          </p:cNvPr>
          <p:cNvSpPr/>
          <p:nvPr/>
        </p:nvSpPr>
        <p:spPr>
          <a:xfrm>
            <a:off x="14604826" y="379136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Volvo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xmlns="" id="{04B85B1C-1A1D-4BD7-ABCE-149406379523}"/>
              </a:ext>
            </a:extLst>
          </p:cNvPr>
          <p:cNvSpPr/>
          <p:nvPr/>
        </p:nvSpPr>
        <p:spPr>
          <a:xfrm>
            <a:off x="12514029" y="5825708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spc="-8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Mitsubishi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xmlns="" id="{35DB28F2-6D6B-484C-B282-7949473E652E}"/>
              </a:ext>
            </a:extLst>
          </p:cNvPr>
          <p:cNvSpPr/>
          <p:nvPr/>
        </p:nvSpPr>
        <p:spPr>
          <a:xfrm>
            <a:off x="13864318" y="4258721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Porsche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D7210D0A-03FC-457C-BCA7-1DF78365DB61}"/>
              </a:ext>
            </a:extLst>
          </p:cNvPr>
          <p:cNvSpPr/>
          <p:nvPr/>
        </p:nvSpPr>
        <p:spPr>
          <a:xfrm>
            <a:off x="0" y="6550926"/>
            <a:ext cx="10031896" cy="129653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A26FB3BF-F65B-4639-8B51-EBDA6512DBCA}"/>
              </a:ext>
            </a:extLst>
          </p:cNvPr>
          <p:cNvSpPr/>
          <p:nvPr/>
        </p:nvSpPr>
        <p:spPr>
          <a:xfrm>
            <a:off x="0" y="4015408"/>
            <a:ext cx="10031896" cy="159382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14AC0AB0-B38B-469E-A5FB-07FAD904D37F}"/>
              </a:ext>
            </a:extLst>
          </p:cNvPr>
          <p:cNvSpPr/>
          <p:nvPr/>
        </p:nvSpPr>
        <p:spPr>
          <a:xfrm>
            <a:off x="1619999" y="4105774"/>
            <a:ext cx="8520287" cy="52814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Datenquelle: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IHS </a:t>
            </a: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Markit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 New Registrations 03.2018-02.2019.</a:t>
            </a:r>
            <a:br>
              <a:rPr lang="en-US" sz="2400" dirty="0">
                <a:latin typeface="BMWType V2 Light" pitchFamily="2" charset="0"/>
                <a:cs typeface="BMWType V2 Light" pitchFamily="2" charset="0"/>
              </a:rPr>
            </a:br>
            <a:r>
              <a:rPr lang="en-US" sz="2400" dirty="0" smtClean="0">
                <a:latin typeface="BMWType V2 Light" pitchFamily="2" charset="0"/>
                <a:cs typeface="BMWType V2 Light" pitchFamily="2" charset="0"/>
              </a:rPr>
              <a:t>08.04.2019 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Report. </a:t>
            </a:r>
          </a:p>
          <a:p>
            <a:pPr>
              <a:lnSpc>
                <a:spcPct val="95000"/>
              </a:lnSpc>
            </a:pPr>
            <a:endParaRPr lang="en-US" sz="24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en-US" sz="16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Fahrzeugtyp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 </a:t>
            </a:r>
            <a:b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Personenkraftwagen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Antriebssystem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 </a:t>
            </a:r>
            <a:b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mit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REX,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mit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/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ohne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REX, </a:t>
            </a:r>
            <a:b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PHEV Diesel und PHEV </a:t>
            </a: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Benziner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en-US" sz="16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Länderabdeckung</a:t>
            </a:r>
            <a:r>
              <a:rPr lang="en-US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</a:t>
            </a:r>
            <a: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/>
            </a:r>
            <a:br>
              <a:rPr lang="de-DE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GB" sz="240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Deutschland.</a:t>
            </a:r>
            <a:endParaRPr lang="de-DE" sz="24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de-DE" sz="240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xmlns="" id="{71DA691D-6FCE-4510-8910-62C9FB77C332}"/>
              </a:ext>
            </a:extLst>
          </p:cNvPr>
          <p:cNvSpPr txBox="1"/>
          <p:nvPr/>
        </p:nvSpPr>
        <p:spPr>
          <a:xfrm>
            <a:off x="1620000" y="2595548"/>
            <a:ext cx="460662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>
                <a:latin typeface="BMWType V2 Light" pitchFamily="2" charset="0"/>
                <a:cs typeface="BMWType V2 Light" pitchFamily="2" charset="0"/>
              </a:rPr>
              <a:t>BMW Infografik</a:t>
            </a:r>
            <a:endParaRPr lang="en-US" sz="48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xmlns="" id="{0B6869BB-8E3D-48C5-82BA-0B3300CA0243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400" cap="all" dirty="0" err="1">
                <a:latin typeface="BMWType V2 Light" pitchFamily="2" charset="0"/>
                <a:cs typeface="BMWType V2 Light" pitchFamily="2" charset="0"/>
              </a:rPr>
              <a:t>Elektromobilität</a:t>
            </a:r>
            <a:r>
              <a:rPr lang="en-US" sz="5400" cap="all" dirty="0">
                <a:latin typeface="BMWType V2 Light" pitchFamily="2" charset="0"/>
                <a:cs typeface="BMWType V2 Light" pitchFamily="2" charset="0"/>
              </a:rPr>
              <a:t> in Deutschland.</a:t>
            </a:r>
            <a:br>
              <a:rPr lang="en-US" sz="5400" cap="all" dirty="0">
                <a:latin typeface="BMWType V2 Light" pitchFamily="2" charset="0"/>
                <a:cs typeface="BMWType V2 Light" pitchFamily="2" charset="0"/>
              </a:rPr>
            </a:br>
            <a:r>
              <a:rPr lang="en-US" sz="5400" cap="all" dirty="0" err="1">
                <a:latin typeface="BMWType V2 Light" pitchFamily="2" charset="0"/>
                <a:cs typeface="BMWType V2 Light" pitchFamily="2" charset="0"/>
              </a:rPr>
              <a:t>Anteile</a:t>
            </a:r>
            <a:r>
              <a:rPr lang="en-US" sz="5400" cap="all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5400" cap="all" dirty="0" err="1">
                <a:latin typeface="BMWType V2 Light" pitchFamily="2" charset="0"/>
                <a:cs typeface="BMWType V2 Light" pitchFamily="2" charset="0"/>
              </a:rPr>
              <a:t>bei</a:t>
            </a:r>
            <a:r>
              <a:rPr lang="en-US" sz="5400" cap="all" dirty="0">
                <a:latin typeface="BMWType V2 Light" pitchFamily="2" charset="0"/>
                <a:cs typeface="BMWType V2 Light" pitchFamily="2" charset="0"/>
              </a:rPr>
              <a:t> den </a:t>
            </a:r>
            <a:r>
              <a:rPr lang="en-US" sz="5400" cap="all" dirty="0" err="1">
                <a:latin typeface="BMWType V2 Light" pitchFamily="2" charset="0"/>
                <a:cs typeface="BMWType V2 Light" pitchFamily="2" charset="0"/>
              </a:rPr>
              <a:t>Neuzulassungen</a:t>
            </a:r>
            <a:r>
              <a:rPr lang="en-US" sz="5400" cap="all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5400" cap="all" dirty="0" err="1">
                <a:latin typeface="BMWType V2 Light" pitchFamily="2" charset="0"/>
                <a:cs typeface="BMWType V2 Light" pitchFamily="2" charset="0"/>
              </a:rPr>
              <a:t>nach</a:t>
            </a:r>
            <a:r>
              <a:rPr lang="en-US" sz="5400" cap="all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5400" cap="all" dirty="0" err="1">
                <a:latin typeface="BMWType V2 Light" pitchFamily="2" charset="0"/>
                <a:cs typeface="BMWType V2 Light" pitchFamily="2" charset="0"/>
              </a:rPr>
              <a:t>marken</a:t>
            </a:r>
            <a:r>
              <a:rPr lang="en-US" sz="5400" cap="all" dirty="0">
                <a:latin typeface="BMWType V2 Light" pitchFamily="2" charset="0"/>
                <a:cs typeface="BMWType V2 Light" pitchFamily="2" charset="0"/>
              </a:rPr>
              <a:t>.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xmlns="" id="{A721EBD9-9F3C-488C-9642-943D3CB8A6D0}"/>
              </a:ext>
            </a:extLst>
          </p:cNvPr>
          <p:cNvSpPr/>
          <p:nvPr/>
        </p:nvSpPr>
        <p:spPr>
          <a:xfrm>
            <a:off x="11439365" y="12695109"/>
            <a:ext cx="26082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Individueller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Anteil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&lt; 2,5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%.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xmlns="" id="{32E76FBA-2C40-4B86-B801-1DE7DD34678B}"/>
              </a:ext>
            </a:extLst>
          </p:cNvPr>
          <p:cNvSpPr/>
          <p:nvPr/>
        </p:nvSpPr>
        <p:spPr>
          <a:xfrm>
            <a:off x="11225097" y="12695109"/>
            <a:ext cx="6748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5DB5E209-DA18-4D9D-AF18-56BB45D843D6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xmlns="" id="{E3A6073A-FC53-47C7-A756-40530116B48F}"/>
              </a:ext>
            </a:extLst>
          </p:cNvPr>
          <p:cNvSpPr>
            <a:spLocks noChangeAspect="1"/>
          </p:cNvSpPr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ilkreis 89">
            <a:extLst>
              <a:ext uri="{FF2B5EF4-FFF2-40B4-BE49-F238E27FC236}">
                <a16:creationId xmlns:a16="http://schemas.microsoft.com/office/drawing/2014/main" xmlns="" id="{5B1118E0-525C-4E97-BB6F-D00E70D0997A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5382419"/>
              <a:gd name="adj2" fmla="val 6284397"/>
            </a:avLst>
          </a:prstGeom>
          <a:solidFill>
            <a:srgbClr val="2D9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Teilkreis 87">
            <a:extLst>
              <a:ext uri="{FF2B5EF4-FFF2-40B4-BE49-F238E27FC236}">
                <a16:creationId xmlns:a16="http://schemas.microsoft.com/office/drawing/2014/main" xmlns="" id="{3822F284-4148-440C-84BD-F0E5511D11E1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4891639"/>
              <a:gd name="adj2" fmla="val 5641032"/>
            </a:avLst>
          </a:prstGeom>
          <a:solidFill>
            <a:srgbClr val="39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Teilkreis 90">
            <a:extLst>
              <a:ext uri="{FF2B5EF4-FFF2-40B4-BE49-F238E27FC236}">
                <a16:creationId xmlns:a16="http://schemas.microsoft.com/office/drawing/2014/main" xmlns="" id="{8D480EB8-54E2-41FC-B55B-689122952653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4077522"/>
              <a:gd name="adj2" fmla="val 4962724"/>
            </a:avLst>
          </a:prstGeom>
          <a:solidFill>
            <a:srgbClr val="2F9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Teilkreis 84">
            <a:extLst>
              <a:ext uri="{FF2B5EF4-FFF2-40B4-BE49-F238E27FC236}">
                <a16:creationId xmlns:a16="http://schemas.microsoft.com/office/drawing/2014/main" xmlns="" id="{8DE8DA4E-EABD-46B6-A4DD-450C593936A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4570650"/>
              <a:gd name="adj2" fmla="val 5524852"/>
            </a:avLst>
          </a:prstGeom>
          <a:solidFill>
            <a:srgbClr val="4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Teilkreis 95">
            <a:extLst>
              <a:ext uri="{FF2B5EF4-FFF2-40B4-BE49-F238E27FC236}">
                <a16:creationId xmlns:a16="http://schemas.microsoft.com/office/drawing/2014/main" xmlns="" id="{85308E5D-2CDE-4A9A-B02E-425D95A6B8CF}"/>
              </a:ext>
            </a:extLst>
          </p:cNvPr>
          <p:cNvSpPr/>
          <p:nvPr/>
        </p:nvSpPr>
        <p:spPr>
          <a:xfrm rot="475008">
            <a:off x="12258489" y="3168464"/>
            <a:ext cx="10176247" cy="10176247"/>
          </a:xfrm>
          <a:prstGeom prst="pie">
            <a:avLst>
              <a:gd name="adj1" fmla="val 3173623"/>
              <a:gd name="adj2" fmla="val 421950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ilkreis 96">
            <a:extLst>
              <a:ext uri="{FF2B5EF4-FFF2-40B4-BE49-F238E27FC236}">
                <a16:creationId xmlns:a16="http://schemas.microsoft.com/office/drawing/2014/main" xmlns="" id="{D8BD1193-C4DC-4968-AF9A-BDABD4975754}"/>
              </a:ext>
            </a:extLst>
          </p:cNvPr>
          <p:cNvSpPr/>
          <p:nvPr/>
        </p:nvSpPr>
        <p:spPr>
          <a:xfrm rot="20645214">
            <a:off x="12258489" y="3168464"/>
            <a:ext cx="10176247" cy="10176247"/>
          </a:xfrm>
          <a:prstGeom prst="pie">
            <a:avLst>
              <a:gd name="adj1" fmla="val 3608870"/>
              <a:gd name="adj2" fmla="val 482137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9" name="Teilkreis 108">
            <a:extLst>
              <a:ext uri="{FF2B5EF4-FFF2-40B4-BE49-F238E27FC236}">
                <a16:creationId xmlns:a16="http://schemas.microsoft.com/office/drawing/2014/main" xmlns="" id="{DDB3520C-7081-4EE7-8D77-1E19CEC99044}"/>
              </a:ext>
            </a:extLst>
          </p:cNvPr>
          <p:cNvSpPr/>
          <p:nvPr/>
        </p:nvSpPr>
        <p:spPr>
          <a:xfrm rot="20645720">
            <a:off x="12258489" y="3168464"/>
            <a:ext cx="10176247" cy="10176247"/>
          </a:xfrm>
          <a:prstGeom prst="pie">
            <a:avLst>
              <a:gd name="adj1" fmla="val 1571690"/>
              <a:gd name="adj2" fmla="val 372356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Teilkreis 86">
            <a:extLst>
              <a:ext uri="{FF2B5EF4-FFF2-40B4-BE49-F238E27FC236}">
                <a16:creationId xmlns:a16="http://schemas.microsoft.com/office/drawing/2014/main" xmlns="" id="{5019A1F5-F056-49C6-B409-2DF9854EB901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20076197"/>
              <a:gd name="adj2" fmla="val 102976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2194B997-B5E9-4ED6-8BD3-7926BB349065}"/>
              </a:ext>
            </a:extLst>
          </p:cNvPr>
          <p:cNvSpPr/>
          <p:nvPr/>
        </p:nvSpPr>
        <p:spPr>
          <a:xfrm>
            <a:off x="0" y="2597426"/>
            <a:ext cx="10031896" cy="111185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ilkreis 85">
            <a:extLst>
              <a:ext uri="{FF2B5EF4-FFF2-40B4-BE49-F238E27FC236}">
                <a16:creationId xmlns:a16="http://schemas.microsoft.com/office/drawing/2014/main" xmlns="" id="{D8279E56-2576-481D-B499-7ACF88332419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7491065"/>
              <a:gd name="adj2" fmla="val 202884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0" name="Teilkreis 109">
            <a:extLst>
              <a:ext uri="{FF2B5EF4-FFF2-40B4-BE49-F238E27FC236}">
                <a16:creationId xmlns:a16="http://schemas.microsoft.com/office/drawing/2014/main" xmlns="" id="{96637F23-F733-450B-A3DD-42CBA768F5B3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6195428"/>
              <a:gd name="adj2" fmla="val 17695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xmlns="" id="{6F3FD950-7372-4003-B3F0-CE8AAE87911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xmlns="" id="{99600EEF-56C3-4D06-8734-047369CF1499}"/>
              </a:ext>
            </a:extLst>
          </p:cNvPr>
          <p:cNvSpPr txBox="1"/>
          <p:nvPr/>
        </p:nvSpPr>
        <p:spPr>
          <a:xfrm>
            <a:off x="17183774" y="3568065"/>
            <a:ext cx="2185020" cy="9356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BMW</a:t>
            </a: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7 %</a:t>
            </a:r>
            <a:endParaRPr lang="en-US" sz="32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xmlns="" id="{14B1B164-2795-4DC3-BA8F-D83E8E638B44}"/>
              </a:ext>
            </a:extLst>
          </p:cNvPr>
          <p:cNvSpPr/>
          <p:nvPr/>
        </p:nvSpPr>
        <p:spPr>
          <a:xfrm>
            <a:off x="19460386" y="5018428"/>
            <a:ext cx="216185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BYD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(nur in China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)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12 %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xmlns="" id="{FC5BA8A6-7231-4A38-85D1-9AAC43CD87AA}"/>
              </a:ext>
            </a:extLst>
          </p:cNvPr>
          <p:cNvSpPr/>
          <p:nvPr/>
        </p:nvSpPr>
        <p:spPr>
          <a:xfrm>
            <a:off x="18756735" y="11482992"/>
            <a:ext cx="216185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err="1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Roewe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xmlns="" id="{55D400C7-2E19-4DE0-B4D8-B854F23018E8}"/>
              </a:ext>
            </a:extLst>
          </p:cNvPr>
          <p:cNvSpPr/>
          <p:nvPr/>
        </p:nvSpPr>
        <p:spPr>
          <a:xfrm>
            <a:off x="19997947" y="10103472"/>
            <a:ext cx="216185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Beijing Auto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(nur in China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)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xmlns="" id="{F165CEF3-4F21-4674-AD4F-F4E1BCDFAD94}"/>
              </a:ext>
            </a:extLst>
          </p:cNvPr>
          <p:cNvSpPr/>
          <p:nvPr/>
        </p:nvSpPr>
        <p:spPr>
          <a:xfrm>
            <a:off x="16181667" y="12251621"/>
            <a:ext cx="117836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JAC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xmlns="" id="{F9E5F643-432B-4840-90BE-6C279B7E4081}"/>
              </a:ext>
            </a:extLst>
          </p:cNvPr>
          <p:cNvSpPr/>
          <p:nvPr/>
        </p:nvSpPr>
        <p:spPr>
          <a:xfrm>
            <a:off x="14888769" y="11725204"/>
            <a:ext cx="2046165" cy="11695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err="1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Jiangling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EV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     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xmlns="" id="{58106E36-96C4-41AD-8AFF-65D039EF9266}"/>
              </a:ext>
            </a:extLst>
          </p:cNvPr>
          <p:cNvSpPr/>
          <p:nvPr/>
        </p:nvSpPr>
        <p:spPr>
          <a:xfrm>
            <a:off x="14054238" y="11894497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VW      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xmlns="" id="{1858D2C6-2F4E-42FF-B1B8-A8E09D9731CC}"/>
              </a:ext>
            </a:extLst>
          </p:cNvPr>
          <p:cNvSpPr/>
          <p:nvPr/>
        </p:nvSpPr>
        <p:spPr>
          <a:xfrm>
            <a:off x="17043771" y="12265009"/>
            <a:ext cx="1354871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err="1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Chery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xmlns="" id="{DB800D12-8DA9-4939-8732-89DDBB1898D7}"/>
              </a:ext>
            </a:extLst>
          </p:cNvPr>
          <p:cNvSpPr/>
          <p:nvPr/>
        </p:nvSpPr>
        <p:spPr>
          <a:xfrm>
            <a:off x="20809741" y="7745555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Tesla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11 %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xmlns="" id="{B31928E8-C2FF-479D-B6E1-B4BDFDE78FE5}"/>
              </a:ext>
            </a:extLst>
          </p:cNvPr>
          <p:cNvSpPr/>
          <p:nvPr/>
        </p:nvSpPr>
        <p:spPr>
          <a:xfrm>
            <a:off x="17673094" y="1230164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Nissan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xmlns="" id="{6595D864-737B-4D70-88B8-CAE6C265AC44}"/>
              </a:ext>
            </a:extLst>
          </p:cNvPr>
          <p:cNvSpPr/>
          <p:nvPr/>
        </p:nvSpPr>
        <p:spPr>
          <a:xfrm>
            <a:off x="11729767" y="6164755"/>
            <a:ext cx="3205248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 Andere</a:t>
            </a:r>
          </a:p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40 %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5F7713D1-EA18-4292-A179-98D9D92E81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135" y="3090508"/>
            <a:ext cx="885446" cy="862221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F9960CE9-EA48-4D15-9C4E-371BBF036282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xmlns="" id="{CE04161D-D238-4A99-9961-6746A5600058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xmlns="" id="{5084B12A-A8E5-4E13-9CC4-896C363F675F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73E332E3-4C59-4E6A-B9BC-F84E08060AA3}"/>
              </a:ext>
            </a:extLst>
          </p:cNvPr>
          <p:cNvSpPr/>
          <p:nvPr/>
        </p:nvSpPr>
        <p:spPr>
          <a:xfrm>
            <a:off x="11439365" y="12695109"/>
            <a:ext cx="26082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Individueller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Anteil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&lt; 2,5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%.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48995531-4A24-4714-A9B8-5CB6F945C330}"/>
              </a:ext>
            </a:extLst>
          </p:cNvPr>
          <p:cNvSpPr/>
          <p:nvPr/>
        </p:nvSpPr>
        <p:spPr>
          <a:xfrm>
            <a:off x="11225097" y="12695109"/>
            <a:ext cx="6748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xmlns="" id="{620DB0F1-393E-4B11-9C6F-B2BC8A12EB25}"/>
              </a:ext>
            </a:extLst>
          </p:cNvPr>
          <p:cNvSpPr/>
          <p:nvPr/>
        </p:nvSpPr>
        <p:spPr>
          <a:xfrm>
            <a:off x="0" y="6550926"/>
            <a:ext cx="10031896" cy="129653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xmlns="" id="{255E979C-C4CF-428E-A161-FB9720CF928F}"/>
              </a:ext>
            </a:extLst>
          </p:cNvPr>
          <p:cNvSpPr/>
          <p:nvPr/>
        </p:nvSpPr>
        <p:spPr>
          <a:xfrm>
            <a:off x="0" y="4015408"/>
            <a:ext cx="10031896" cy="159382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DEF7A4ED-BBE8-418E-9477-AE808E85FD51}"/>
              </a:ext>
            </a:extLst>
          </p:cNvPr>
          <p:cNvSpPr/>
          <p:nvPr/>
        </p:nvSpPr>
        <p:spPr>
          <a:xfrm>
            <a:off x="1619999" y="4105774"/>
            <a:ext cx="8520287" cy="808836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Datenquelle: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IHS </a:t>
            </a: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Markit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 New Registrations 03.2018-02.2019.</a:t>
            </a:r>
            <a:br>
              <a:rPr lang="en-US" sz="2400" dirty="0">
                <a:latin typeface="BMWType V2 Light" pitchFamily="2" charset="0"/>
                <a:cs typeface="BMWType V2 Light" pitchFamily="2" charset="0"/>
              </a:rPr>
            </a:br>
            <a:r>
              <a:rPr lang="en-US" sz="2400" dirty="0" smtClean="0">
                <a:latin typeface="BMWType V2 Light" pitchFamily="2" charset="0"/>
                <a:cs typeface="BMWType V2 Light" pitchFamily="2" charset="0"/>
              </a:rPr>
              <a:t>08.04.2019 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Report.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Monat der Datenerhebung kann länderspezifisch variieren.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Fahrzeugtyp: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Personenkraftwagen.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Antriebssystem: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Elektrisch, elektrisch mit REX, elektrisch mit/ohne REX,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PHEV Diesel und PHEV Benziner.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Länderabdeckung: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Argentinien, Australien, Österreich, Belgien, Brasilien,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Bulgarien, Kanada, Chile, China, Kroatien, Tschechische Republik, Dänemark, Estland, Finnland, Frankreich,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Deutschland, Griechenland, Hong Kong, Ungarn, Island,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Indien, Indonesien, Irland, Israel, Italien, Japan, Lettland,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Litauen, Luxemburg, Malaysia, Malta, Mexiko, Niederlande,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Neuseeland, Norwegen, Philippinen, Polen, Portugal,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Rumänien, Russland, Singapur, Slowakei, Slowenien,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Südafrika, Südkorea, Spanien, Schweden, Schweiz, 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Taiwan, Thailand, Türkei, Großbritannien, USA, Venezuela.</a:t>
            </a: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EF5B68F8-D224-4D5D-ABE9-DA074E9BFC9F}"/>
              </a:ext>
            </a:extLst>
          </p:cNvPr>
          <p:cNvSpPr txBox="1"/>
          <p:nvPr/>
        </p:nvSpPr>
        <p:spPr>
          <a:xfrm>
            <a:off x="1620000" y="2595548"/>
            <a:ext cx="460662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>
                <a:latin typeface="BMWType V2 Light" pitchFamily="2" charset="0"/>
                <a:cs typeface="BMWType V2 Light" pitchFamily="2" charset="0"/>
              </a:rPr>
              <a:t>BMW Infografik</a:t>
            </a:r>
            <a:endParaRPr lang="en-US" sz="48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55932675-A9D0-45EA-A1E7-32B5F8CABC49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Elektromobilität Weltweit.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Anteile bei den Neuzulassungen nach marken.</a:t>
            </a:r>
          </a:p>
        </p:txBody>
      </p:sp>
    </p:spTree>
    <p:extLst>
      <p:ext uri="{BB962C8B-B14F-4D97-AF65-F5344CB8AC3E}">
        <p14:creationId xmlns:p14="http://schemas.microsoft.com/office/powerpoint/2010/main" val="33048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eck 156">
            <a:extLst>
              <a:ext uri="{FF2B5EF4-FFF2-40B4-BE49-F238E27FC236}">
                <a16:creationId xmlns:a16="http://schemas.microsoft.com/office/drawing/2014/main" xmlns="" id="{537325AC-2390-48F1-B952-AB151C6B6261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038350" y="4767802"/>
            <a:ext cx="21818600" cy="6773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 rot="16200000">
            <a:off x="-2819469" y="7923790"/>
            <a:ext cx="6789737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Marktanteile (%)</a:t>
            </a:r>
          </a:p>
        </p:txBody>
      </p:sp>
      <p:sp>
        <p:nvSpPr>
          <p:cNvPr id="154" name="Freihandform 98">
            <a:extLst>
              <a:ext uri="{FF2B5EF4-FFF2-40B4-BE49-F238E27FC236}">
                <a16:creationId xmlns:a16="http://schemas.microsoft.com/office/drawing/2014/main" xmlns="" id="{A2FFDC93-A93E-48B7-801C-745483E47E8C}"/>
              </a:ext>
            </a:extLst>
          </p:cNvPr>
          <p:cNvSpPr/>
          <p:nvPr/>
        </p:nvSpPr>
        <p:spPr>
          <a:xfrm>
            <a:off x="1927275" y="5444430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Freihandform 98">
            <a:extLst>
              <a:ext uri="{FF2B5EF4-FFF2-40B4-BE49-F238E27FC236}">
                <a16:creationId xmlns:a16="http://schemas.microsoft.com/office/drawing/2014/main" xmlns="" id="{ECCEF0A2-3103-4A87-91B7-7BEBFABFF9D4}"/>
              </a:ext>
            </a:extLst>
          </p:cNvPr>
          <p:cNvSpPr/>
          <p:nvPr/>
        </p:nvSpPr>
        <p:spPr>
          <a:xfrm>
            <a:off x="1927275" y="6121058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Freihandform 98">
            <a:extLst>
              <a:ext uri="{FF2B5EF4-FFF2-40B4-BE49-F238E27FC236}">
                <a16:creationId xmlns:a16="http://schemas.microsoft.com/office/drawing/2014/main" xmlns="" id="{BD25A934-D026-4271-9D60-F03E033CE819}"/>
              </a:ext>
            </a:extLst>
          </p:cNvPr>
          <p:cNvSpPr/>
          <p:nvPr/>
        </p:nvSpPr>
        <p:spPr>
          <a:xfrm>
            <a:off x="1927275" y="747431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1118050" y="11309319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9" name="Freihandform 98"/>
          <p:cNvSpPr/>
          <p:nvPr/>
        </p:nvSpPr>
        <p:spPr>
          <a:xfrm>
            <a:off x="1927275" y="815094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Freihandform 99"/>
          <p:cNvSpPr/>
          <p:nvPr/>
        </p:nvSpPr>
        <p:spPr>
          <a:xfrm>
            <a:off x="1927275" y="8827570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Freihandform 100"/>
          <p:cNvSpPr/>
          <p:nvPr/>
        </p:nvSpPr>
        <p:spPr>
          <a:xfrm>
            <a:off x="1927275" y="9504198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reihandform 101"/>
          <p:cNvSpPr/>
          <p:nvPr/>
        </p:nvSpPr>
        <p:spPr>
          <a:xfrm>
            <a:off x="1927275" y="10180826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Freihandform 102"/>
          <p:cNvSpPr/>
          <p:nvPr/>
        </p:nvSpPr>
        <p:spPr>
          <a:xfrm>
            <a:off x="1927275" y="1085745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/>
          <p:cNvSpPr txBox="1"/>
          <p:nvPr/>
        </p:nvSpPr>
        <p:spPr>
          <a:xfrm>
            <a:off x="1118050" y="5897023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8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118050" y="7922853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5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1118050" y="8606877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4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1118050" y="9279683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3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1118050" y="9952487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2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118050" y="10628345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1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2038349" y="4759325"/>
            <a:ext cx="21818600" cy="6971657"/>
            <a:chOff x="2038349" y="5454150"/>
            <a:chExt cx="21818600" cy="5730921"/>
          </a:xfrm>
        </p:grpSpPr>
        <p:sp>
          <p:nvSpPr>
            <p:cNvPr id="112" name="Freihandform 111"/>
            <p:cNvSpPr/>
            <p:nvPr/>
          </p:nvSpPr>
          <p:spPr>
            <a:xfrm rot="5400000">
              <a:off x="20991489" y="8319610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 rot="5400000">
              <a:off x="-82711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5EEC2939-4EAD-4900-8AA9-CE3A41E8E7C4}"/>
              </a:ext>
            </a:extLst>
          </p:cNvPr>
          <p:cNvGrpSpPr/>
          <p:nvPr/>
        </p:nvGrpSpPr>
        <p:grpSpPr>
          <a:xfrm>
            <a:off x="5674782" y="4759325"/>
            <a:ext cx="14545732" cy="6971657"/>
            <a:chOff x="5674782" y="5454151"/>
            <a:chExt cx="14545732" cy="5730920"/>
          </a:xfrm>
        </p:grpSpPr>
        <p:sp>
          <p:nvSpPr>
            <p:cNvPr id="85" name="Freihandform 84"/>
            <p:cNvSpPr/>
            <p:nvPr/>
          </p:nvSpPr>
          <p:spPr>
            <a:xfrm rot="5400000">
              <a:off x="6445755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 rot="5400000">
              <a:off x="10082188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 rot="5400000">
              <a:off x="1371862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 rot="5400000">
              <a:off x="17355054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 rot="5400000">
              <a:off x="2809322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7" name="Rechteck 126"/>
          <p:cNvSpPr/>
          <p:nvPr/>
        </p:nvSpPr>
        <p:spPr>
          <a:xfrm>
            <a:off x="1972661" y="12854194"/>
            <a:ext cx="1848435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Datenquelle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: IHS </a:t>
            </a: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Markit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 New Registrations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03.2018-02.2019. </a:t>
            </a: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 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16967200" y="5947072"/>
            <a:ext cx="1076174" cy="351583"/>
          </a:xfrm>
          <a:custGeom>
            <a:avLst/>
            <a:gdLst>
              <a:gd name="connsiteX0" fmla="*/ 0 w 914400"/>
              <a:gd name="connsiteY0" fmla="*/ 247798 h 349398"/>
              <a:gd name="connsiteX1" fmla="*/ 223520 w 914400"/>
              <a:gd name="connsiteY1" fmla="*/ 24278 h 349398"/>
              <a:gd name="connsiteX2" fmla="*/ 548640 w 914400"/>
              <a:gd name="connsiteY2" fmla="*/ 24278 h 349398"/>
              <a:gd name="connsiteX3" fmla="*/ 690880 w 914400"/>
              <a:gd name="connsiteY3" fmla="*/ 186838 h 349398"/>
              <a:gd name="connsiteX4" fmla="*/ 914400 w 914400"/>
              <a:gd name="connsiteY4" fmla="*/ 349398 h 3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9398">
                <a:moveTo>
                  <a:pt x="0" y="247798"/>
                </a:moveTo>
                <a:cubicBezTo>
                  <a:pt x="66040" y="154664"/>
                  <a:pt x="132080" y="61531"/>
                  <a:pt x="223520" y="24278"/>
                </a:cubicBezTo>
                <a:cubicBezTo>
                  <a:pt x="314960" y="-12975"/>
                  <a:pt x="470747" y="-2815"/>
                  <a:pt x="548640" y="24278"/>
                </a:cubicBezTo>
                <a:cubicBezTo>
                  <a:pt x="626533" y="51371"/>
                  <a:pt x="629920" y="132651"/>
                  <a:pt x="690880" y="186838"/>
                </a:cubicBezTo>
                <a:cubicBezTo>
                  <a:pt x="751840" y="241025"/>
                  <a:pt x="785707" y="312145"/>
                  <a:pt x="914400" y="34939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Freihandform 98">
            <a:extLst>
              <a:ext uri="{FF2B5EF4-FFF2-40B4-BE49-F238E27FC236}">
                <a16:creationId xmlns:a16="http://schemas.microsoft.com/office/drawing/2014/main" xmlns="" id="{2ED0BDBE-9CBB-444A-A9D7-F0848F71ECC5}"/>
              </a:ext>
            </a:extLst>
          </p:cNvPr>
          <p:cNvSpPr/>
          <p:nvPr/>
        </p:nvSpPr>
        <p:spPr>
          <a:xfrm>
            <a:off x="1927275" y="6797686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xmlns="" id="{7FE5F954-9F4B-486B-A9A6-33456F48F4C6}"/>
              </a:ext>
            </a:extLst>
          </p:cNvPr>
          <p:cNvSpPr txBox="1"/>
          <p:nvPr/>
        </p:nvSpPr>
        <p:spPr>
          <a:xfrm>
            <a:off x="1118050" y="7250048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6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xmlns="" id="{2E0A6B84-DE59-4E19-B399-57CCA3A9152D}"/>
              </a:ext>
            </a:extLst>
          </p:cNvPr>
          <p:cNvSpPr/>
          <p:nvPr/>
        </p:nvSpPr>
        <p:spPr>
          <a:xfrm>
            <a:off x="18575136" y="7397751"/>
            <a:ext cx="1296000" cy="4135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Rechteck 167">
            <a:extLst>
              <a:ext uri="{FF2B5EF4-FFF2-40B4-BE49-F238E27FC236}">
                <a16:creationId xmlns:a16="http://schemas.microsoft.com/office/drawing/2014/main" xmlns="" id="{03C05A1A-2950-4C85-B40E-FD6364177C62}"/>
              </a:ext>
            </a:extLst>
          </p:cNvPr>
          <p:cNvSpPr/>
          <p:nvPr/>
        </p:nvSpPr>
        <p:spPr>
          <a:xfrm>
            <a:off x="16954929" y="6773863"/>
            <a:ext cx="1296000" cy="4759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xmlns="" id="{5795DDA3-DF3D-4A00-9151-06B13629758C}"/>
              </a:ext>
            </a:extLst>
          </p:cNvPr>
          <p:cNvSpPr/>
          <p:nvPr/>
        </p:nvSpPr>
        <p:spPr>
          <a:xfrm>
            <a:off x="7652467" y="9092188"/>
            <a:ext cx="1296000" cy="244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xmlns="" id="{1A4FFADD-DBA0-4569-A9DE-2BCA7421DED9}"/>
              </a:ext>
            </a:extLst>
          </p:cNvPr>
          <p:cNvSpPr/>
          <p:nvPr/>
        </p:nvSpPr>
        <p:spPr>
          <a:xfrm>
            <a:off x="6029660" y="5001492"/>
            <a:ext cx="1296000" cy="6531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xmlns="" id="{B5172C24-5240-4D3A-81D1-C57C19150D56}"/>
              </a:ext>
            </a:extLst>
          </p:cNvPr>
          <p:cNvSpPr/>
          <p:nvPr/>
        </p:nvSpPr>
        <p:spPr>
          <a:xfrm>
            <a:off x="11306217" y="9773969"/>
            <a:ext cx="1296000" cy="17592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xmlns="" id="{36DA2489-8319-4C1C-9BDF-8C077675C9AD}"/>
              </a:ext>
            </a:extLst>
          </p:cNvPr>
          <p:cNvSpPr/>
          <p:nvPr/>
        </p:nvSpPr>
        <p:spPr>
          <a:xfrm>
            <a:off x="9686070" y="6501414"/>
            <a:ext cx="1296000" cy="50317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xmlns="" id="{93ED5BA0-B22B-4529-9ECC-3D2CF9AE8C6F}"/>
              </a:ext>
            </a:extLst>
          </p:cNvPr>
          <p:cNvSpPr/>
          <p:nvPr/>
        </p:nvSpPr>
        <p:spPr>
          <a:xfrm>
            <a:off x="14935483" y="10183039"/>
            <a:ext cx="1296000" cy="13501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xmlns="" id="{A495DD0A-C133-4505-B4EB-97305559DF09}"/>
              </a:ext>
            </a:extLst>
          </p:cNvPr>
          <p:cNvSpPr/>
          <p:nvPr/>
        </p:nvSpPr>
        <p:spPr>
          <a:xfrm>
            <a:off x="13315276" y="8069513"/>
            <a:ext cx="1296000" cy="3463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Rechteck 169">
            <a:extLst>
              <a:ext uri="{FF2B5EF4-FFF2-40B4-BE49-F238E27FC236}">
                <a16:creationId xmlns:a16="http://schemas.microsoft.com/office/drawing/2014/main" xmlns="" id="{C62317BF-3B79-436D-A302-E073A06AC340}"/>
              </a:ext>
            </a:extLst>
          </p:cNvPr>
          <p:cNvSpPr/>
          <p:nvPr/>
        </p:nvSpPr>
        <p:spPr>
          <a:xfrm>
            <a:off x="22208251" y="9842148"/>
            <a:ext cx="1296000" cy="1691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xmlns="" id="{BB115C2F-D99C-4C35-A6F4-F382636242FB}"/>
              </a:ext>
            </a:extLst>
          </p:cNvPr>
          <p:cNvSpPr/>
          <p:nvPr/>
        </p:nvSpPr>
        <p:spPr>
          <a:xfrm>
            <a:off x="20556922" y="5819631"/>
            <a:ext cx="1296000" cy="57135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Rechteck 176">
            <a:extLst>
              <a:ext uri="{FF2B5EF4-FFF2-40B4-BE49-F238E27FC236}">
                <a16:creationId xmlns:a16="http://schemas.microsoft.com/office/drawing/2014/main" xmlns="" id="{44422292-E035-467E-AFC7-38217B26CBA4}"/>
              </a:ext>
            </a:extLst>
          </p:cNvPr>
          <p:cNvSpPr/>
          <p:nvPr/>
        </p:nvSpPr>
        <p:spPr>
          <a:xfrm>
            <a:off x="4010635" y="9637613"/>
            <a:ext cx="1296000" cy="18955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xmlns="" id="{76DAC3F0-AEB5-41FD-8A9F-1A03274E5B1C}"/>
              </a:ext>
            </a:extLst>
          </p:cNvPr>
          <p:cNvSpPr/>
          <p:nvPr/>
        </p:nvSpPr>
        <p:spPr>
          <a:xfrm>
            <a:off x="2387829" y="7251374"/>
            <a:ext cx="1296000" cy="42818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1" name="Rechteck 190">
            <a:extLst>
              <a:ext uri="{FF2B5EF4-FFF2-40B4-BE49-F238E27FC236}">
                <a16:creationId xmlns:a16="http://schemas.microsoft.com/office/drawing/2014/main" xmlns="" id="{6E7437BF-02F3-4FA5-9BBC-B31D9E953D1A}"/>
              </a:ext>
            </a:extLst>
          </p:cNvPr>
          <p:cNvSpPr/>
          <p:nvPr/>
        </p:nvSpPr>
        <p:spPr>
          <a:xfrm>
            <a:off x="16954929" y="4763386"/>
            <a:ext cx="1296000" cy="20104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xmlns="" id="{CCA1B0E5-00B6-49C7-9843-E4A8B195A9F2}"/>
              </a:ext>
            </a:extLst>
          </p:cNvPr>
          <p:cNvSpPr txBox="1"/>
          <p:nvPr/>
        </p:nvSpPr>
        <p:spPr>
          <a:xfrm>
            <a:off x="16958733" y="5067823"/>
            <a:ext cx="1278467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77,4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94" name="Rechteck 193">
            <a:extLst>
              <a:ext uri="{FF2B5EF4-FFF2-40B4-BE49-F238E27FC236}">
                <a16:creationId xmlns:a16="http://schemas.microsoft.com/office/drawing/2014/main" xmlns="" id="{F2585579-54F9-477B-88AB-3A66B466F4ED}"/>
              </a:ext>
            </a:extLst>
          </p:cNvPr>
          <p:cNvSpPr/>
          <p:nvPr/>
        </p:nvSpPr>
        <p:spPr>
          <a:xfrm>
            <a:off x="18575136" y="4774019"/>
            <a:ext cx="1296000" cy="26237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Freihandform 82"/>
          <p:cNvSpPr/>
          <p:nvPr/>
        </p:nvSpPr>
        <p:spPr>
          <a:xfrm>
            <a:off x="1927275" y="476780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xmlns="" id="{5B4D1EFC-B0F7-4E62-B404-BFB1E8242C4D}"/>
              </a:ext>
            </a:extLst>
          </p:cNvPr>
          <p:cNvSpPr txBox="1"/>
          <p:nvPr/>
        </p:nvSpPr>
        <p:spPr>
          <a:xfrm>
            <a:off x="18605494" y="5067823"/>
            <a:ext cx="123973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50,6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xmlns="" id="{5986590E-3797-492B-B937-63F620388C24}"/>
              </a:ext>
            </a:extLst>
          </p:cNvPr>
          <p:cNvGrpSpPr/>
          <p:nvPr/>
        </p:nvGrpSpPr>
        <p:grpSpPr>
          <a:xfrm>
            <a:off x="16714966" y="5780599"/>
            <a:ext cx="1771817" cy="868016"/>
            <a:chOff x="16714966" y="5780599"/>
            <a:chExt cx="1771817" cy="868016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xmlns="" id="{0CDFA2D5-0B1A-4D5B-A290-D6DCB9F09CFA}"/>
                </a:ext>
              </a:extLst>
            </p:cNvPr>
            <p:cNvGrpSpPr/>
            <p:nvPr/>
          </p:nvGrpSpPr>
          <p:grpSpPr>
            <a:xfrm rot="20432696">
              <a:off x="16758562" y="6082986"/>
              <a:ext cx="1672499" cy="269766"/>
              <a:chOff x="14054523" y="5234151"/>
              <a:chExt cx="1872153" cy="269766"/>
            </a:xfrm>
          </p:grpSpPr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xmlns="" id="{49D6D44D-B4AA-4ACE-A011-1ED09D79EFA7}"/>
                  </a:ext>
                </a:extLst>
              </p:cNvPr>
              <p:cNvSpPr/>
              <p:nvPr/>
            </p:nvSpPr>
            <p:spPr>
              <a:xfrm>
                <a:off x="14054523" y="5237896"/>
                <a:ext cx="1872153" cy="26211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xmlns="" id="{8685787E-3C5A-47B3-8ECA-F289EE6C61B8}"/>
                  </a:ext>
                </a:extLst>
              </p:cNvPr>
              <p:cNvSpPr/>
              <p:nvPr/>
            </p:nvSpPr>
            <p:spPr>
              <a:xfrm>
                <a:off x="14054523" y="5503917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xmlns="" id="{3B4F7849-4595-4887-8D61-B63A36C19814}"/>
                  </a:ext>
                </a:extLst>
              </p:cNvPr>
              <p:cNvSpPr/>
              <p:nvPr/>
            </p:nvSpPr>
            <p:spPr>
              <a:xfrm>
                <a:off x="14054523" y="5234151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xmlns="" id="{B67DD321-3BF2-426C-A2C0-BE2FE49EE8A6}"/>
                </a:ext>
              </a:extLst>
            </p:cNvPr>
            <p:cNvSpPr/>
            <p:nvPr/>
          </p:nvSpPr>
          <p:spPr>
            <a:xfrm>
              <a:off x="18319805" y="5780599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xmlns="" id="{CDA1EAB4-A0C1-4999-9DDC-1E69CEC81796}"/>
                </a:ext>
              </a:extLst>
            </p:cNvPr>
            <p:cNvSpPr/>
            <p:nvPr/>
          </p:nvSpPr>
          <p:spPr>
            <a:xfrm>
              <a:off x="16714966" y="6219245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xmlns="" id="{AAE5532A-44E0-4D55-80C8-7A6D45F7C6C2}"/>
              </a:ext>
            </a:extLst>
          </p:cNvPr>
          <p:cNvGrpSpPr/>
          <p:nvPr/>
        </p:nvGrpSpPr>
        <p:grpSpPr>
          <a:xfrm>
            <a:off x="18346309" y="5780599"/>
            <a:ext cx="1771817" cy="868016"/>
            <a:chOff x="16714966" y="5780599"/>
            <a:chExt cx="1771817" cy="868016"/>
          </a:xfrm>
        </p:grpSpPr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xmlns="" id="{61333E54-88B6-4F65-99B7-ABC3175CAF0F}"/>
                </a:ext>
              </a:extLst>
            </p:cNvPr>
            <p:cNvGrpSpPr/>
            <p:nvPr/>
          </p:nvGrpSpPr>
          <p:grpSpPr>
            <a:xfrm rot="20432696">
              <a:off x="16758562" y="6082986"/>
              <a:ext cx="1672499" cy="269766"/>
              <a:chOff x="14054523" y="5234151"/>
              <a:chExt cx="1872153" cy="269766"/>
            </a:xfrm>
          </p:grpSpPr>
          <p:sp>
            <p:nvSpPr>
              <p:cNvPr id="201" name="Rechteck 200">
                <a:extLst>
                  <a:ext uri="{FF2B5EF4-FFF2-40B4-BE49-F238E27FC236}">
                    <a16:creationId xmlns:a16="http://schemas.microsoft.com/office/drawing/2014/main" xmlns="" id="{72358397-9851-4B34-B0E7-5A39390CE8CC}"/>
                  </a:ext>
                </a:extLst>
              </p:cNvPr>
              <p:cNvSpPr/>
              <p:nvPr/>
            </p:nvSpPr>
            <p:spPr>
              <a:xfrm>
                <a:off x="14054523" y="5237896"/>
                <a:ext cx="1872153" cy="26211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xmlns="" id="{14DCFC70-CB82-4FBD-A4BC-6DC278084AD4}"/>
                  </a:ext>
                </a:extLst>
              </p:cNvPr>
              <p:cNvSpPr/>
              <p:nvPr/>
            </p:nvSpPr>
            <p:spPr>
              <a:xfrm>
                <a:off x="14054523" y="5503917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:a16="http://schemas.microsoft.com/office/drawing/2014/main" xmlns="" id="{6E602112-9994-4EDE-B2B4-5A93E22CD009}"/>
                  </a:ext>
                </a:extLst>
              </p:cNvPr>
              <p:cNvSpPr/>
              <p:nvPr/>
            </p:nvSpPr>
            <p:spPr>
              <a:xfrm>
                <a:off x="14054523" y="5234151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xmlns="" id="{7F5B1F1E-3691-4056-BBB1-A5304873EAAF}"/>
                </a:ext>
              </a:extLst>
            </p:cNvPr>
            <p:cNvSpPr/>
            <p:nvPr/>
          </p:nvSpPr>
          <p:spPr>
            <a:xfrm>
              <a:off x="18319805" y="5780599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xmlns="" id="{F3510584-515A-45E4-99C7-9FF097E4F22E}"/>
                </a:ext>
              </a:extLst>
            </p:cNvPr>
            <p:cNvSpPr/>
            <p:nvPr/>
          </p:nvSpPr>
          <p:spPr>
            <a:xfrm>
              <a:off x="16714966" y="6219245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0" name="Textfeld 179">
            <a:extLst>
              <a:ext uri="{FF2B5EF4-FFF2-40B4-BE49-F238E27FC236}">
                <a16:creationId xmlns:a16="http://schemas.microsoft.com/office/drawing/2014/main" xmlns="" id="{BFAB725E-D365-4E01-9CDB-4D6951E32D32}"/>
              </a:ext>
            </a:extLst>
          </p:cNvPr>
          <p:cNvSpPr txBox="1"/>
          <p:nvPr/>
        </p:nvSpPr>
        <p:spPr>
          <a:xfrm>
            <a:off x="4010635" y="9751913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2,8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xmlns="" id="{94D1BB54-E2EA-472F-B9D1-5D175F12CF7E}"/>
              </a:ext>
            </a:extLst>
          </p:cNvPr>
          <p:cNvSpPr txBox="1"/>
          <p:nvPr/>
        </p:nvSpPr>
        <p:spPr>
          <a:xfrm>
            <a:off x="6031344" y="5115792"/>
            <a:ext cx="1288473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9,6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xmlns="" id="{816A89CB-171D-43A5-ABFD-C9EE1427968D}"/>
              </a:ext>
            </a:extLst>
          </p:cNvPr>
          <p:cNvSpPr txBox="1"/>
          <p:nvPr/>
        </p:nvSpPr>
        <p:spPr>
          <a:xfrm>
            <a:off x="20556922" y="593393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8,4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xmlns="" id="{D3D3B298-B4DA-4013-9C05-67A3BF9E7654}"/>
              </a:ext>
            </a:extLst>
          </p:cNvPr>
          <p:cNvSpPr txBox="1"/>
          <p:nvPr/>
        </p:nvSpPr>
        <p:spPr>
          <a:xfrm>
            <a:off x="7652467" y="9206487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3,6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xmlns="" id="{0A91A6D5-6050-4754-82C2-5F6F5FD3A6C6}"/>
              </a:ext>
            </a:extLst>
          </p:cNvPr>
          <p:cNvSpPr txBox="1"/>
          <p:nvPr/>
        </p:nvSpPr>
        <p:spPr>
          <a:xfrm>
            <a:off x="2387600" y="7365674"/>
            <a:ext cx="1296064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6,3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xmlns="" id="{C0FE0899-A7CF-4CE1-97D5-F143E7DD9898}"/>
              </a:ext>
            </a:extLst>
          </p:cNvPr>
          <p:cNvSpPr txBox="1"/>
          <p:nvPr/>
        </p:nvSpPr>
        <p:spPr>
          <a:xfrm>
            <a:off x="9686070" y="6615714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7,4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xmlns="" id="{56077A86-5292-4C63-B82E-4372B8DD59FD}"/>
              </a:ext>
            </a:extLst>
          </p:cNvPr>
          <p:cNvSpPr txBox="1"/>
          <p:nvPr/>
        </p:nvSpPr>
        <p:spPr>
          <a:xfrm>
            <a:off x="11306217" y="9888269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2,6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xmlns="" id="{7465334E-EBF8-4934-B9BC-89D01247C850}"/>
              </a:ext>
            </a:extLst>
          </p:cNvPr>
          <p:cNvSpPr txBox="1"/>
          <p:nvPr/>
        </p:nvSpPr>
        <p:spPr>
          <a:xfrm>
            <a:off x="13315276" y="8183813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5,1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xmlns="" id="{8062EC41-A1E0-48CC-B904-C453D6816A3C}"/>
              </a:ext>
            </a:extLst>
          </p:cNvPr>
          <p:cNvSpPr txBox="1"/>
          <p:nvPr/>
        </p:nvSpPr>
        <p:spPr>
          <a:xfrm>
            <a:off x="14935483" y="10297339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2,0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xmlns="" id="{B8A83C63-2EF0-4A90-862E-2F8730AA1F0C}"/>
              </a:ext>
            </a:extLst>
          </p:cNvPr>
          <p:cNvSpPr txBox="1"/>
          <p:nvPr/>
        </p:nvSpPr>
        <p:spPr>
          <a:xfrm>
            <a:off x="22208251" y="9956448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2,5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xmlns="" id="{71E782EA-4DA1-41B4-8471-818A46C72C0B}"/>
              </a:ext>
            </a:extLst>
          </p:cNvPr>
          <p:cNvSpPr txBox="1"/>
          <p:nvPr/>
        </p:nvSpPr>
        <p:spPr>
          <a:xfrm>
            <a:off x="1118050" y="45356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10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xmlns="" id="{706D0CF7-85E3-4CEF-AE47-E958FD6CDD9B}"/>
              </a:ext>
            </a:extLst>
          </p:cNvPr>
          <p:cNvGrpSpPr/>
          <p:nvPr/>
        </p:nvGrpSpPr>
        <p:grpSpPr>
          <a:xfrm>
            <a:off x="10462356" y="3643586"/>
            <a:ext cx="1312183" cy="691557"/>
            <a:chOff x="10242222" y="4291022"/>
            <a:chExt cx="1441291" cy="759601"/>
          </a:xfrm>
          <a:effectLst/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xmlns="" id="{5D580174-66BE-4350-B4AF-342410323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2222" y="4291022"/>
              <a:ext cx="1441291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A77D33A9-88A3-4EEA-AE43-4988C7D44FFA}"/>
                </a:ext>
              </a:extLst>
            </p:cNvPr>
            <p:cNvSpPr/>
            <p:nvPr/>
          </p:nvSpPr>
          <p:spPr>
            <a:xfrm rot="16200000">
              <a:off x="10583713" y="3950823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3" name="Grafik 132">
            <a:extLst>
              <a:ext uri="{FF2B5EF4-FFF2-40B4-BE49-F238E27FC236}">
                <a16:creationId xmlns:a16="http://schemas.microsoft.com/office/drawing/2014/main" xmlns="" id="{1741265B-F070-4B3A-AD59-46D829D15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41" y="3601890"/>
            <a:ext cx="885446" cy="862221"/>
          </a:xfrm>
          <a:prstGeom prst="rect">
            <a:avLst/>
          </a:prstGeom>
        </p:spPr>
      </p:pic>
      <p:grpSp>
        <p:nvGrpSpPr>
          <p:cNvPr id="137" name="Gruppieren 136">
            <a:extLst>
              <a:ext uri="{FF2B5EF4-FFF2-40B4-BE49-F238E27FC236}">
                <a16:creationId xmlns:a16="http://schemas.microsoft.com/office/drawing/2014/main" xmlns="" id="{82E86049-2FBE-4D2A-903B-7846E85BA2B4}"/>
              </a:ext>
            </a:extLst>
          </p:cNvPr>
          <p:cNvGrpSpPr/>
          <p:nvPr/>
        </p:nvGrpSpPr>
        <p:grpSpPr>
          <a:xfrm>
            <a:off x="14108276" y="3643586"/>
            <a:ext cx="1311007" cy="691557"/>
            <a:chOff x="14088295" y="4288544"/>
            <a:chExt cx="1440000" cy="759601"/>
          </a:xfrm>
          <a:effectLst/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xmlns="" id="{74425BD5-B93C-4386-B645-AFF1C0DAD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8295" y="4288544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xmlns="" id="{70828059-86A2-43F4-A76D-23CF56A56C7E}"/>
                </a:ext>
              </a:extLst>
            </p:cNvPr>
            <p:cNvSpPr/>
            <p:nvPr/>
          </p:nvSpPr>
          <p:spPr>
            <a:xfrm rot="16200000">
              <a:off x="14428495" y="3948345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xmlns="" id="{A82CFE17-E9DB-4699-AEC8-2C1B2F8A4F82}"/>
              </a:ext>
            </a:extLst>
          </p:cNvPr>
          <p:cNvGrpSpPr/>
          <p:nvPr/>
        </p:nvGrpSpPr>
        <p:grpSpPr>
          <a:xfrm>
            <a:off x="17736865" y="3643586"/>
            <a:ext cx="1311007" cy="691556"/>
            <a:chOff x="17682300" y="4337530"/>
            <a:chExt cx="1440000" cy="759600"/>
          </a:xfrm>
          <a:effectLst/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xmlns="" id="{30A25FD1-36DB-41D6-AF97-A61C2390889B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300" y="4337530"/>
              <a:ext cx="1440000" cy="75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xmlns="" id="{59A1AFC4-79D3-4044-AE08-F1A8C4E86B27}"/>
                </a:ext>
              </a:extLst>
            </p:cNvPr>
            <p:cNvSpPr/>
            <p:nvPr/>
          </p:nvSpPr>
          <p:spPr>
            <a:xfrm rot="16200000">
              <a:off x="18022500" y="3997330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xmlns="" id="{FA4D9D57-3343-4DA2-9E87-E4C60015B522}"/>
              </a:ext>
            </a:extLst>
          </p:cNvPr>
          <p:cNvGrpSpPr/>
          <p:nvPr/>
        </p:nvGrpSpPr>
        <p:grpSpPr>
          <a:xfrm>
            <a:off x="21385981" y="3643586"/>
            <a:ext cx="1311007" cy="691556"/>
            <a:chOff x="21314213" y="4288544"/>
            <a:chExt cx="1440000" cy="759600"/>
          </a:xfrm>
          <a:effectLst/>
        </p:grpSpPr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xmlns="" id="{AD94FC1F-B43E-4189-B361-B63AFF3BDD71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4213" y="4288544"/>
              <a:ext cx="1440000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C7CCC83E-E3D8-4A09-8A2F-4B2E193C92DD}"/>
                </a:ext>
              </a:extLst>
            </p:cNvPr>
            <p:cNvSpPr/>
            <p:nvPr/>
          </p:nvSpPr>
          <p:spPr>
            <a:xfrm rot="16200000">
              <a:off x="21654413" y="394834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xmlns="" id="{636DA265-D0D7-44B6-A962-712513F6F215}"/>
              </a:ext>
            </a:extLst>
          </p:cNvPr>
          <p:cNvGrpSpPr/>
          <p:nvPr/>
        </p:nvGrpSpPr>
        <p:grpSpPr>
          <a:xfrm>
            <a:off x="6821501" y="3643586"/>
            <a:ext cx="1311007" cy="691557"/>
            <a:chOff x="6828061" y="4419173"/>
            <a:chExt cx="1440000" cy="759601"/>
          </a:xfrm>
          <a:effectLst/>
        </p:grpSpPr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xmlns="" id="{A98F7B21-6651-4257-9B70-716686E3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061" y="4419173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6005905C-8D24-41DC-A18B-51B8A0CA755F}"/>
                </a:ext>
              </a:extLst>
            </p:cNvPr>
            <p:cNvSpPr/>
            <p:nvPr/>
          </p:nvSpPr>
          <p:spPr>
            <a:xfrm rot="16200000">
              <a:off x="7168261" y="407897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9" name="Textfeld 158">
            <a:extLst>
              <a:ext uri="{FF2B5EF4-FFF2-40B4-BE49-F238E27FC236}">
                <a16:creationId xmlns:a16="http://schemas.microsoft.com/office/drawing/2014/main" xmlns="" id="{7262D2AC-A436-4407-82DE-A9E6ED7355EE}"/>
              </a:ext>
            </a:extLst>
          </p:cNvPr>
          <p:cNvSpPr txBox="1"/>
          <p:nvPr/>
        </p:nvSpPr>
        <p:spPr>
          <a:xfrm>
            <a:off x="1118050" y="65772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7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xmlns="" id="{E1E02B41-5F48-436B-9AC3-79A31C1483B0}"/>
              </a:ext>
            </a:extLst>
          </p:cNvPr>
          <p:cNvSpPr txBox="1"/>
          <p:nvPr/>
        </p:nvSpPr>
        <p:spPr>
          <a:xfrm>
            <a:off x="1118050" y="5223846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9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xmlns="" id="{00058C74-19D2-4DFB-9F96-5C05AF51F967}"/>
              </a:ext>
            </a:extLst>
          </p:cNvPr>
          <p:cNvSpPr/>
          <p:nvPr/>
        </p:nvSpPr>
        <p:spPr>
          <a:xfrm>
            <a:off x="371062" y="2409371"/>
            <a:ext cx="6836229" cy="1030514"/>
          </a:xfrm>
          <a:custGeom>
            <a:avLst/>
            <a:gdLst>
              <a:gd name="connsiteX0" fmla="*/ 0 w 6836229"/>
              <a:gd name="connsiteY0" fmla="*/ 0 h 1030514"/>
              <a:gd name="connsiteX1" fmla="*/ 6836229 w 6836229"/>
              <a:gd name="connsiteY1" fmla="*/ 0 h 1030514"/>
              <a:gd name="connsiteX2" fmla="*/ 5909673 w 6836229"/>
              <a:gd name="connsiteY2" fmla="*/ 1030514 h 1030514"/>
              <a:gd name="connsiteX3" fmla="*/ 0 w 6836229"/>
              <a:gd name="connsiteY3" fmla="*/ 1030514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6229" h="1030514">
                <a:moveTo>
                  <a:pt x="0" y="0"/>
                </a:moveTo>
                <a:lnTo>
                  <a:pt x="6836229" y="0"/>
                </a:lnTo>
                <a:lnTo>
                  <a:pt x="5909673" y="1030514"/>
                </a:lnTo>
                <a:lnTo>
                  <a:pt x="0" y="1030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xmlns="" id="{4DE268B2-1275-4C36-A021-BD66243AA419}"/>
              </a:ext>
            </a:extLst>
          </p:cNvPr>
          <p:cNvSpPr/>
          <p:nvPr/>
        </p:nvSpPr>
        <p:spPr>
          <a:xfrm>
            <a:off x="1" y="2358887"/>
            <a:ext cx="1086678" cy="108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Freihandform 57"/>
          <p:cNvSpPr/>
          <p:nvPr/>
        </p:nvSpPr>
        <p:spPr>
          <a:xfrm>
            <a:off x="1927275" y="11534083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xmlns="" id="{300F2308-38C9-4685-B740-AC8192B84DBB}"/>
              </a:ext>
            </a:extLst>
          </p:cNvPr>
          <p:cNvSpPr txBox="1"/>
          <p:nvPr/>
        </p:nvSpPr>
        <p:spPr>
          <a:xfrm>
            <a:off x="20231099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UK </a:t>
            </a:r>
            <a:r>
              <a:rPr lang="en-US" sz="3000">
                <a:latin typeface="BMWType V2 Light" pitchFamily="2" charset="0"/>
                <a:cs typeface="BMWType V2 Light" pitchFamily="2" charset="0"/>
              </a:rPr>
              <a:t>&amp; Irland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xmlns="" id="{E3F5C2E7-A4E2-45B0-89EF-917365CEEF70}"/>
              </a:ext>
            </a:extLst>
          </p:cNvPr>
          <p:cNvSpPr txBox="1"/>
          <p:nvPr/>
        </p:nvSpPr>
        <p:spPr>
          <a:xfrm>
            <a:off x="5676900" y="11698325"/>
            <a:ext cx="363310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USA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xmlns="" id="{98B58360-6F0B-459D-AD8C-58A79712F0D8}"/>
              </a:ext>
            </a:extLst>
          </p:cNvPr>
          <p:cNvSpPr txBox="1"/>
          <p:nvPr/>
        </p:nvSpPr>
        <p:spPr>
          <a:xfrm>
            <a:off x="9323613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Europa inkl. Dt.</a:t>
            </a: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xmlns="" id="{8A8E4E2E-F859-4A72-93AF-14B794AE50B2}"/>
              </a:ext>
            </a:extLst>
          </p:cNvPr>
          <p:cNvSpPr txBox="1"/>
          <p:nvPr/>
        </p:nvSpPr>
        <p:spPr>
          <a:xfrm>
            <a:off x="12964885" y="11698325"/>
            <a:ext cx="3616235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Deutschland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xmlns="" id="{75C4FAF1-AA2B-443A-B2CA-3C43DB96DDA1}"/>
              </a:ext>
            </a:extLst>
          </p:cNvPr>
          <p:cNvSpPr txBox="1"/>
          <p:nvPr/>
        </p:nvSpPr>
        <p:spPr>
          <a:xfrm>
            <a:off x="16606156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Norwegen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xmlns="" id="{4B88087B-9E49-4ED8-907A-1D5651825679}"/>
              </a:ext>
            </a:extLst>
          </p:cNvPr>
          <p:cNvSpPr txBox="1"/>
          <p:nvPr/>
        </p:nvSpPr>
        <p:spPr>
          <a:xfrm>
            <a:off x="2038350" y="11698325"/>
            <a:ext cx="3635829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Weltweit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xmlns="" id="{47616828-2CCD-4107-99E9-ED5EB94F8D1F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Elektromobilität nach Ländern. 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Anteile IM EV* Segment. BMW versus MarKtdurchschnitt.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xmlns="" id="{53AE9650-0BBE-4B96-A229-1D3B594C0D99}"/>
              </a:ext>
            </a:extLst>
          </p:cNvPr>
          <p:cNvSpPr txBox="1"/>
          <p:nvPr/>
        </p:nvSpPr>
        <p:spPr>
          <a:xfrm>
            <a:off x="1620000" y="2595548"/>
            <a:ext cx="460662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>
                <a:latin typeface="BMWType V2 Light" pitchFamily="2" charset="0"/>
                <a:cs typeface="BMWType V2 Light" pitchFamily="2" charset="0"/>
              </a:rPr>
              <a:t>BMW Infografik</a:t>
            </a:r>
            <a:endParaRPr lang="en-US" sz="48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xmlns="" id="{21BE662B-430E-40C3-A54A-4F9EFFBB123B}"/>
              </a:ext>
            </a:extLst>
          </p:cNvPr>
          <p:cNvSpPr/>
          <p:nvPr/>
        </p:nvSpPr>
        <p:spPr>
          <a:xfrm>
            <a:off x="14135718" y="12297365"/>
            <a:ext cx="94272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EV Anteil bei allen Gesamtzulassungen (alle Marken zusammen)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xmlns="" id="{445F48CA-88C5-46DE-9F70-56B73A6CCB7C}"/>
              </a:ext>
            </a:extLst>
          </p:cNvPr>
          <p:cNvSpPr/>
          <p:nvPr/>
        </p:nvSpPr>
        <p:spPr>
          <a:xfrm>
            <a:off x="12953204" y="12351419"/>
            <a:ext cx="1180173" cy="26670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xmlns="" id="{C0687F08-D49C-4395-B852-08A9F8CBC7B1}"/>
              </a:ext>
            </a:extLst>
          </p:cNvPr>
          <p:cNvSpPr/>
          <p:nvPr/>
        </p:nvSpPr>
        <p:spPr>
          <a:xfrm>
            <a:off x="3198931" y="12297364"/>
            <a:ext cx="928877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EV Anteile bei den BMW Group Gesamtzulassungen </a:t>
            </a:r>
            <a:r>
              <a:rPr lang="de-DE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(BMW + MINI) 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xmlns="" id="{2A5B466F-E595-414F-B1EF-A133BFE27D09}"/>
              </a:ext>
            </a:extLst>
          </p:cNvPr>
          <p:cNvSpPr/>
          <p:nvPr/>
        </p:nvSpPr>
        <p:spPr>
          <a:xfrm>
            <a:off x="2016418" y="12351419"/>
            <a:ext cx="1180173" cy="266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 86">
            <a:extLst>
              <a:ext uri="{FF2B5EF4-FFF2-40B4-BE49-F238E27FC236}">
                <a16:creationId xmlns:a16="http://schemas.microsoft.com/office/drawing/2014/main" xmlns="" id="{00567D6B-631A-4820-8274-7641EE177C5F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xmlns="" id="{973D59F1-3729-4EBA-A490-24377F671A7C}"/>
              </a:ext>
            </a:extLst>
          </p:cNvPr>
          <p:cNvSpPr/>
          <p:nvPr/>
        </p:nvSpPr>
        <p:spPr>
          <a:xfrm>
            <a:off x="2038350" y="4767802"/>
            <a:ext cx="21818600" cy="6773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Freihandform 98"/>
          <p:cNvSpPr/>
          <p:nvPr/>
        </p:nvSpPr>
        <p:spPr>
          <a:xfrm>
            <a:off x="1927275" y="6701026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Freihandform 99"/>
          <p:cNvSpPr/>
          <p:nvPr/>
        </p:nvSpPr>
        <p:spPr>
          <a:xfrm>
            <a:off x="1927275" y="7667638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Freihandform 100"/>
          <p:cNvSpPr/>
          <p:nvPr/>
        </p:nvSpPr>
        <p:spPr>
          <a:xfrm>
            <a:off x="1927275" y="8634250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reihandform 101"/>
          <p:cNvSpPr/>
          <p:nvPr/>
        </p:nvSpPr>
        <p:spPr>
          <a:xfrm>
            <a:off x="1927275" y="960086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Freihandform 102"/>
          <p:cNvSpPr/>
          <p:nvPr/>
        </p:nvSpPr>
        <p:spPr>
          <a:xfrm>
            <a:off x="1927275" y="1056747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Freihandform 98">
            <a:extLst>
              <a:ext uri="{FF2B5EF4-FFF2-40B4-BE49-F238E27FC236}">
                <a16:creationId xmlns:a16="http://schemas.microsoft.com/office/drawing/2014/main" xmlns="" id="{2ED0BDBE-9CBB-444A-A9D7-F0848F71ECC5}"/>
              </a:ext>
            </a:extLst>
          </p:cNvPr>
          <p:cNvSpPr/>
          <p:nvPr/>
        </p:nvSpPr>
        <p:spPr>
          <a:xfrm>
            <a:off x="1927275" y="573441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Rechteck 191">
            <a:extLst>
              <a:ext uri="{FF2B5EF4-FFF2-40B4-BE49-F238E27FC236}">
                <a16:creationId xmlns:a16="http://schemas.microsoft.com/office/drawing/2014/main" xmlns="" id="{552E301B-E87E-4C52-9B3C-4CEBBFA8918D}"/>
              </a:ext>
            </a:extLst>
          </p:cNvPr>
          <p:cNvSpPr/>
          <p:nvPr/>
        </p:nvSpPr>
        <p:spPr>
          <a:xfrm>
            <a:off x="22208251" y="9896475"/>
            <a:ext cx="1296000" cy="16398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Rechteck 192">
            <a:extLst>
              <a:ext uri="{FF2B5EF4-FFF2-40B4-BE49-F238E27FC236}">
                <a16:creationId xmlns:a16="http://schemas.microsoft.com/office/drawing/2014/main" xmlns="" id="{70F2755D-C38D-4996-86E9-35B3EF2F5CE7}"/>
              </a:ext>
            </a:extLst>
          </p:cNvPr>
          <p:cNvSpPr/>
          <p:nvPr/>
        </p:nvSpPr>
        <p:spPr>
          <a:xfrm>
            <a:off x="20556922" y="5124449"/>
            <a:ext cx="1296000" cy="6411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xmlns="" id="{8C8B2AE6-BB0B-4716-869D-4C02917E8381}"/>
              </a:ext>
            </a:extLst>
          </p:cNvPr>
          <p:cNvSpPr/>
          <p:nvPr/>
        </p:nvSpPr>
        <p:spPr>
          <a:xfrm>
            <a:off x="7652467" y="10992376"/>
            <a:ext cx="1296000" cy="540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xmlns="" id="{19B77544-9AA2-4EB2-8B13-480F22EDBA72}"/>
              </a:ext>
            </a:extLst>
          </p:cNvPr>
          <p:cNvSpPr/>
          <p:nvPr/>
        </p:nvSpPr>
        <p:spPr>
          <a:xfrm>
            <a:off x="6029660" y="9968697"/>
            <a:ext cx="1296000" cy="15644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xmlns="" id="{75B3F05F-CFA5-491C-9DFB-DD419E370473}"/>
              </a:ext>
            </a:extLst>
          </p:cNvPr>
          <p:cNvSpPr/>
          <p:nvPr/>
        </p:nvSpPr>
        <p:spPr>
          <a:xfrm>
            <a:off x="11306217" y="10393621"/>
            <a:ext cx="1296000" cy="11395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xmlns="" id="{AA2F0F79-6C19-4228-A981-562C8E992608}"/>
              </a:ext>
            </a:extLst>
          </p:cNvPr>
          <p:cNvSpPr/>
          <p:nvPr/>
        </p:nvSpPr>
        <p:spPr>
          <a:xfrm>
            <a:off x="9686070" y="7902024"/>
            <a:ext cx="1296000" cy="36311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4" name="Rechteck 153">
            <a:extLst>
              <a:ext uri="{FF2B5EF4-FFF2-40B4-BE49-F238E27FC236}">
                <a16:creationId xmlns:a16="http://schemas.microsoft.com/office/drawing/2014/main" xmlns="" id="{20455826-F9AD-40BF-92DE-B7A6F94A5694}"/>
              </a:ext>
            </a:extLst>
          </p:cNvPr>
          <p:cNvSpPr/>
          <p:nvPr/>
        </p:nvSpPr>
        <p:spPr>
          <a:xfrm>
            <a:off x="14935483" y="9949383"/>
            <a:ext cx="1296000" cy="15838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Rechteck 155">
            <a:extLst>
              <a:ext uri="{FF2B5EF4-FFF2-40B4-BE49-F238E27FC236}">
                <a16:creationId xmlns:a16="http://schemas.microsoft.com/office/drawing/2014/main" xmlns="" id="{620A0710-A69E-41A8-965C-11C84D83C8EF}"/>
              </a:ext>
            </a:extLst>
          </p:cNvPr>
          <p:cNvSpPr/>
          <p:nvPr/>
        </p:nvSpPr>
        <p:spPr>
          <a:xfrm>
            <a:off x="13312677" y="7090807"/>
            <a:ext cx="1296000" cy="44423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Rechteck 161">
            <a:extLst>
              <a:ext uri="{FF2B5EF4-FFF2-40B4-BE49-F238E27FC236}">
                <a16:creationId xmlns:a16="http://schemas.microsoft.com/office/drawing/2014/main" xmlns="" id="{18E4E1C2-623D-4A6B-95AB-403C0F100370}"/>
              </a:ext>
            </a:extLst>
          </p:cNvPr>
          <p:cNvSpPr/>
          <p:nvPr/>
        </p:nvSpPr>
        <p:spPr>
          <a:xfrm>
            <a:off x="18575136" y="10799229"/>
            <a:ext cx="1296000" cy="733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 168">
            <a:extLst>
              <a:ext uri="{FF2B5EF4-FFF2-40B4-BE49-F238E27FC236}">
                <a16:creationId xmlns:a16="http://schemas.microsoft.com/office/drawing/2014/main" xmlns="" id="{AD4CD937-1A72-4460-9CF1-91C0F8AD3CFC}"/>
              </a:ext>
            </a:extLst>
          </p:cNvPr>
          <p:cNvSpPr/>
          <p:nvPr/>
        </p:nvSpPr>
        <p:spPr>
          <a:xfrm>
            <a:off x="16954929" y="8945018"/>
            <a:ext cx="1296000" cy="2588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xmlns="" id="{3DC85F0F-213A-466D-AA9A-80ACE809CF33}"/>
              </a:ext>
            </a:extLst>
          </p:cNvPr>
          <p:cNvSpPr/>
          <p:nvPr/>
        </p:nvSpPr>
        <p:spPr>
          <a:xfrm>
            <a:off x="2387627" y="9988012"/>
            <a:ext cx="1296000" cy="154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Rechteck 179">
            <a:extLst>
              <a:ext uri="{FF2B5EF4-FFF2-40B4-BE49-F238E27FC236}">
                <a16:creationId xmlns:a16="http://schemas.microsoft.com/office/drawing/2014/main" xmlns="" id="{D80BDD4F-25A2-4736-BCDE-DB9D0F2E6C48}"/>
              </a:ext>
            </a:extLst>
          </p:cNvPr>
          <p:cNvSpPr/>
          <p:nvPr/>
        </p:nvSpPr>
        <p:spPr>
          <a:xfrm>
            <a:off x="4010635" y="10895803"/>
            <a:ext cx="1296000" cy="6373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/>
          <p:cNvSpPr txBox="1"/>
          <p:nvPr/>
        </p:nvSpPr>
        <p:spPr>
          <a:xfrm>
            <a:off x="1118050" y="45356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35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118050" y="6495860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25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1118050" y="7458552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20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118050" y="84212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15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1118050" y="9383936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10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038349" y="4759325"/>
            <a:ext cx="21818600" cy="6971657"/>
            <a:chOff x="2038349" y="5454150"/>
            <a:chExt cx="21818600" cy="5730921"/>
          </a:xfrm>
        </p:grpSpPr>
        <p:sp>
          <p:nvSpPr>
            <p:cNvPr id="112" name="Freihandform 111"/>
            <p:cNvSpPr/>
            <p:nvPr/>
          </p:nvSpPr>
          <p:spPr>
            <a:xfrm rot="5400000">
              <a:off x="20991489" y="8319610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 rot="5400000">
              <a:off x="-82711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5EEC2939-4EAD-4900-8AA9-CE3A41E8E7C4}"/>
              </a:ext>
            </a:extLst>
          </p:cNvPr>
          <p:cNvGrpSpPr/>
          <p:nvPr/>
        </p:nvGrpSpPr>
        <p:grpSpPr>
          <a:xfrm>
            <a:off x="5674782" y="4759325"/>
            <a:ext cx="14545732" cy="6971657"/>
            <a:chOff x="5674782" y="5454151"/>
            <a:chExt cx="14545732" cy="5730920"/>
          </a:xfrm>
        </p:grpSpPr>
        <p:sp>
          <p:nvSpPr>
            <p:cNvPr id="85" name="Freihandform 84"/>
            <p:cNvSpPr/>
            <p:nvPr/>
          </p:nvSpPr>
          <p:spPr>
            <a:xfrm rot="5400000">
              <a:off x="6445755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 rot="5400000">
              <a:off x="10082188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 rot="5400000">
              <a:off x="1371862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 rot="5400000">
              <a:off x="17355054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 rot="5400000">
              <a:off x="2809322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Freihandform 10"/>
          <p:cNvSpPr/>
          <p:nvPr/>
        </p:nvSpPr>
        <p:spPr>
          <a:xfrm>
            <a:off x="16967200" y="5947072"/>
            <a:ext cx="1076174" cy="351583"/>
          </a:xfrm>
          <a:custGeom>
            <a:avLst/>
            <a:gdLst>
              <a:gd name="connsiteX0" fmla="*/ 0 w 914400"/>
              <a:gd name="connsiteY0" fmla="*/ 247798 h 349398"/>
              <a:gd name="connsiteX1" fmla="*/ 223520 w 914400"/>
              <a:gd name="connsiteY1" fmla="*/ 24278 h 349398"/>
              <a:gd name="connsiteX2" fmla="*/ 548640 w 914400"/>
              <a:gd name="connsiteY2" fmla="*/ 24278 h 349398"/>
              <a:gd name="connsiteX3" fmla="*/ 690880 w 914400"/>
              <a:gd name="connsiteY3" fmla="*/ 186838 h 349398"/>
              <a:gd name="connsiteX4" fmla="*/ 914400 w 914400"/>
              <a:gd name="connsiteY4" fmla="*/ 349398 h 3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9398">
                <a:moveTo>
                  <a:pt x="0" y="247798"/>
                </a:moveTo>
                <a:cubicBezTo>
                  <a:pt x="66040" y="154664"/>
                  <a:pt x="132080" y="61531"/>
                  <a:pt x="223520" y="24278"/>
                </a:cubicBezTo>
                <a:cubicBezTo>
                  <a:pt x="314960" y="-12975"/>
                  <a:pt x="470747" y="-2815"/>
                  <a:pt x="548640" y="24278"/>
                </a:cubicBezTo>
                <a:cubicBezTo>
                  <a:pt x="626533" y="51371"/>
                  <a:pt x="629920" y="132651"/>
                  <a:pt x="690880" y="186838"/>
                </a:cubicBezTo>
                <a:cubicBezTo>
                  <a:pt x="751840" y="241025"/>
                  <a:pt x="785707" y="312145"/>
                  <a:pt x="914400" y="34939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xmlns="" id="{7FE5F954-9F4B-486B-A9A6-33456F48F4C6}"/>
              </a:ext>
            </a:extLst>
          </p:cNvPr>
          <p:cNvSpPr txBox="1"/>
          <p:nvPr/>
        </p:nvSpPr>
        <p:spPr>
          <a:xfrm>
            <a:off x="1118050" y="5510570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30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83" name="Freihandform 82"/>
          <p:cNvSpPr/>
          <p:nvPr/>
        </p:nvSpPr>
        <p:spPr>
          <a:xfrm>
            <a:off x="1927275" y="476780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5" name="Textfeld 214">
            <a:extLst>
              <a:ext uri="{FF2B5EF4-FFF2-40B4-BE49-F238E27FC236}">
                <a16:creationId xmlns:a16="http://schemas.microsoft.com/office/drawing/2014/main" xmlns="" id="{D48ABDD4-A733-45D0-9382-D283B6C0AAA6}"/>
              </a:ext>
            </a:extLst>
          </p:cNvPr>
          <p:cNvSpPr txBox="1"/>
          <p:nvPr/>
        </p:nvSpPr>
        <p:spPr>
          <a:xfrm>
            <a:off x="7652467" y="11051368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2,8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xmlns="" id="{D19A8263-17D2-4EF9-8628-60761863D6FB}"/>
              </a:ext>
            </a:extLst>
          </p:cNvPr>
          <p:cNvSpPr txBox="1"/>
          <p:nvPr/>
        </p:nvSpPr>
        <p:spPr>
          <a:xfrm>
            <a:off x="9686070" y="8020008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18,8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7" name="Textfeld 216">
            <a:extLst>
              <a:ext uri="{FF2B5EF4-FFF2-40B4-BE49-F238E27FC236}">
                <a16:creationId xmlns:a16="http://schemas.microsoft.com/office/drawing/2014/main" xmlns="" id="{10E6C395-629B-4792-8CC2-773BAB22EF58}"/>
              </a:ext>
            </a:extLst>
          </p:cNvPr>
          <p:cNvSpPr txBox="1"/>
          <p:nvPr/>
        </p:nvSpPr>
        <p:spPr>
          <a:xfrm>
            <a:off x="11306217" y="10511605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5,9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8" name="Textfeld 217">
            <a:extLst>
              <a:ext uri="{FF2B5EF4-FFF2-40B4-BE49-F238E27FC236}">
                <a16:creationId xmlns:a16="http://schemas.microsoft.com/office/drawing/2014/main" xmlns="" id="{4F68E7E3-722E-4E44-839D-D8BCB3948CDD}"/>
              </a:ext>
            </a:extLst>
          </p:cNvPr>
          <p:cNvSpPr txBox="1"/>
          <p:nvPr/>
        </p:nvSpPr>
        <p:spPr>
          <a:xfrm>
            <a:off x="13312677" y="720879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23,0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xmlns="" id="{A6A2A148-D614-4B3C-ABCE-CD7CB4068434}"/>
              </a:ext>
            </a:extLst>
          </p:cNvPr>
          <p:cNvSpPr txBox="1"/>
          <p:nvPr/>
        </p:nvSpPr>
        <p:spPr>
          <a:xfrm>
            <a:off x="16954929" y="9063002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13,4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2" name="Textfeld 221">
            <a:extLst>
              <a:ext uri="{FF2B5EF4-FFF2-40B4-BE49-F238E27FC236}">
                <a16:creationId xmlns:a16="http://schemas.microsoft.com/office/drawing/2014/main" xmlns="" id="{7221027E-09A6-4D18-9E52-61834FBD594C}"/>
              </a:ext>
            </a:extLst>
          </p:cNvPr>
          <p:cNvSpPr txBox="1"/>
          <p:nvPr/>
        </p:nvSpPr>
        <p:spPr>
          <a:xfrm>
            <a:off x="20556922" y="5315027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33,1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2" name="Textfeld 211">
            <a:extLst>
              <a:ext uri="{FF2B5EF4-FFF2-40B4-BE49-F238E27FC236}">
                <a16:creationId xmlns:a16="http://schemas.microsoft.com/office/drawing/2014/main" xmlns="" id="{C8A53152-1660-4950-A0B2-505BD2BCB57E}"/>
              </a:ext>
            </a:extLst>
          </p:cNvPr>
          <p:cNvSpPr txBox="1"/>
          <p:nvPr/>
        </p:nvSpPr>
        <p:spPr>
          <a:xfrm>
            <a:off x="2387627" y="10105996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8,0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4" name="Textfeld 213">
            <a:extLst>
              <a:ext uri="{FF2B5EF4-FFF2-40B4-BE49-F238E27FC236}">
                <a16:creationId xmlns:a16="http://schemas.microsoft.com/office/drawing/2014/main" xmlns="" id="{9EA0D897-9F12-4352-B6FA-8D517C966EBF}"/>
              </a:ext>
            </a:extLst>
          </p:cNvPr>
          <p:cNvSpPr txBox="1"/>
          <p:nvPr/>
        </p:nvSpPr>
        <p:spPr>
          <a:xfrm>
            <a:off x="6029660" y="1008668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8,1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xmlns="" id="{33A8D421-0E43-463B-88A5-21001B3E0197}"/>
              </a:ext>
            </a:extLst>
          </p:cNvPr>
          <p:cNvSpPr txBox="1"/>
          <p:nvPr/>
        </p:nvSpPr>
        <p:spPr>
          <a:xfrm>
            <a:off x="14935483" y="10067367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8,2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xmlns="" id="{8EDAD5DD-34CD-45F5-A33C-7E280147C820}"/>
              </a:ext>
            </a:extLst>
          </p:cNvPr>
          <p:cNvSpPr txBox="1"/>
          <p:nvPr/>
        </p:nvSpPr>
        <p:spPr>
          <a:xfrm>
            <a:off x="18575136" y="10917213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3,8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3" name="Textfeld 222">
            <a:extLst>
              <a:ext uri="{FF2B5EF4-FFF2-40B4-BE49-F238E27FC236}">
                <a16:creationId xmlns:a16="http://schemas.microsoft.com/office/drawing/2014/main" xmlns="" id="{5D4A4CCC-3671-43DF-816A-5315B7DB82F6}"/>
              </a:ext>
            </a:extLst>
          </p:cNvPr>
          <p:cNvSpPr txBox="1"/>
          <p:nvPr/>
        </p:nvSpPr>
        <p:spPr>
          <a:xfrm>
            <a:off x="22208251" y="10018929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8,5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xmlns="" id="{5F0678B9-3A7C-488B-AAF8-E46D1FBE903A}"/>
              </a:ext>
            </a:extLst>
          </p:cNvPr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xmlns="" id="{F9E6ACE5-FCF4-469F-8AD0-B0FE2C407D42}"/>
              </a:ext>
            </a:extLst>
          </p:cNvPr>
          <p:cNvGrpSpPr/>
          <p:nvPr/>
        </p:nvGrpSpPr>
        <p:grpSpPr>
          <a:xfrm>
            <a:off x="10462356" y="3643586"/>
            <a:ext cx="1312183" cy="691557"/>
            <a:chOff x="10242222" y="4291022"/>
            <a:chExt cx="1441291" cy="759601"/>
          </a:xfrm>
          <a:effectLst/>
        </p:grpSpPr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xmlns="" id="{2818647D-0F43-43E2-AD72-0E2DE58EA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2222" y="4291022"/>
              <a:ext cx="1441291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xmlns="" id="{79A5A755-0AE1-49EC-93B3-E619D58E3E02}"/>
                </a:ext>
              </a:extLst>
            </p:cNvPr>
            <p:cNvSpPr/>
            <p:nvPr/>
          </p:nvSpPr>
          <p:spPr>
            <a:xfrm rot="16200000">
              <a:off x="10583713" y="3950823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5" name="Grafik 104">
            <a:extLst>
              <a:ext uri="{FF2B5EF4-FFF2-40B4-BE49-F238E27FC236}">
                <a16:creationId xmlns:a16="http://schemas.microsoft.com/office/drawing/2014/main" xmlns="" id="{03CF3AEC-243D-4355-833B-7671442D2C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41" y="3601890"/>
            <a:ext cx="885446" cy="862221"/>
          </a:xfrm>
          <a:prstGeom prst="rect">
            <a:avLst/>
          </a:prstGeom>
        </p:spPr>
      </p:pic>
      <p:grpSp>
        <p:nvGrpSpPr>
          <p:cNvPr id="111" name="Gruppieren 110">
            <a:extLst>
              <a:ext uri="{FF2B5EF4-FFF2-40B4-BE49-F238E27FC236}">
                <a16:creationId xmlns:a16="http://schemas.microsoft.com/office/drawing/2014/main" xmlns="" id="{B2658AB5-7EB6-4001-B6DE-85675900B847}"/>
              </a:ext>
            </a:extLst>
          </p:cNvPr>
          <p:cNvGrpSpPr/>
          <p:nvPr/>
        </p:nvGrpSpPr>
        <p:grpSpPr>
          <a:xfrm>
            <a:off x="14108276" y="3643586"/>
            <a:ext cx="1311007" cy="691557"/>
            <a:chOff x="14088295" y="4288544"/>
            <a:chExt cx="1440000" cy="759601"/>
          </a:xfrm>
          <a:effectLst/>
        </p:grpSpPr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xmlns="" id="{48F8EC70-DC6B-4F62-B6AF-B52EA5DA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8295" y="4288544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xmlns="" id="{F1C2306C-1BAE-4825-A36F-86342992C1AE}"/>
                </a:ext>
              </a:extLst>
            </p:cNvPr>
            <p:cNvSpPr/>
            <p:nvPr/>
          </p:nvSpPr>
          <p:spPr>
            <a:xfrm rot="16200000">
              <a:off x="14428495" y="3948345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xmlns="" id="{D87ECE7A-9ED3-4651-8468-2E7DBC5A3C8E}"/>
              </a:ext>
            </a:extLst>
          </p:cNvPr>
          <p:cNvGrpSpPr/>
          <p:nvPr/>
        </p:nvGrpSpPr>
        <p:grpSpPr>
          <a:xfrm>
            <a:off x="17736865" y="3643586"/>
            <a:ext cx="1311007" cy="691556"/>
            <a:chOff x="17682300" y="4337530"/>
            <a:chExt cx="1440000" cy="759600"/>
          </a:xfrm>
          <a:effectLst/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xmlns="" id="{BC8DFB85-C08D-4553-8D81-8566081A2D04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300" y="4337530"/>
              <a:ext cx="1440000" cy="75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xmlns="" id="{403253F1-D4AF-4903-8753-645220B98B0D}"/>
                </a:ext>
              </a:extLst>
            </p:cNvPr>
            <p:cNvSpPr/>
            <p:nvPr/>
          </p:nvSpPr>
          <p:spPr>
            <a:xfrm rot="16200000">
              <a:off x="18022500" y="3997330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xmlns="" id="{5A816354-F61D-449E-8BD0-CA01BE1B9123}"/>
              </a:ext>
            </a:extLst>
          </p:cNvPr>
          <p:cNvGrpSpPr/>
          <p:nvPr/>
        </p:nvGrpSpPr>
        <p:grpSpPr>
          <a:xfrm>
            <a:off x="21385981" y="3643586"/>
            <a:ext cx="1311007" cy="691556"/>
            <a:chOff x="21314213" y="4288544"/>
            <a:chExt cx="1440000" cy="759600"/>
          </a:xfrm>
          <a:effectLst/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xmlns="" id="{CC75D3DF-CE1C-4A3A-A5BE-B03DB5519CB0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4213" y="4288544"/>
              <a:ext cx="1440000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xmlns="" id="{13DA8BA1-5E88-4902-B32E-C0C05971B15B}"/>
                </a:ext>
              </a:extLst>
            </p:cNvPr>
            <p:cNvSpPr/>
            <p:nvPr/>
          </p:nvSpPr>
          <p:spPr>
            <a:xfrm rot="16200000">
              <a:off x="21654413" y="394834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xmlns="" id="{3028D7B5-D96C-432E-ADFC-4E21BF397EB9}"/>
              </a:ext>
            </a:extLst>
          </p:cNvPr>
          <p:cNvGrpSpPr/>
          <p:nvPr/>
        </p:nvGrpSpPr>
        <p:grpSpPr>
          <a:xfrm>
            <a:off x="6821501" y="3643586"/>
            <a:ext cx="1311007" cy="691557"/>
            <a:chOff x="6828061" y="4419173"/>
            <a:chExt cx="1440000" cy="759601"/>
          </a:xfrm>
          <a:effectLst/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xmlns="" id="{351E721A-E51D-4469-9EC2-298CA8DB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061" y="4419173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xmlns="" id="{D56513EE-A6DA-47ED-8D96-73165B37F937}"/>
                </a:ext>
              </a:extLst>
            </p:cNvPr>
            <p:cNvSpPr/>
            <p:nvPr/>
          </p:nvSpPr>
          <p:spPr>
            <a:xfrm rot="16200000">
              <a:off x="7168261" y="407897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7" name="Rechteck 156">
            <a:extLst>
              <a:ext uri="{FF2B5EF4-FFF2-40B4-BE49-F238E27FC236}">
                <a16:creationId xmlns:a16="http://schemas.microsoft.com/office/drawing/2014/main" xmlns="" id="{D1CF062C-3414-439E-B4D2-CE897976AE1D}"/>
              </a:ext>
            </a:extLst>
          </p:cNvPr>
          <p:cNvSpPr/>
          <p:nvPr/>
        </p:nvSpPr>
        <p:spPr>
          <a:xfrm>
            <a:off x="12825532" y="12297365"/>
            <a:ext cx="94272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BMW Group Anteil bei traditionellen** Zulassungen</a:t>
            </a: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xmlns="" id="{52B88266-BD32-441F-A555-28DF318641B0}"/>
              </a:ext>
            </a:extLst>
          </p:cNvPr>
          <p:cNvSpPr/>
          <p:nvPr/>
        </p:nvSpPr>
        <p:spPr>
          <a:xfrm>
            <a:off x="11643018" y="12351419"/>
            <a:ext cx="1180173" cy="26670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Rechteck 159">
            <a:extLst>
              <a:ext uri="{FF2B5EF4-FFF2-40B4-BE49-F238E27FC236}">
                <a16:creationId xmlns:a16="http://schemas.microsoft.com/office/drawing/2014/main" xmlns="" id="{ED52B682-C792-442D-99BF-3961A18276E3}"/>
              </a:ext>
            </a:extLst>
          </p:cNvPr>
          <p:cNvSpPr/>
          <p:nvPr/>
        </p:nvSpPr>
        <p:spPr>
          <a:xfrm>
            <a:off x="3198932" y="12297364"/>
            <a:ext cx="810556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BMW Group Anteil bei EV* Zulassungen (BMW + MINI)</a:t>
            </a:r>
            <a:endParaRPr lang="en-US" sz="240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xmlns="" id="{2D219DF6-1B20-4B37-954F-2C239E7946CA}"/>
              </a:ext>
            </a:extLst>
          </p:cNvPr>
          <p:cNvSpPr/>
          <p:nvPr/>
        </p:nvSpPr>
        <p:spPr>
          <a:xfrm>
            <a:off x="2016418" y="12351419"/>
            <a:ext cx="1180173" cy="266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1118050" y="11309319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1118050" y="10346628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xmlns="" id="{299E3DCD-218F-4290-99CF-8830FC5937CD}"/>
              </a:ext>
            </a:extLst>
          </p:cNvPr>
          <p:cNvSpPr txBox="1"/>
          <p:nvPr/>
        </p:nvSpPr>
        <p:spPr>
          <a:xfrm>
            <a:off x="4010635" y="1098429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3,3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xmlns="" id="{63C7CD7B-4246-4C55-96C0-807A440DF893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xmlns="" id="{DD1AB0A3-CC92-4239-AB0F-84130D510FD7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xmlns="" id="{F26C2EAC-A100-455F-8400-7E36C999E51A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8" name="Freihandform 57"/>
          <p:cNvSpPr/>
          <p:nvPr/>
        </p:nvSpPr>
        <p:spPr>
          <a:xfrm>
            <a:off x="1927275" y="11534083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xmlns="" id="{C4F1F2C8-3780-4A5C-AFF7-00E6782FC3BC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Elektromobilität nach Ländern.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Anteile bei den Neuzulassungen. BMW EV* vS. BMW ICE**.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xmlns="" id="{E5D2296F-5411-4540-9EB2-D452440B83C0}"/>
              </a:ext>
            </a:extLst>
          </p:cNvPr>
          <p:cNvSpPr txBox="1"/>
          <p:nvPr/>
        </p:nvSpPr>
        <p:spPr>
          <a:xfrm>
            <a:off x="1620000" y="2595548"/>
            <a:ext cx="460662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>
                <a:latin typeface="BMWType V2 Light" pitchFamily="2" charset="0"/>
                <a:cs typeface="BMWType V2 Light" pitchFamily="2" charset="0"/>
              </a:rPr>
              <a:t>BMW Infografik</a:t>
            </a:r>
            <a:endParaRPr lang="en-US" sz="48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xmlns="" id="{E360A534-36EF-46FC-B8C5-E29BB68B3DB9}"/>
              </a:ext>
            </a:extLst>
          </p:cNvPr>
          <p:cNvSpPr txBox="1"/>
          <p:nvPr/>
        </p:nvSpPr>
        <p:spPr>
          <a:xfrm rot="16200000">
            <a:off x="-2819469" y="7923790"/>
            <a:ext cx="6789737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Marktanteile (%)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xmlns="" id="{71D990CF-A9EE-4114-9901-9AC6079B5BC1}"/>
              </a:ext>
            </a:extLst>
          </p:cNvPr>
          <p:cNvSpPr/>
          <p:nvPr/>
        </p:nvSpPr>
        <p:spPr>
          <a:xfrm>
            <a:off x="1972661" y="12854194"/>
            <a:ext cx="1848435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Datenquelle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: IHS </a:t>
            </a: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Markit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 New Registrations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03.2018-02.2019. </a:t>
            </a: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 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xmlns="" id="{9891A8FD-A052-4F1B-8463-78D14146A5C4}"/>
              </a:ext>
            </a:extLst>
          </p:cNvPr>
          <p:cNvSpPr txBox="1"/>
          <p:nvPr/>
        </p:nvSpPr>
        <p:spPr>
          <a:xfrm>
            <a:off x="20231099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UK </a:t>
            </a:r>
            <a:r>
              <a:rPr lang="en-US" sz="3000">
                <a:latin typeface="BMWType V2 Light" pitchFamily="2" charset="0"/>
                <a:cs typeface="BMWType V2 Light" pitchFamily="2" charset="0"/>
              </a:rPr>
              <a:t>&amp; Irland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xmlns="" id="{D6A4C9DD-6239-4B7A-9D0F-5DF8E3BEB786}"/>
              </a:ext>
            </a:extLst>
          </p:cNvPr>
          <p:cNvSpPr txBox="1"/>
          <p:nvPr/>
        </p:nvSpPr>
        <p:spPr>
          <a:xfrm>
            <a:off x="5676900" y="11698325"/>
            <a:ext cx="363310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USA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xmlns="" id="{0E5D02F5-4160-486E-9BB9-7C040A2257AA}"/>
              </a:ext>
            </a:extLst>
          </p:cNvPr>
          <p:cNvSpPr txBox="1"/>
          <p:nvPr/>
        </p:nvSpPr>
        <p:spPr>
          <a:xfrm>
            <a:off x="9323613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Europa inkl. Dt.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xmlns="" id="{C7CBB494-E333-4774-A37D-F7BEE36963DD}"/>
              </a:ext>
            </a:extLst>
          </p:cNvPr>
          <p:cNvSpPr txBox="1"/>
          <p:nvPr/>
        </p:nvSpPr>
        <p:spPr>
          <a:xfrm>
            <a:off x="12964885" y="11698325"/>
            <a:ext cx="3616235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Deutschland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xmlns="" id="{A5FD6FFD-F34F-4849-94B3-FDB2F182F6EE}"/>
              </a:ext>
            </a:extLst>
          </p:cNvPr>
          <p:cNvSpPr txBox="1"/>
          <p:nvPr/>
        </p:nvSpPr>
        <p:spPr>
          <a:xfrm>
            <a:off x="16606156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Norwegen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xmlns="" id="{6064C2FB-AB29-4762-A0B2-3056917D1E56}"/>
              </a:ext>
            </a:extLst>
          </p:cNvPr>
          <p:cNvSpPr txBox="1"/>
          <p:nvPr/>
        </p:nvSpPr>
        <p:spPr>
          <a:xfrm>
            <a:off x="2038350" y="11698325"/>
            <a:ext cx="3635829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Weltweit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3E7D9FA-1484-401E-93AE-60B92F2C1B2C}"/>
              </a:ext>
            </a:extLst>
          </p:cNvPr>
          <p:cNvSpPr/>
          <p:nvPr/>
        </p:nvSpPr>
        <p:spPr>
          <a:xfrm>
            <a:off x="0" y="6852946"/>
            <a:ext cx="24382413" cy="504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2268208" y="0"/>
            <a:ext cx="0" cy="8369085"/>
          </a:xfrm>
          <a:custGeom>
            <a:avLst/>
            <a:gdLst>
              <a:gd name="connsiteX0" fmla="*/ 0 w 232474"/>
              <a:gd name="connsiteY0" fmla="*/ 0 h 8601560"/>
              <a:gd name="connsiteX1" fmla="*/ 0 w 232474"/>
              <a:gd name="connsiteY1" fmla="*/ 8601560 h 8601560"/>
              <a:gd name="connsiteX2" fmla="*/ 232474 w 232474"/>
              <a:gd name="connsiteY2" fmla="*/ 8586061 h 86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74" h="8601560">
                <a:moveTo>
                  <a:pt x="0" y="0"/>
                </a:moveTo>
                <a:lnTo>
                  <a:pt x="0" y="8601560"/>
                </a:lnTo>
                <a:lnTo>
                  <a:pt x="232474" y="858606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65DACC50-C6FB-467B-99C3-BCA37021A673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 dirty="0">
                <a:latin typeface="BMWType V2 Light" pitchFamily="2" charset="0"/>
                <a:cs typeface="BMWType V2 Light" pitchFamily="2" charset="0"/>
              </a:rPr>
              <a:t>Infografiken zur Elektromobilität. 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April </a:t>
            </a:r>
            <a:r>
              <a:rPr lang="de-DE" sz="5400" cap="all" dirty="0">
                <a:latin typeface="BMWType V2 Light" pitchFamily="2" charset="0"/>
                <a:cs typeface="BMWType V2 Light" pitchFamily="2" charset="0"/>
              </a:rPr>
              <a:t>2019.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358D9306-5967-447B-BEBE-6B375F6D038A}"/>
              </a:ext>
            </a:extLst>
          </p:cNvPr>
          <p:cNvSpPr/>
          <p:nvPr/>
        </p:nvSpPr>
        <p:spPr>
          <a:xfrm>
            <a:off x="1620000" y="4105774"/>
            <a:ext cx="17312236" cy="713426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* “EV” bedeutet: Elektrofahrzeuge mit Batterie oder Plug-In-Hybrid Fahrzeuge.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** “ICE” und “traditionell” bedeutet: Verbrennungsmotor.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Datenquelle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: </a:t>
            </a: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IHS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Markit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New Registrations 03.2018-02.2019.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</a:t>
            </a: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Monat der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Datenerhebung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kann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länderspezifisch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variieren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Fahrzeugtyp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Personenkraftwagen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Antriebssystem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REX,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elektrisch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/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ohne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REX,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PHEV Diesel und PHEV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Benziner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Länderabdeckung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/>
            </a:r>
            <a:b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Argentinien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Australien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Österreich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Belgien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Brasilien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Bulgarien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Kanada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Chile, China,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Kroatien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Tschechische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Republik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Dänemark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Estland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Finnland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Frankreich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Deutschland,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Griechenland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Hong Kong,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Ungarn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Island,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Indien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Indonesien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Irland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Israel,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Italien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Japan,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Lettland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Litauen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Luxemburg, Malaysia, Malta,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Mexiko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Niederlande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Neuseeland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Norwegen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Philippinen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Polen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Portugal,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Rumänien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Russland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Singapur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Slowakei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Slowenien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Südafrika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Südkorea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Spanien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Schweden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Schweiz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Taiwan, Thailand,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Türkei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</a:t>
            </a:r>
            <a:r>
              <a:rPr lang="en-GB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Großbritannien</a:t>
            </a: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, USA, Venezuela.</a:t>
            </a:r>
          </a:p>
        </p:txBody>
      </p:sp>
    </p:spTree>
    <p:extLst>
      <p:ext uri="{BB962C8B-B14F-4D97-AF65-F5344CB8AC3E}">
        <p14:creationId xmlns:p14="http://schemas.microsoft.com/office/powerpoint/2010/main" val="39727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394</Words>
  <Application>Microsoft Office PowerPoint</Application>
  <PresentationFormat>Benutzerdefiniert</PresentationFormat>
  <Paragraphs>231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BMWType V2 Light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Becker</dc:creator>
  <cp:lastModifiedBy>Gehring Jutta, AK-11</cp:lastModifiedBy>
  <cp:revision>2801</cp:revision>
  <cp:lastPrinted>2018-06-22T13:11:39Z</cp:lastPrinted>
  <dcterms:created xsi:type="dcterms:W3CDTF">2015-07-06T08:41:15Z</dcterms:created>
  <dcterms:modified xsi:type="dcterms:W3CDTF">2019-04-10T09:35:31Z</dcterms:modified>
</cp:coreProperties>
</file>