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 userDrawn="1">
          <p15:clr>
            <a:srgbClr val="A4A3A4"/>
          </p15:clr>
        </p15:guide>
        <p15:guide id="2" pos="346" userDrawn="1">
          <p15:clr>
            <a:srgbClr val="A4A3A4"/>
          </p15:clr>
        </p15:guide>
        <p15:guide id="3" pos="663" userDrawn="1">
          <p15:clr>
            <a:srgbClr val="A4A3A4"/>
          </p15:clr>
        </p15:guide>
        <p15:guide id="4" pos="890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2258" userDrawn="1">
          <p15:clr>
            <a:srgbClr val="A4A3A4"/>
          </p15:clr>
        </p15:guide>
        <p15:guide id="7" orient="horz" pos="3279" userDrawn="1">
          <p15:clr>
            <a:srgbClr val="A4A3A4"/>
          </p15:clr>
        </p15:guide>
        <p15:guide id="8" orient="horz" pos="4299" userDrawn="1">
          <p15:clr>
            <a:srgbClr val="A4A3A4"/>
          </p15:clr>
        </p15:guide>
        <p15:guide id="9" orient="horz" pos="541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65611E-D0A2-7F97-3ECD-35B8654CFD71}" name="Rizzi Sofia Elena, AK-20" initials="RA" userId="S::sofia-elena.rizzi@bmw.de::5fe05247-23a9-47de-a531-c1fe51f54867" providerId="AD"/>
  <p188:author id="{FC9AF945-D116-0D04-BA5A-0ABEC39BCDE1}" name="Haun Franziska" initials="HF" userId="Haun Franziska" providerId="None"/>
  <p188:author id="{6B82DF5D-B43F-AC49-395B-191F660C7407}" name="Hoessl Lea, AK-31" initials="HA" userId="S::lea.hoessl@bmwgroup.com::8e9763fb-d43d-4ba2-83f0-c8cfeceb1f69" providerId="AD"/>
  <p188:author id="{EB6310A1-0E91-AE91-0EE1-A22A9B172BDD}" name="Cleuziou Claire, AK-31" initials="CC" userId="S::claire.cleuziou@bmwgroup.com::c109a68a-d753-4e40-8a93-c19329320eda" providerId="AD"/>
  <p188:author id="{B541F9A2-3B5F-4D54-9119-04B849C53058}" name="Bovensiepen Cornelia, AK-31" initials="CB" userId="S::Cornelia.Bovensiepen@bmw.de::e777a867-4eeb-4a16-9490-49e14e9ff1d8" providerId="AD"/>
  <p188:author id="{162CD9C2-2136-3B77-E0D9-247B2E5B671E}" name="Bruch Wieland, AK-20" initials="BA" userId="S::wieland.bruch@bmw.de::10dc0d52-34af-4656-ac03-931a123e0cfa" providerId="AD"/>
  <p188:author id="{E86E07F5-8AA5-BEA2-2EEC-7197DA056B49}" name="Guggenmos Ludwig, AK-31" initials="" userId="S::Ludwig.Guggenmos@bmwgroup.com::7b1f2156-5ec6-43f3-aaf1-5351df1fdb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E84A6-6539-441F-98DF-80905B948102}" v="1" dt="2026-06-23T12:17:55.752"/>
    <p1510:client id="{A57FB788-DFCC-4A8D-8CB0-792B6590CF82}" v="74" dt="2026-06-23T14:26:00.088"/>
    <p1510:client id="{B2ED395D-540A-410F-ABA6-1D0D17F3DCB1}" v="2" dt="2026-06-23T14:23:1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71"/>
        <p:guide pos="346"/>
        <p:guide pos="663"/>
        <p:guide pos="890"/>
        <p:guide orient="horz" pos="1374"/>
        <p:guide orient="horz" pos="2258"/>
        <p:guide orient="horz" pos="3279"/>
        <p:guide orient="horz" pos="4299"/>
        <p:guide orient="horz" pos="541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vensiepen Cornelia, AK-31" userId="e777a867-4eeb-4a16-9490-49e14e9ff1d8" providerId="ADAL" clId="{F8729F50-839A-48EF-98CB-0A5C402FB6BB}"/>
    <pc:docChg chg="modSld">
      <pc:chgData name="Bovensiepen Cornelia, AK-31" userId="e777a867-4eeb-4a16-9490-49e14e9ff1d8" providerId="ADAL" clId="{F8729F50-839A-48EF-98CB-0A5C402FB6BB}" dt="2026-06-23T14:23:19.482" v="1" actId="20577"/>
      <pc:docMkLst>
        <pc:docMk/>
      </pc:docMkLst>
      <pc:sldChg chg="modSp mod">
        <pc:chgData name="Bovensiepen Cornelia, AK-31" userId="e777a867-4eeb-4a16-9490-49e14e9ff1d8" providerId="ADAL" clId="{F8729F50-839A-48EF-98CB-0A5C402FB6BB}" dt="2026-06-23T14:23:19.482" v="1" actId="20577"/>
        <pc:sldMkLst>
          <pc:docMk/>
          <pc:sldMk cId="3970105886" sldId="257"/>
        </pc:sldMkLst>
        <pc:spChg chg="mod">
          <ac:chgData name="Bovensiepen Cornelia, AK-31" userId="e777a867-4eeb-4a16-9490-49e14e9ff1d8" providerId="ADAL" clId="{F8729F50-839A-48EF-98CB-0A5C402FB6BB}" dt="2026-06-23T14:23:19.482" v="1" actId="20577"/>
          <ac:spMkLst>
            <pc:docMk/>
            <pc:sldMk cId="3970105886" sldId="257"/>
            <ac:spMk id="4" creationId="{A907B1B0-6968-96B7-AC47-C1D9EE482615}"/>
          </ac:spMkLst>
        </pc:spChg>
      </pc:sldChg>
    </pc:docChg>
  </pc:docChgLst>
  <pc:docChgLst>
    <pc:chgData name="Guggenmos Ludwig, AK-31" userId="7b1f2156-5ec6-43f3-aaf1-5351df1fdbad" providerId="ADAL" clId="{E733FE03-BE29-4C39-A3C5-218C9056F150}"/>
    <pc:docChg chg="undo custSel modSld">
      <pc:chgData name="Guggenmos Ludwig, AK-31" userId="7b1f2156-5ec6-43f3-aaf1-5351df1fdbad" providerId="ADAL" clId="{E733FE03-BE29-4C39-A3C5-218C9056F150}" dt="2026-06-23T14:26:00.088" v="73" actId="14100"/>
      <pc:docMkLst>
        <pc:docMk/>
      </pc:docMkLst>
      <pc:sldChg chg="modSp mod">
        <pc:chgData name="Guggenmos Ludwig, AK-31" userId="7b1f2156-5ec6-43f3-aaf1-5351df1fdbad" providerId="ADAL" clId="{E733FE03-BE29-4C39-A3C5-218C9056F150}" dt="2026-06-23T14:26:00.088" v="73" actId="14100"/>
        <pc:sldMkLst>
          <pc:docMk/>
          <pc:sldMk cId="3970105886" sldId="257"/>
        </pc:sldMkLst>
        <pc:spChg chg="mod">
          <ac:chgData name="Guggenmos Ludwig, AK-31" userId="7b1f2156-5ec6-43f3-aaf1-5351df1fdbad" providerId="ADAL" clId="{E733FE03-BE29-4C39-A3C5-218C9056F150}" dt="2026-06-23T14:17:23.080" v="61" actId="20577"/>
          <ac:spMkLst>
            <pc:docMk/>
            <pc:sldMk cId="3970105886" sldId="257"/>
            <ac:spMk id="11" creationId="{1184D5AF-9EE8-55E2-10B1-C3A7A241A1D8}"/>
          </ac:spMkLst>
        </pc:spChg>
        <pc:spChg chg="mod">
          <ac:chgData name="Guggenmos Ludwig, AK-31" userId="7b1f2156-5ec6-43f3-aaf1-5351df1fdbad" providerId="ADAL" clId="{E733FE03-BE29-4C39-A3C5-218C9056F150}" dt="2026-06-23T14:26:00.088" v="73" actId="14100"/>
          <ac:spMkLst>
            <pc:docMk/>
            <pc:sldMk cId="3970105886" sldId="257"/>
            <ac:spMk id="86" creationId="{71837433-0884-0920-933A-04E8D85D5E2D}"/>
          </ac:spMkLst>
        </pc:spChg>
        <pc:spChg chg="mod">
          <ac:chgData name="Guggenmos Ludwig, AK-31" userId="7b1f2156-5ec6-43f3-aaf1-5351df1fdbad" providerId="ADAL" clId="{E733FE03-BE29-4C39-A3C5-218C9056F150}" dt="2026-06-23T14:16:51.223" v="59" actId="20577"/>
          <ac:spMkLst>
            <pc:docMk/>
            <pc:sldMk cId="3970105886" sldId="257"/>
            <ac:spMk id="109" creationId="{C3F3CC30-4552-A30F-CBCE-0BA60FBB32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568A48D-FC8F-4A69-A7C6-8F5625DC62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46964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568A48D-FC8F-4A69-A7C6-8F5625DC6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22355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14815">
          <p15:clr>
            <a:srgbClr val="FBAE40"/>
          </p15:clr>
        </p15:guide>
        <p15:guide id="12" pos="1590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4C7F330-3D64-4FB0-93F8-C1BA49AFA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2535763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4C7F330-3D64-4FB0-93F8-C1BA49AFA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tabLst>
                <a:tab pos="2771074" algn="l"/>
              </a:tabLs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F2DED3-0602-4827-AE5B-D7DA542659F4}"/>
              </a:ext>
            </a:extLst>
          </p:cNvPr>
          <p:cNvSpPr>
            <a:spLocks/>
          </p:cNvSpPr>
          <p:nvPr userDrawn="1"/>
        </p:nvSpPr>
        <p:spPr>
          <a:xfrm>
            <a:off x="0" y="1797753"/>
            <a:ext cx="6858000" cy="7693205"/>
          </a:xfrm>
          <a:prstGeom prst="rect">
            <a:avLst/>
          </a:prstGeom>
          <a:gradFill>
            <a:gsLst>
              <a:gs pos="1000">
                <a:schemeClr val="accent4"/>
              </a:gs>
              <a:gs pos="100000">
                <a:schemeClr val="accent6"/>
              </a:gs>
            </a:gsLst>
            <a:lin ang="5400000" scaled="0"/>
          </a:gradFill>
        </p:spPr>
        <p:txBody>
          <a:bodyPr vert="horz" lIns="0" tIns="0" rIns="0" bIns="405000" rtlCol="0" anchor="ctr" anchorCtr="0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sz="404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2FD9A65-9362-4228-B368-164FA84D17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525098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2FD9A65-9362-4228-B368-164FA84D1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3552824" y="2042348"/>
            <a:ext cx="3036094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5730C142-F37E-4F0E-997D-1B4882F0DF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2042348"/>
            <a:ext cx="3311126" cy="7070255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81588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14851">
          <p15:clr>
            <a:srgbClr val="FBAE40"/>
          </p15:clr>
        </p15:guide>
        <p15:guide id="12" pos="158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E3B85CB-7648-45C2-8AA4-9F501EFD0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752624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E3B85CB-7648-45C2-8AA4-9F501EFD0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275033" y="2042348"/>
            <a:ext cx="3036094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5FB2A3B7-A796-4B19-828B-216A63DF6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46874" y="2042348"/>
            <a:ext cx="3311126" cy="7070255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093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14851">
          <p15:clr>
            <a:srgbClr val="FBAE40"/>
          </p15:clr>
        </p15:guide>
        <p15:guide id="10" pos="158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ECEF4E8-D1ED-4741-8EA5-2F059DE1A8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161941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ECEF4E8-D1ED-4741-8EA5-2F059DE1A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1DD1C87-BB96-419F-854D-07AA4BC5BB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53475" y="2042348"/>
            <a:ext cx="3035442" cy="3378362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7" name="Bildplatzhalter 1">
            <a:extLst>
              <a:ext uri="{FF2B5EF4-FFF2-40B4-BE49-F238E27FC236}">
                <a16:creationId xmlns:a16="http://schemas.microsoft.com/office/drawing/2014/main" id="{002A9939-48F2-4545-B99B-4FBDD4F46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5033" y="2042348"/>
            <a:ext cx="3035442" cy="3378362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21A07BCC-CBB3-45C5-871C-CEC015A95C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033" y="5732707"/>
            <a:ext cx="3036094" cy="337989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4842ABB0-6221-4430-AD7F-233AE6B84AB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52824" y="5732709"/>
            <a:ext cx="3036094" cy="337989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8671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15907">
          <p15:clr>
            <a:srgbClr val="FBAE40"/>
          </p15:clr>
        </p15:guide>
        <p15:guide id="14" pos="148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8C59CFA-1435-478E-96A7-9D9FDB54C8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11897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8C59CFA-1435-478E-96A7-9D9FDB54C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C1CC7D62-9893-4BEA-8A91-B49BF94C36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5289" y="2042348"/>
            <a:ext cx="2023628" cy="324435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8F13227-C5D1-4782-B063-BEEC402A95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20161" y="2042348"/>
            <a:ext cx="2023628" cy="324435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9" name="Bildplatzhalter 1">
            <a:extLst>
              <a:ext uri="{FF2B5EF4-FFF2-40B4-BE49-F238E27FC236}">
                <a16:creationId xmlns:a16="http://schemas.microsoft.com/office/drawing/2014/main" id="{8E88005D-BECE-427C-8BF8-4FB5D6607AF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5033" y="2042348"/>
            <a:ext cx="2023628" cy="3244351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F618BC1E-BA4B-4C2D-9055-151550F257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033" y="5598700"/>
            <a:ext cx="2023628" cy="351390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9749FF8-9C62-429D-B248-147D3882DD4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20161" y="5598700"/>
            <a:ext cx="2023628" cy="351390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0B2A38E1-027A-4A9E-9C3E-5F354A4A6AD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65289" y="5598700"/>
            <a:ext cx="2023628" cy="351390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5820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10307">
          <p15:clr>
            <a:srgbClr val="FBAE40"/>
          </p15:clr>
        </p15:guide>
        <p15:guide id="14" pos="10839">
          <p15:clr>
            <a:srgbClr val="FBAE40"/>
          </p15:clr>
        </p15:guide>
        <p15:guide id="15" pos="19911">
          <p15:clr>
            <a:srgbClr val="FBAE40"/>
          </p15:clr>
        </p15:guide>
        <p15:guide id="16" pos="20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Picture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11DD4F3-1611-4813-B014-B6F6B1F774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404710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11DD4F3-1611-4813-B014-B6F6B1F77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EA143C20-52BF-4891-994E-588F799371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01572" y="2042350"/>
            <a:ext cx="1487346" cy="3244354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9B1A1B6B-6B2F-4D5A-91A8-C5161E45AB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92725" y="2042350"/>
            <a:ext cx="1487346" cy="3244354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73F01E6-A077-4F39-A94E-9EFE54D2E4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83879" y="2042350"/>
            <a:ext cx="1487346" cy="3244354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11" name="Bildplatzhalter 1">
            <a:extLst>
              <a:ext uri="{FF2B5EF4-FFF2-40B4-BE49-F238E27FC236}">
                <a16:creationId xmlns:a16="http://schemas.microsoft.com/office/drawing/2014/main" id="{320CFD8C-6A4A-4FAB-822D-054B82DCFD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5033" y="2042350"/>
            <a:ext cx="1487346" cy="3244354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bIns="720000"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6CE7BB11-9C21-456E-83D7-62B9D458E21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033" y="5598703"/>
            <a:ext cx="1487346" cy="35139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27E42A5D-C99D-4B3C-99B7-053CF69A119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83879" y="5598703"/>
            <a:ext cx="1487346" cy="35139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1" name="Inhaltsplatzhalter 1">
            <a:extLst>
              <a:ext uri="{FF2B5EF4-FFF2-40B4-BE49-F238E27FC236}">
                <a16:creationId xmlns:a16="http://schemas.microsoft.com/office/drawing/2014/main" id="{7DCDE22D-7C60-4E83-A6E8-C458BFB9DFC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92725" y="5598703"/>
            <a:ext cx="1487346" cy="35139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BC839F12-6E68-4D1C-B187-9307DD85F1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01572" y="5598703"/>
            <a:ext cx="1487346" cy="3513900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900"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787"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291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7907">
          <p15:clr>
            <a:srgbClr val="FBAE40"/>
          </p15:clr>
        </p15:guide>
        <p15:guide id="16" pos="8415">
          <p15:clr>
            <a:srgbClr val="FBAE40"/>
          </p15:clr>
        </p15:guide>
        <p15:guide id="17" pos="15643">
          <p15:clr>
            <a:srgbClr val="FBAE40"/>
          </p15:clr>
        </p15:guide>
        <p15:guide id="18" pos="15107">
          <p15:clr>
            <a:srgbClr val="FBAE40"/>
          </p15:clr>
        </p15:guide>
        <p15:guide id="19" pos="22843">
          <p15:clr>
            <a:srgbClr val="FBAE40"/>
          </p15:clr>
        </p15:guide>
        <p15:guide id="20" pos="2230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5183DF9-0121-47E6-9B72-30EF7AB86C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577062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5183DF9-0121-47E6-9B72-30EF7AB86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040819"/>
            <a:ext cx="6863950" cy="2603039"/>
          </a:xfrm>
          <a:noFill/>
        </p:spPr>
        <p:txBody>
          <a:bodyPr vert="horz" lIns="2304000" tIns="432000" rIns="2304000" bIns="43200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sz="2249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Key Note </a:t>
            </a:r>
            <a:r>
              <a:rPr lang="de-DE" noProof="0" err="1"/>
              <a:t>slide</a:t>
            </a:r>
            <a:r>
              <a:rPr lang="de-DE" noProof="0"/>
              <a:t> </a:t>
            </a:r>
            <a:r>
              <a:rPr lang="de-DE" noProof="0" err="1"/>
              <a:t>with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without</a:t>
            </a:r>
            <a:r>
              <a:rPr lang="de-DE" noProof="0"/>
              <a:t> Picture. </a:t>
            </a:r>
            <a:br>
              <a:rPr lang="de-DE" noProof="0"/>
            </a:br>
            <a:r>
              <a:rPr lang="de-DE" noProof="0"/>
              <a:t>(Short!) Text </a:t>
            </a:r>
            <a:r>
              <a:rPr lang="de-DE" noProof="0" err="1"/>
              <a:t>can</a:t>
            </a:r>
            <a:r>
              <a:rPr lang="de-DE" noProof="0"/>
              <a:t> </a:t>
            </a:r>
            <a:r>
              <a:rPr lang="de-DE" noProof="0" err="1"/>
              <a:t>be</a:t>
            </a:r>
            <a:r>
              <a:rPr lang="de-DE" noProof="0"/>
              <a:t> </a:t>
            </a:r>
            <a:r>
              <a:rPr lang="de-DE" noProof="0" err="1"/>
              <a:t>moved</a:t>
            </a:r>
            <a:r>
              <a:rPr lang="de-DE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03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BC589-79E3-4048-BF22-EC7F02BCA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Headline bearbeiten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29888E-2803-4470-8000-A53929282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62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ACTORY Background |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EE7053F-DB9B-44B2-AD0F-3AB1F6CB57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EE7053F-DB9B-44B2-AD0F-3AB1F6CB5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defRPr>
                <a:latin typeface="+mn-lt"/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26pt.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29213664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id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lau, Farbigkeit, Electric Blue (Farbe), Verschwommen enthält.&#10;&#10;Automatisch generierte Beschreibung">
            <a:extLst>
              <a:ext uri="{FF2B5EF4-FFF2-40B4-BE49-F238E27FC236}">
                <a16:creationId xmlns:a16="http://schemas.microsoft.com/office/drawing/2014/main" id="{153B4D0D-DB64-E37E-225D-E9B938F72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EE7053F-DB9B-44B2-AD0F-3AB1F6CB57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193882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EE7053F-DB9B-44B2-AD0F-3AB1F6CB5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26pt.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  <p:cxnSp>
        <p:nvCxnSpPr>
          <p:cNvPr id="7" name="BMW Group Trennlinie">
            <a:extLst>
              <a:ext uri="{FF2B5EF4-FFF2-40B4-BE49-F238E27FC236}">
                <a16:creationId xmlns:a16="http://schemas.microsoft.com/office/drawing/2014/main" id="{5892043C-5A11-0B31-8AD8-58CBEBF406D2}"/>
              </a:ext>
            </a:extLst>
          </p:cNvPr>
          <p:cNvCxnSpPr/>
          <p:nvPr userDrawn="1"/>
        </p:nvCxnSpPr>
        <p:spPr>
          <a:xfrm>
            <a:off x="0" y="9493272"/>
            <a:ext cx="6858001" cy="0"/>
          </a:xfrm>
          <a:prstGeom prst="line">
            <a:avLst/>
          </a:prstGeom>
          <a:ln w="12700">
            <a:solidFill>
              <a:schemeClr val="bg1">
                <a:lumMod val="85000"/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itenzahlAU1">
            <a:extLst>
              <a:ext uri="{FF2B5EF4-FFF2-40B4-BE49-F238E27FC236}">
                <a16:creationId xmlns:a16="http://schemas.microsoft.com/office/drawing/2014/main" id="{FE3D8036-63C4-F063-D4DC-957236749A33}"/>
              </a:ext>
            </a:extLst>
          </p:cNvPr>
          <p:cNvSpPr/>
          <p:nvPr userDrawn="1"/>
        </p:nvSpPr>
        <p:spPr>
          <a:xfrm>
            <a:off x="6383734" y="9656389"/>
            <a:ext cx="205184" cy="86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 rtl="0"/>
            <a:r>
              <a:rPr lang="en-GB" sz="562" noProof="0">
                <a:solidFill>
                  <a:schemeClr val="bg1"/>
                </a:solidFill>
              </a:rPr>
              <a:t>- </a:t>
            </a:r>
            <a:fld id="{13EADCD7-5958-46D5-9257-6B99F6E48D58}" type="slidenum">
              <a:rPr lang="en-GB" sz="562" noProof="0" smtClean="0">
                <a:solidFill>
                  <a:schemeClr val="bg1"/>
                </a:solidFill>
              </a:rPr>
              <a:pPr lvl="0" algn="r" rtl="0"/>
              <a:t>‹#›</a:t>
            </a:fld>
            <a:r>
              <a:rPr lang="en-GB" sz="562" noProof="0">
                <a:solidFill>
                  <a:schemeClr val="bg1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13571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5D995C9-90CA-4EE8-9DD8-83F674139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9802513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5D995C9-90CA-4EE8-9DD8-83F674139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291" cy="2249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161730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79">
          <p15:clr>
            <a:srgbClr val="FBAE40"/>
          </p15:clr>
        </p15:guide>
        <p15:guide id="2" pos="10847">
          <p15:clr>
            <a:srgbClr val="FBAE40"/>
          </p15:clr>
        </p15:guide>
        <p15:guide id="3" pos="20471">
          <p15:clr>
            <a:srgbClr val="FBAE40"/>
          </p15:clr>
        </p15:guide>
        <p15:guide id="4" pos="198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A87CDE6-4D31-464C-B238-7EB6F6DBD0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6818671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A87CDE6-4D31-464C-B238-7EB6F6DBD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22507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71">
          <p15:clr>
            <a:srgbClr val="FBAE40"/>
          </p15:clr>
        </p15:guide>
        <p15:guide id="2" pos="8443">
          <p15:clr>
            <a:srgbClr val="FBAE40"/>
          </p15:clr>
        </p15:guide>
        <p15:guide id="3" pos="15083">
          <p15:clr>
            <a:srgbClr val="FBAE40"/>
          </p15:clr>
        </p15:guide>
        <p15:guide id="4" pos="15659">
          <p15:clr>
            <a:srgbClr val="FBAE40"/>
          </p15:clr>
        </p15:guide>
        <p15:guide id="5" pos="22303">
          <p15:clr>
            <a:srgbClr val="FBAE40"/>
          </p15:clr>
        </p15:guide>
        <p15:guide id="6" pos="228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|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5645238-9DEC-4A72-9BA1-F517092FAE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1232283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5645238-9DEC-4A72-9BA1-F517092FA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41715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4" pos="14815">
          <p15:clr>
            <a:srgbClr val="FBAE40"/>
          </p15:clr>
        </p15:guide>
        <p15:guide id="15" pos="15903">
          <p15:clr>
            <a:srgbClr val="FBAE40"/>
          </p15:clr>
        </p15:guide>
        <p15:guide id="16" orient="horz" pos="10000">
          <p15:clr>
            <a:srgbClr val="FBAE40"/>
          </p15:clr>
        </p15:guide>
        <p15:guide id="17" orient="horz" pos="94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1CCC0F5-E43D-4616-B7C4-E058ADB68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8728846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1CCC0F5-E43D-4616-B7C4-E058ADB68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D9028297-F8A3-40B3-AA36-477ABB38F3E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5033" y="2042348"/>
            <a:ext cx="6313885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 cap="all" baseline="0"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220753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873D050-8C41-4684-9B1D-81971AB5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562638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873D050-8C41-4684-9B1D-81971AB5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BA9CD6AC-9C73-4D8F-9F5C-1CF35772B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53475" y="2042348"/>
            <a:ext cx="3035442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4EA6A0CB-E01D-4647-9CEB-66AA9684281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5032" y="2042348"/>
            <a:ext cx="3035442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8295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4843">
          <p15:clr>
            <a:srgbClr val="FBAE40"/>
          </p15:clr>
        </p15:guide>
        <p15:guide id="6" pos="15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7C54160-9C46-4866-882D-50B5C096B1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6612701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7C54160-9C46-4866-882D-50B5C096B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3988BB4E-F1CA-4BC0-993D-C218662BA8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565289" y="2042348"/>
            <a:ext cx="2023628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D7FB171-0CB4-4740-8625-DD15BF1FF8D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20161" y="2042348"/>
            <a:ext cx="2023628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51462A60-9CA1-461B-A29A-E91D63B6095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5033" y="2042348"/>
            <a:ext cx="2023628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38199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07">
          <p15:clr>
            <a:srgbClr val="FBAE40"/>
          </p15:clr>
        </p15:guide>
        <p15:guide id="4" pos="19911">
          <p15:clr>
            <a:srgbClr val="FBAE40"/>
          </p15:clr>
        </p15:guide>
        <p15:guide id="5" pos="10839">
          <p15:clr>
            <a:srgbClr val="FBAE40"/>
          </p15:clr>
        </p15:guide>
        <p15:guide id="6" pos="204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562CC6E-EDA2-4F9E-A09B-A2E54AB188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101739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562CC6E-EDA2-4F9E-A09B-A2E54AB18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8BA2F5EE-5EBD-4514-8AF6-B05EC345392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101572" y="2042348"/>
            <a:ext cx="1487346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32" name="Inhaltsplatzhalter 3">
            <a:extLst>
              <a:ext uri="{FF2B5EF4-FFF2-40B4-BE49-F238E27FC236}">
                <a16:creationId xmlns:a16="http://schemas.microsoft.com/office/drawing/2014/main" id="{60EC06ED-6F07-4680-9AE2-23D7698B36D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492725" y="2042348"/>
            <a:ext cx="1487346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027E4EC2-9005-40D4-918C-FD11293AE4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883879" y="2042348"/>
            <a:ext cx="1487346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CD857AE5-6C50-432B-94B7-EC5D482133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5033" y="2042348"/>
            <a:ext cx="1487346" cy="7070255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234472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2819">
          <p15:clr>
            <a:srgbClr val="FBAE40"/>
          </p15:clr>
        </p15:guide>
        <p15:guide id="7" pos="7907">
          <p15:clr>
            <a:srgbClr val="FBAE40"/>
          </p15:clr>
        </p15:guide>
        <p15:guide id="8" pos="8415">
          <p15:clr>
            <a:srgbClr val="FBAE40"/>
          </p15:clr>
        </p15:guide>
        <p15:guide id="9" pos="15107">
          <p15:clr>
            <a:srgbClr val="FBAE40"/>
          </p15:clr>
        </p15:guide>
        <p15:guide id="10" pos="15619">
          <p15:clr>
            <a:srgbClr val="FBAE40"/>
          </p15:clr>
        </p15:guide>
        <p15:guide id="11" pos="223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8D39B1E-A015-4084-940D-8BBABCAACD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8213392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8D39B1E-A015-4084-940D-8BBABCAACD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4"/>
          <p:cNvSpPr>
            <a:spLocks noGrp="1"/>
          </p:cNvSpPr>
          <p:nvPr>
            <p:ph sz="quarter" idx="13" hasCustomPrompt="1"/>
          </p:nvPr>
        </p:nvSpPr>
        <p:spPr>
          <a:xfrm>
            <a:off x="3553475" y="5732688"/>
            <a:ext cx="3035442" cy="337991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275033" y="5732688"/>
            <a:ext cx="3035442" cy="337991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3553475" y="2042346"/>
            <a:ext cx="3035442" cy="337834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4" name="Inhaltsplatzhalter 1"/>
          <p:cNvSpPr>
            <a:spLocks noGrp="1"/>
          </p:cNvSpPr>
          <p:nvPr>
            <p:ph sz="quarter" idx="10" hasCustomPrompt="1"/>
          </p:nvPr>
        </p:nvSpPr>
        <p:spPr>
          <a:xfrm>
            <a:off x="275033" y="2042346"/>
            <a:ext cx="3035442" cy="3378342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r>
              <a:rPr lang="de-DE" noProof="0"/>
              <a:t>.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insert</a:t>
            </a:r>
            <a:r>
              <a:rPr lang="de-DE" noProof="0"/>
              <a:t> </a:t>
            </a:r>
            <a:r>
              <a:rPr lang="de-DE" noProof="0" err="1"/>
              <a:t>content</a:t>
            </a:r>
            <a:r>
              <a:rPr lang="de-DE" noProof="0"/>
              <a:t> like a </a:t>
            </a:r>
            <a:r>
              <a:rPr lang="de-DE" noProof="0" err="1"/>
              <a:t>table</a:t>
            </a:r>
            <a:r>
              <a:rPr lang="de-DE" noProof="0"/>
              <a:t> </a:t>
            </a:r>
            <a:r>
              <a:rPr lang="de-DE" noProof="0" err="1"/>
              <a:t>or</a:t>
            </a:r>
            <a:r>
              <a:rPr lang="de-DE" noProof="0"/>
              <a:t> </a:t>
            </a:r>
            <a:r>
              <a:rPr lang="de-DE" noProof="0" err="1"/>
              <a:t>diagram</a:t>
            </a:r>
            <a:r>
              <a:rPr lang="de-DE" noProof="0"/>
              <a:t> just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icon</a:t>
            </a:r>
            <a:r>
              <a:rPr lang="de-DE" noProof="0"/>
              <a:t> in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middle</a:t>
            </a:r>
            <a:r>
              <a:rPr lang="de-DE" noProof="0"/>
              <a:t> </a:t>
            </a:r>
            <a:r>
              <a:rPr lang="de-DE" noProof="0" err="1"/>
              <a:t>of</a:t>
            </a:r>
            <a:r>
              <a:rPr lang="de-DE" noProof="0"/>
              <a:t> </a:t>
            </a:r>
            <a:r>
              <a:rPr lang="de-DE" noProof="0" err="1"/>
              <a:t>the</a:t>
            </a:r>
            <a:r>
              <a:rPr lang="de-DE" noProof="0"/>
              <a:t> </a:t>
            </a:r>
            <a:r>
              <a:rPr lang="de-DE" noProof="0" err="1"/>
              <a:t>placeholder</a:t>
            </a:r>
            <a:r>
              <a:rPr lang="de-DE" noProof="0"/>
              <a:t>.</a:t>
            </a:r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5033" y="501488"/>
            <a:ext cx="6313885" cy="224998"/>
          </a:xfrm>
        </p:spPr>
        <p:txBody>
          <a:bodyPr vert="horz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337"/>
              </a:spcAft>
              <a:defRPr/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All Caps.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maximum.</a:t>
            </a:r>
          </a:p>
        </p:txBody>
      </p:sp>
    </p:spTree>
    <p:extLst>
      <p:ext uri="{BB962C8B-B14F-4D97-AF65-F5344CB8AC3E}">
        <p14:creationId xmlns:p14="http://schemas.microsoft.com/office/powerpoint/2010/main" val="363646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14843">
          <p15:clr>
            <a:srgbClr val="FBAE40"/>
          </p15:clr>
        </p15:guide>
        <p15:guide id="14" pos="15907">
          <p15:clr>
            <a:srgbClr val="FBAE40"/>
          </p15:clr>
        </p15:guide>
        <p15:guide id="15" orient="horz" pos="9460">
          <p15:clr>
            <a:srgbClr val="FBAE40"/>
          </p15:clr>
        </p15:guide>
        <p15:guide id="16" orient="horz" pos="10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C3D827-3085-31C8-1A88-44D5D8977B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1" cy="9906000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9EE4F16-695E-4248-98E9-D0E744B1D2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145103802"/>
              </p:ext>
            </p:extLst>
          </p:nvPr>
        </p:nvGraphicFramePr>
        <p:xfrm>
          <a:off x="893" y="2294"/>
          <a:ext cx="893" cy="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344" imgH="344" progId="TCLayout.ActiveDocument.1">
                  <p:embed/>
                </p:oleObj>
              </mc:Choice>
              <mc:Fallback>
                <p:oleObj name="think-cell Folie" r:id="rId23" imgW="344" imgH="34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9EE4F16-695E-4248-98E9-D0E744B1D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93" y="2294"/>
                        <a:ext cx="893" cy="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1"/>
          <p:cNvSpPr>
            <a:spLocks noGrp="1"/>
          </p:cNvSpPr>
          <p:nvPr>
            <p:ph type="body" idx="1"/>
          </p:nvPr>
        </p:nvSpPr>
        <p:spPr>
          <a:xfrm>
            <a:off x="275033" y="2042348"/>
            <a:ext cx="6313885" cy="7070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text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/>
              <a:t>Forth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5033" y="501488"/>
            <a:ext cx="6313885" cy="224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Action Title. 104pt. </a:t>
            </a:r>
            <a:r>
              <a:rPr lang="de-DE" noProof="0" err="1"/>
              <a:t>Uppercase</a:t>
            </a:r>
            <a:r>
              <a:rPr lang="de-DE" noProof="0"/>
              <a:t>. </a:t>
            </a:r>
            <a:r>
              <a:rPr lang="de-DE" noProof="0" err="1"/>
              <a:t>Two</a:t>
            </a:r>
            <a:r>
              <a:rPr lang="de-DE" noProof="0"/>
              <a:t> </a:t>
            </a:r>
            <a:r>
              <a:rPr lang="de-DE" noProof="0" err="1"/>
              <a:t>lines</a:t>
            </a:r>
            <a:r>
              <a:rPr lang="de-DE" noProof="0"/>
              <a:t> max.</a:t>
            </a:r>
          </a:p>
        </p:txBody>
      </p:sp>
    </p:spTree>
    <p:extLst>
      <p:ext uri="{BB962C8B-B14F-4D97-AF65-F5344CB8AC3E}">
        <p14:creationId xmlns:p14="http://schemas.microsoft.com/office/powerpoint/2010/main" val="1979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sldNum="0" hdr="0" ftr="0" dt="0"/>
  <p:txStyles>
    <p:titleStyle>
      <a:lvl1pPr algn="l" defTabSz="51422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462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7298" indent="-107298" algn="l" defTabSz="514220" rtl="0" eaLnBrk="1" latinLnBrk="0" hangingPunct="1">
        <a:lnSpc>
          <a:spcPct val="100000"/>
        </a:lnSpc>
        <a:spcBef>
          <a:spcPts val="0"/>
        </a:spcBef>
        <a:spcAft>
          <a:spcPts val="337"/>
        </a:spcAft>
        <a:buClr>
          <a:schemeClr val="bg1"/>
        </a:buClr>
        <a:buFont typeface="Wingdings" panose="05000000000000000000" pitchFamily="2" charset="2"/>
        <a:buChar char="§"/>
        <a:defRPr sz="1012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214596" indent="-107298" algn="l" defTabSz="514220" rtl="0" eaLnBrk="1" latinLnBrk="0" hangingPunct="1">
        <a:lnSpc>
          <a:spcPct val="100000"/>
        </a:lnSpc>
        <a:spcBef>
          <a:spcPts val="0"/>
        </a:spcBef>
        <a:spcAft>
          <a:spcPts val="337"/>
        </a:spcAft>
        <a:buClr>
          <a:schemeClr val="bg1"/>
        </a:buClr>
        <a:buFont typeface="BMW Group Condensed" panose="020B0606020202020204" pitchFamily="34" charset="0"/>
        <a:buChar char="-"/>
        <a:defRPr lang="de-DE" sz="1012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321894" indent="-107298" algn="l" defTabSz="514220" rtl="0" eaLnBrk="1" latinLnBrk="0" hangingPunct="1">
        <a:lnSpc>
          <a:spcPct val="100000"/>
        </a:lnSpc>
        <a:spcBef>
          <a:spcPts val="0"/>
        </a:spcBef>
        <a:spcAft>
          <a:spcPts val="337"/>
        </a:spcAft>
        <a:buClr>
          <a:schemeClr val="bg1"/>
        </a:buClr>
        <a:buFont typeface="BMW Group Condensed" panose="020B0606020202020204" pitchFamily="34" charset="0"/>
        <a:buChar char="-"/>
        <a:defRPr lang="de-DE" sz="1012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429191" indent="-107298" algn="l" defTabSz="514220" rtl="0" eaLnBrk="1" latinLnBrk="0" hangingPunct="1">
        <a:lnSpc>
          <a:spcPct val="100000"/>
        </a:lnSpc>
        <a:spcBef>
          <a:spcPts val="0"/>
        </a:spcBef>
        <a:spcAft>
          <a:spcPts val="337"/>
        </a:spcAft>
        <a:buClr>
          <a:schemeClr val="bg1"/>
        </a:buClr>
        <a:buFont typeface="BMW Group Condensed" panose="020B0606020202020204" pitchFamily="34" charset="0"/>
        <a:buChar char="-"/>
        <a:defRPr lang="de-DE" sz="1012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536489" indent="-107298" algn="l" defTabSz="514220" rtl="0" eaLnBrk="1" latinLnBrk="0" hangingPunct="1">
        <a:lnSpc>
          <a:spcPct val="100000"/>
        </a:lnSpc>
        <a:spcBef>
          <a:spcPts val="0"/>
        </a:spcBef>
        <a:spcAft>
          <a:spcPts val="337"/>
        </a:spcAft>
        <a:buClr>
          <a:schemeClr val="bg1"/>
        </a:buClr>
        <a:buFont typeface="BMW Group Condensed" panose="020B0606020202020204" pitchFamily="34" charset="0"/>
        <a:buChar char="-"/>
        <a:defRPr lang="de-DE" sz="1012" kern="1200" baseline="0" dirty="0">
          <a:solidFill>
            <a:schemeClr val="bg1"/>
          </a:solidFill>
          <a:latin typeface="+mn-lt"/>
          <a:ea typeface="+mn-ea"/>
          <a:cs typeface="+mn-cs"/>
        </a:defRPr>
      </a:lvl5pPr>
      <a:lvl6pPr marL="1414105" indent="-128555" algn="l" defTabSz="51422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215" indent="-128555" algn="l" defTabSz="51422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325" indent="-128555" algn="l" defTabSz="51422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435" indent="-128555" algn="l" defTabSz="51422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1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22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33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44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55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66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9977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6880" algn="l" defTabSz="5142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1208">
          <p15:clr>
            <a:srgbClr val="F26B43"/>
          </p15:clr>
        </p15:guide>
        <p15:guide id="7" orient="horz" pos="868">
          <p15:clr>
            <a:srgbClr val="F26B43"/>
          </p15:clr>
        </p15:guide>
        <p15:guide id="8" pos="29510">
          <p15:clr>
            <a:srgbClr val="F26B43"/>
          </p15:clr>
        </p15:guide>
        <p15:guide id="9" orient="horz" pos="3560">
          <p15:clr>
            <a:srgbClr val="F26B43"/>
          </p15:clr>
        </p15:guide>
        <p15:guide id="10" orient="horz" pos="15896">
          <p15:clr>
            <a:srgbClr val="F26B43"/>
          </p15:clr>
        </p15:guide>
        <p15:guide id="11" orient="horz" pos="16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5.sv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0D53-D20E-45D8-590B-951D144B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A8E0DF-EE04-D78B-52C8-6716CFE09A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8941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5" imgH="405" progId="TCLayout.ActiveDocument.1">
                  <p:embed/>
                </p:oleObj>
              </mc:Choice>
              <mc:Fallback>
                <p:oleObj name="think-cell Folie" r:id="rId3" imgW="405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A8E0DF-EE04-D78B-52C8-6716CFE09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13EAB8D-5408-D45B-4693-718E03B8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26" y="502612"/>
            <a:ext cx="6473952" cy="615553"/>
          </a:xfrm>
        </p:spPr>
        <p:txBody>
          <a:bodyPr vert="horz"/>
          <a:lstStyle/>
          <a:p>
            <a:r>
              <a:rPr lang="de-DE" sz="2000" b="1" spc="300" err="1"/>
              <a:t>Sustainability</a:t>
            </a:r>
            <a:r>
              <a:rPr lang="de-DE" sz="2000" b="1" spc="300"/>
              <a:t> BMW X5.</a:t>
            </a:r>
            <a:br>
              <a:rPr lang="de-DE" sz="2000" b="1" spc="300"/>
            </a:br>
            <a:r>
              <a:rPr lang="de-DE" sz="2000" spc="300" err="1"/>
              <a:t>SeLECTED</a:t>
            </a:r>
            <a:r>
              <a:rPr lang="de-DE" sz="2000" spc="300"/>
              <a:t> Facts &amp; Figures.</a:t>
            </a:r>
            <a:endParaRPr lang="de-DE" sz="2000" spc="300">
              <a:latin typeface="BMWTypeNext"/>
              <a:ea typeface="BMWTypeNext" pitchFamily="50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03B1B8B-1962-B19F-EB3F-551B5C291F9F}"/>
              </a:ext>
            </a:extLst>
          </p:cNvPr>
          <p:cNvGrpSpPr/>
          <p:nvPr/>
        </p:nvGrpSpPr>
        <p:grpSpPr>
          <a:xfrm>
            <a:off x="-804259" y="8168588"/>
            <a:ext cx="8237295" cy="1260000"/>
            <a:chOff x="-821777" y="7882662"/>
            <a:chExt cx="8237295" cy="1440000"/>
          </a:xfrm>
        </p:grpSpPr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C87FDA8-34CF-A458-5864-987C561B752A}"/>
                </a:ext>
              </a:extLst>
            </p:cNvPr>
            <p:cNvSpPr/>
            <p:nvPr/>
          </p:nvSpPr>
          <p:spPr>
            <a:xfrm>
              <a:off x="-821777" y="7882662"/>
              <a:ext cx="8237295" cy="1440000"/>
            </a:xfrm>
            <a:prstGeom prst="rect">
              <a:avLst/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D048498-3676-0006-8CB4-77BE5138F9A3}"/>
                </a:ext>
              </a:extLst>
            </p:cNvPr>
            <p:cNvSpPr txBox="1"/>
            <p:nvPr/>
          </p:nvSpPr>
          <p:spPr>
            <a:xfrm>
              <a:off x="541224" y="8001509"/>
              <a:ext cx="2755646" cy="2462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Tx/>
                <a:buNone/>
              </a:pPr>
              <a:r>
                <a:rPr lang="de-DE"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LIFE CYCLE.</a:t>
              </a:r>
              <a:endPara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184D5AF-9EE8-55E2-10B1-C3A7A241A1D8}"/>
                </a:ext>
              </a:extLst>
            </p:cNvPr>
            <p:cNvSpPr txBox="1"/>
            <p:nvPr/>
          </p:nvSpPr>
          <p:spPr>
            <a:xfrm>
              <a:off x="1154027" y="8441036"/>
              <a:ext cx="5889554" cy="68700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indent="-171450">
                <a:lnSpc>
                  <a:spcPct val="107000"/>
                </a:lnSpc>
                <a:spcAft>
                  <a:spcPts val="6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Segoe UI"/>
                </a:rPr>
                <a:t>BMW iX5 CO</a:t>
              </a:r>
              <a:r>
                <a:rPr lang="en-US" sz="1050" b="1" baseline="-25000">
                  <a:solidFill>
                    <a:schemeClr val="bg1"/>
                  </a:solidFill>
                  <a:cs typeface="Segoe UI"/>
                </a:rPr>
                <a:t>2</a:t>
              </a:r>
              <a:r>
                <a:rPr lang="en-US" sz="1050" b="1">
                  <a:solidFill>
                    <a:schemeClr val="bg1"/>
                  </a:solidFill>
                  <a:cs typeface="Segoe UI"/>
                </a:rPr>
                <a:t>e Break-even point vs. a comparable internal combustion engine over life cycle</a:t>
              </a:r>
              <a:br>
                <a:rPr lang="en-US" sz="1050">
                  <a:solidFill>
                    <a:schemeClr val="bg1"/>
                  </a:solidFill>
                  <a:cs typeface="Segoe UI"/>
                </a:rPr>
              </a:br>
              <a:r>
                <a:rPr lang="en-US" sz="1050">
                  <a:solidFill>
                    <a:schemeClr val="bg1"/>
                  </a:solidFill>
                  <a:cs typeface="BMW Group"/>
                </a:rPr>
                <a:t>The BMW iX5 reaches its break-even point after just 1–2 years of customer use (depending on the powertrain variant, mileage, and electricity used for charging). </a:t>
              </a:r>
              <a:r>
                <a:rPr lang="en-US" sz="1100" baseline="30000">
                  <a:solidFill>
                    <a:schemeClr val="bg1"/>
                  </a:solidFill>
                  <a:ea typeface="+mn-lt"/>
                  <a:cs typeface="+mn-lt"/>
                </a:rPr>
                <a:t>2,3</a:t>
              </a:r>
              <a:endParaRPr lang="en-US" sz="1050" baseline="30000">
                <a:solidFill>
                  <a:schemeClr val="bg1"/>
                </a:solidFill>
                <a:latin typeface="BMWGroupTN Condensed"/>
                <a:cs typeface="BMW Group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07F55EF-3F29-019B-00CF-254CBB674E2B}"/>
                </a:ext>
              </a:extLst>
            </p:cNvPr>
            <p:cNvGrpSpPr/>
            <p:nvPr/>
          </p:nvGrpSpPr>
          <p:grpSpPr>
            <a:xfrm>
              <a:off x="577517" y="8452986"/>
              <a:ext cx="495238" cy="442080"/>
              <a:chOff x="558187" y="8895919"/>
              <a:chExt cx="495238" cy="44208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6189856D-2BB5-9ACD-BA24-8BA59AF73981}"/>
                  </a:ext>
                </a:extLst>
              </p:cNvPr>
              <p:cNvSpPr/>
              <p:nvPr/>
            </p:nvSpPr>
            <p:spPr>
              <a:xfrm>
                <a:off x="707155" y="9061450"/>
                <a:ext cx="163207" cy="155575"/>
              </a:xfrm>
              <a:prstGeom prst="ellipse">
                <a:avLst/>
              </a:prstGeom>
              <a:solidFill>
                <a:srgbClr val="F6995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13C1199D-0572-1F12-09D6-B2F26B48B742}"/>
                  </a:ext>
                </a:extLst>
              </p:cNvPr>
              <p:cNvSpPr/>
              <p:nvPr/>
            </p:nvSpPr>
            <p:spPr>
              <a:xfrm rot="3490951">
                <a:off x="669016" y="9058275"/>
                <a:ext cx="128264" cy="92442"/>
              </a:xfrm>
              <a:prstGeom prst="ellipse">
                <a:avLst/>
              </a:prstGeom>
              <a:solidFill>
                <a:srgbClr val="F6995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Grafik 12">
                <a:extLst>
                  <a:ext uri="{FF2B5EF4-FFF2-40B4-BE49-F238E27FC236}">
                    <a16:creationId xmlns:a16="http://schemas.microsoft.com/office/drawing/2014/main" id="{209CF319-BBAB-267C-2C56-1A34E11F5CAD}"/>
                  </a:ext>
                </a:extLst>
              </p:cNvPr>
              <p:cNvSpPr/>
              <p:nvPr/>
            </p:nvSpPr>
            <p:spPr>
              <a:xfrm>
                <a:off x="558187" y="8895919"/>
                <a:ext cx="495238" cy="442080"/>
              </a:xfrm>
              <a:custGeom>
                <a:avLst/>
                <a:gdLst>
                  <a:gd name="connsiteX0" fmla="*/ 25202 w 495238"/>
                  <a:gd name="connsiteY0" fmla="*/ 221040 h 442080"/>
                  <a:gd name="connsiteX1" fmla="*/ 78832 w 495238"/>
                  <a:gd name="connsiteY1" fmla="*/ 78832 h 442080"/>
                  <a:gd name="connsiteX2" fmla="*/ 221039 w 495238"/>
                  <a:gd name="connsiteY2" fmla="*/ 25202 h 442080"/>
                  <a:gd name="connsiteX3" fmla="*/ 289198 w 495238"/>
                  <a:gd name="connsiteY3" fmla="*/ 34954 h 442080"/>
                  <a:gd name="connsiteX4" fmla="*/ 326299 w 495238"/>
                  <a:gd name="connsiteY4" fmla="*/ 51983 h 442080"/>
                  <a:gd name="connsiteX5" fmla="*/ 316709 w 495238"/>
                  <a:gd name="connsiteY5" fmla="*/ 94459 h 442080"/>
                  <a:gd name="connsiteX6" fmla="*/ 363723 w 495238"/>
                  <a:gd name="connsiteY6" fmla="*/ 163625 h 442080"/>
                  <a:gd name="connsiteX7" fmla="*/ 372633 w 495238"/>
                  <a:gd name="connsiteY7" fmla="*/ 172537 h 442080"/>
                  <a:gd name="connsiteX8" fmla="*/ 391583 w 495238"/>
                  <a:gd name="connsiteY8" fmla="*/ 153586 h 442080"/>
                  <a:gd name="connsiteX9" fmla="*/ 439519 w 495238"/>
                  <a:gd name="connsiteY9" fmla="*/ 201521 h 442080"/>
                  <a:gd name="connsiteX10" fmla="*/ 457340 w 495238"/>
                  <a:gd name="connsiteY10" fmla="*/ 183702 h 442080"/>
                  <a:gd name="connsiteX11" fmla="*/ 409403 w 495238"/>
                  <a:gd name="connsiteY11" fmla="*/ 135766 h 442080"/>
                  <a:gd name="connsiteX12" fmla="*/ 429483 w 495238"/>
                  <a:gd name="connsiteY12" fmla="*/ 115686 h 442080"/>
                  <a:gd name="connsiteX13" fmla="*/ 477417 w 495238"/>
                  <a:gd name="connsiteY13" fmla="*/ 163621 h 442080"/>
                  <a:gd name="connsiteX14" fmla="*/ 495238 w 495238"/>
                  <a:gd name="connsiteY14" fmla="*/ 145800 h 442080"/>
                  <a:gd name="connsiteX15" fmla="*/ 447303 w 495238"/>
                  <a:gd name="connsiteY15" fmla="*/ 97866 h 442080"/>
                  <a:gd name="connsiteX16" fmla="*/ 466250 w 495238"/>
                  <a:gd name="connsiteY16" fmla="*/ 78920 h 442080"/>
                  <a:gd name="connsiteX17" fmla="*/ 457338 w 495238"/>
                  <a:gd name="connsiteY17" fmla="*/ 70010 h 442080"/>
                  <a:gd name="connsiteX18" fmla="*/ 388173 w 495238"/>
                  <a:gd name="connsiteY18" fmla="*/ 22996 h 442080"/>
                  <a:gd name="connsiteX19" fmla="*/ 344109 w 495238"/>
                  <a:gd name="connsiteY19" fmla="*/ 33778 h 442080"/>
                  <a:gd name="connsiteX20" fmla="*/ 296553 w 495238"/>
                  <a:gd name="connsiteY20" fmla="*/ 10848 h 442080"/>
                  <a:gd name="connsiteX21" fmla="*/ 239988 w 495238"/>
                  <a:gd name="connsiteY21" fmla="*/ 661 h 442080"/>
                  <a:gd name="connsiteX22" fmla="*/ 239988 w 495238"/>
                  <a:gd name="connsiteY22" fmla="*/ 0 h 442080"/>
                  <a:gd name="connsiteX23" fmla="*/ 221039 w 495238"/>
                  <a:gd name="connsiteY23" fmla="*/ 0 h 442080"/>
                  <a:gd name="connsiteX24" fmla="*/ 61011 w 495238"/>
                  <a:gd name="connsiteY24" fmla="*/ 61011 h 442080"/>
                  <a:gd name="connsiteX25" fmla="*/ 0 w 495238"/>
                  <a:gd name="connsiteY25" fmla="*/ 221040 h 442080"/>
                  <a:gd name="connsiteX26" fmla="*/ 61011 w 495238"/>
                  <a:gd name="connsiteY26" fmla="*/ 381068 h 442080"/>
                  <a:gd name="connsiteX27" fmla="*/ 221039 w 495238"/>
                  <a:gd name="connsiteY27" fmla="*/ 442080 h 442080"/>
                  <a:gd name="connsiteX28" fmla="*/ 320896 w 495238"/>
                  <a:gd name="connsiteY28" fmla="*/ 422119 h 442080"/>
                  <a:gd name="connsiteX29" fmla="*/ 328385 w 495238"/>
                  <a:gd name="connsiteY29" fmla="*/ 418796 h 442080"/>
                  <a:gd name="connsiteX30" fmla="*/ 328385 w 495238"/>
                  <a:gd name="connsiteY30" fmla="*/ 353683 h 442080"/>
                  <a:gd name="connsiteX31" fmla="*/ 315757 w 495238"/>
                  <a:gd name="connsiteY31" fmla="*/ 303097 h 442080"/>
                  <a:gd name="connsiteX32" fmla="*/ 309502 w 495238"/>
                  <a:gd name="connsiteY32" fmla="*/ 294295 h 442080"/>
                  <a:gd name="connsiteX33" fmla="*/ 324864 w 495238"/>
                  <a:gd name="connsiteY33" fmla="*/ 261735 h 442080"/>
                  <a:gd name="connsiteX34" fmla="*/ 328379 w 495238"/>
                  <a:gd name="connsiteY34" fmla="*/ 237054 h 442080"/>
                  <a:gd name="connsiteX35" fmla="*/ 264019 w 495238"/>
                  <a:gd name="connsiteY35" fmla="*/ 156349 h 442080"/>
                  <a:gd name="connsiteX36" fmla="*/ 243361 w 495238"/>
                  <a:gd name="connsiteY36" fmla="*/ 152231 h 442080"/>
                  <a:gd name="connsiteX37" fmla="*/ 221113 w 495238"/>
                  <a:gd name="connsiteY37" fmla="*/ 151593 h 442080"/>
                  <a:gd name="connsiteX38" fmla="*/ 151625 w 495238"/>
                  <a:gd name="connsiteY38" fmla="*/ 129678 h 442080"/>
                  <a:gd name="connsiteX39" fmla="*/ 142825 w 495238"/>
                  <a:gd name="connsiteY39" fmla="*/ 125261 h 442080"/>
                  <a:gd name="connsiteX40" fmla="*/ 130414 w 495238"/>
                  <a:gd name="connsiteY40" fmla="*/ 119055 h 442080"/>
                  <a:gd name="connsiteX41" fmla="*/ 125430 w 495238"/>
                  <a:gd name="connsiteY41" fmla="*/ 132007 h 442080"/>
                  <a:gd name="connsiteX42" fmla="*/ 119683 w 495238"/>
                  <a:gd name="connsiteY42" fmla="*/ 149730 h 442080"/>
                  <a:gd name="connsiteX43" fmla="*/ 130023 w 495238"/>
                  <a:gd name="connsiteY43" fmla="*/ 259480 h 442080"/>
                  <a:gd name="connsiteX44" fmla="*/ 217852 w 495238"/>
                  <a:gd name="connsiteY44" fmla="*/ 325097 h 442080"/>
                  <a:gd name="connsiteX45" fmla="*/ 285086 w 495238"/>
                  <a:gd name="connsiteY45" fmla="*/ 316737 h 442080"/>
                  <a:gd name="connsiteX46" fmla="*/ 291592 w 495238"/>
                  <a:gd name="connsiteY46" fmla="*/ 312382 h 442080"/>
                  <a:gd name="connsiteX47" fmla="*/ 294495 w 495238"/>
                  <a:gd name="connsiteY47" fmla="*/ 316629 h 442080"/>
                  <a:gd name="connsiteX48" fmla="*/ 303183 w 495238"/>
                  <a:gd name="connsiteY48" fmla="*/ 353683 h 442080"/>
                  <a:gd name="connsiteX49" fmla="*/ 303183 w 495238"/>
                  <a:gd name="connsiteY49" fmla="*/ 402215 h 442080"/>
                  <a:gd name="connsiteX50" fmla="*/ 221039 w 495238"/>
                  <a:gd name="connsiteY50" fmla="*/ 416878 h 442080"/>
                  <a:gd name="connsiteX51" fmla="*/ 78832 w 495238"/>
                  <a:gd name="connsiteY51" fmla="*/ 363247 h 442080"/>
                  <a:gd name="connsiteX52" fmla="*/ 25202 w 495238"/>
                  <a:gd name="connsiteY52" fmla="*/ 221040 h 442080"/>
                  <a:gd name="connsiteX53" fmla="*/ 292274 w 495238"/>
                  <a:gd name="connsiteY53" fmla="*/ 274763 h 442080"/>
                  <a:gd name="connsiteX54" fmla="*/ 269215 w 495238"/>
                  <a:gd name="connsiteY54" fmla="*/ 251393 h 442080"/>
                  <a:gd name="connsiteX55" fmla="*/ 248900 w 495238"/>
                  <a:gd name="connsiteY55" fmla="*/ 231078 h 442080"/>
                  <a:gd name="connsiteX56" fmla="*/ 231078 w 495238"/>
                  <a:gd name="connsiteY56" fmla="*/ 248899 h 442080"/>
                  <a:gd name="connsiteX57" fmla="*/ 250027 w 495238"/>
                  <a:gd name="connsiteY57" fmla="*/ 267848 h 442080"/>
                  <a:gd name="connsiteX58" fmla="*/ 275053 w 495238"/>
                  <a:gd name="connsiteY58" fmla="*/ 293230 h 442080"/>
                  <a:gd name="connsiteX59" fmla="*/ 272091 w 495238"/>
                  <a:gd name="connsiteY59" fmla="*/ 295142 h 442080"/>
                  <a:gd name="connsiteX60" fmla="*/ 224376 w 495238"/>
                  <a:gd name="connsiteY60" fmla="*/ 300753 h 442080"/>
                  <a:gd name="connsiteX61" fmla="*/ 152106 w 495238"/>
                  <a:gd name="connsiteY61" fmla="*/ 247334 h 442080"/>
                  <a:gd name="connsiteX62" fmla="*/ 144025 w 495238"/>
                  <a:gd name="connsiteY62" fmla="*/ 156252 h 442080"/>
                  <a:gd name="connsiteX63" fmla="*/ 144548 w 495238"/>
                  <a:gd name="connsiteY63" fmla="*/ 154346 h 442080"/>
                  <a:gd name="connsiteX64" fmla="*/ 221113 w 495238"/>
                  <a:gd name="connsiteY64" fmla="*/ 176795 h 442080"/>
                  <a:gd name="connsiteX65" fmla="*/ 240871 w 495238"/>
                  <a:gd name="connsiteY65" fmla="*/ 177310 h 442080"/>
                  <a:gd name="connsiteX66" fmla="*/ 257497 w 495238"/>
                  <a:gd name="connsiteY66" fmla="*/ 180692 h 442080"/>
                  <a:gd name="connsiteX67" fmla="*/ 303179 w 495238"/>
                  <a:gd name="connsiteY67" fmla="*/ 236740 h 442080"/>
                  <a:gd name="connsiteX68" fmla="*/ 300520 w 495238"/>
                  <a:gd name="connsiteY68" fmla="*/ 255213 h 442080"/>
                  <a:gd name="connsiteX69" fmla="*/ 292274 w 495238"/>
                  <a:gd name="connsiteY69" fmla="*/ 274763 h 442080"/>
                  <a:gd name="connsiteX70" fmla="*/ 382861 w 495238"/>
                  <a:gd name="connsiteY70" fmla="*/ 47632 h 442080"/>
                  <a:gd name="connsiteX71" fmla="*/ 430471 w 495238"/>
                  <a:gd name="connsiteY71" fmla="*/ 79057 h 442080"/>
                  <a:gd name="connsiteX72" fmla="*/ 372771 w 495238"/>
                  <a:gd name="connsiteY72" fmla="*/ 136757 h 442080"/>
                  <a:gd name="connsiteX73" fmla="*/ 341346 w 495238"/>
                  <a:gd name="connsiteY73" fmla="*/ 89148 h 442080"/>
                  <a:gd name="connsiteX74" fmla="*/ 353119 w 495238"/>
                  <a:gd name="connsiteY74" fmla="*/ 59407 h 442080"/>
                  <a:gd name="connsiteX75" fmla="*/ 382861 w 495238"/>
                  <a:gd name="connsiteY75" fmla="*/ 47632 h 4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95238" h="442080">
                    <a:moveTo>
                      <a:pt x="25202" y="221040"/>
                    </a:moveTo>
                    <a:cubicBezTo>
                      <a:pt x="25202" y="161372"/>
                      <a:pt x="45036" y="112628"/>
                      <a:pt x="78832" y="78832"/>
                    </a:cubicBezTo>
                    <a:cubicBezTo>
                      <a:pt x="112628" y="45037"/>
                      <a:pt x="161372" y="25202"/>
                      <a:pt x="221039" y="25202"/>
                    </a:cubicBezTo>
                    <a:cubicBezTo>
                      <a:pt x="245072" y="25202"/>
                      <a:pt x="268853" y="28748"/>
                      <a:pt x="289198" y="34954"/>
                    </a:cubicBezTo>
                    <a:cubicBezTo>
                      <a:pt x="304257" y="39547"/>
                      <a:pt x="316883" y="45427"/>
                      <a:pt x="326299" y="51983"/>
                    </a:cubicBezTo>
                    <a:cubicBezTo>
                      <a:pt x="317650" y="63830"/>
                      <a:pt x="313078" y="77613"/>
                      <a:pt x="316709" y="94459"/>
                    </a:cubicBezTo>
                    <a:cubicBezTo>
                      <a:pt x="321038" y="114542"/>
                      <a:pt x="336715" y="136617"/>
                      <a:pt x="363723" y="163625"/>
                    </a:cubicBezTo>
                    <a:lnTo>
                      <a:pt x="372633" y="172537"/>
                    </a:lnTo>
                    <a:lnTo>
                      <a:pt x="391583" y="153586"/>
                    </a:lnTo>
                    <a:lnTo>
                      <a:pt x="439519" y="201521"/>
                    </a:lnTo>
                    <a:lnTo>
                      <a:pt x="457340" y="183702"/>
                    </a:lnTo>
                    <a:lnTo>
                      <a:pt x="409403" y="135766"/>
                    </a:lnTo>
                    <a:lnTo>
                      <a:pt x="429483" y="115686"/>
                    </a:lnTo>
                    <a:lnTo>
                      <a:pt x="477417" y="163621"/>
                    </a:lnTo>
                    <a:lnTo>
                      <a:pt x="495238" y="145800"/>
                    </a:lnTo>
                    <a:lnTo>
                      <a:pt x="447303" y="97866"/>
                    </a:lnTo>
                    <a:lnTo>
                      <a:pt x="466250" y="78920"/>
                    </a:lnTo>
                    <a:lnTo>
                      <a:pt x="457338" y="70010"/>
                    </a:lnTo>
                    <a:cubicBezTo>
                      <a:pt x="430330" y="43002"/>
                      <a:pt x="408255" y="27326"/>
                      <a:pt x="388173" y="22996"/>
                    </a:cubicBezTo>
                    <a:cubicBezTo>
                      <a:pt x="370569" y="19201"/>
                      <a:pt x="356310" y="24364"/>
                      <a:pt x="344109" y="33778"/>
                    </a:cubicBezTo>
                    <a:cubicBezTo>
                      <a:pt x="331246" y="24021"/>
                      <a:pt x="314632" y="16363"/>
                      <a:pt x="296553" y="10848"/>
                    </a:cubicBezTo>
                    <a:cubicBezTo>
                      <a:pt x="279176" y="5548"/>
                      <a:pt x="259841" y="2041"/>
                      <a:pt x="239988" y="661"/>
                    </a:cubicBezTo>
                    <a:lnTo>
                      <a:pt x="239988" y="0"/>
                    </a:lnTo>
                    <a:lnTo>
                      <a:pt x="221039" y="0"/>
                    </a:lnTo>
                    <a:cubicBezTo>
                      <a:pt x="155644" y="0"/>
                      <a:pt x="100169" y="21853"/>
                      <a:pt x="61011" y="61011"/>
                    </a:cubicBezTo>
                    <a:cubicBezTo>
                      <a:pt x="21853" y="100169"/>
                      <a:pt x="0" y="155644"/>
                      <a:pt x="0" y="221040"/>
                    </a:cubicBezTo>
                    <a:cubicBezTo>
                      <a:pt x="0" y="286435"/>
                      <a:pt x="21853" y="341910"/>
                      <a:pt x="61011" y="381068"/>
                    </a:cubicBezTo>
                    <a:cubicBezTo>
                      <a:pt x="100169" y="420226"/>
                      <a:pt x="155644" y="442080"/>
                      <a:pt x="221039" y="442080"/>
                    </a:cubicBezTo>
                    <a:cubicBezTo>
                      <a:pt x="257811" y="442080"/>
                      <a:pt x="291468" y="435179"/>
                      <a:pt x="320896" y="422119"/>
                    </a:cubicBezTo>
                    <a:lnTo>
                      <a:pt x="328385" y="418796"/>
                    </a:lnTo>
                    <a:lnTo>
                      <a:pt x="328385" y="353683"/>
                    </a:lnTo>
                    <a:cubicBezTo>
                      <a:pt x="328385" y="333359"/>
                      <a:pt x="325789" y="318863"/>
                      <a:pt x="315757" y="303097"/>
                    </a:cubicBezTo>
                    <a:cubicBezTo>
                      <a:pt x="313923" y="300217"/>
                      <a:pt x="311842" y="297301"/>
                      <a:pt x="309502" y="294295"/>
                    </a:cubicBezTo>
                    <a:cubicBezTo>
                      <a:pt x="316364" y="284927"/>
                      <a:pt x="321594" y="273946"/>
                      <a:pt x="324864" y="261735"/>
                    </a:cubicBezTo>
                    <a:cubicBezTo>
                      <a:pt x="327108" y="253367"/>
                      <a:pt x="328279" y="245100"/>
                      <a:pt x="328379" y="237054"/>
                    </a:cubicBezTo>
                    <a:cubicBezTo>
                      <a:pt x="328866" y="197989"/>
                      <a:pt x="304217" y="167121"/>
                      <a:pt x="264019" y="156349"/>
                    </a:cubicBezTo>
                    <a:cubicBezTo>
                      <a:pt x="255825" y="154154"/>
                      <a:pt x="249904" y="152881"/>
                      <a:pt x="243361" y="152231"/>
                    </a:cubicBezTo>
                    <a:cubicBezTo>
                      <a:pt x="237047" y="151604"/>
                      <a:pt x="230415" y="151593"/>
                      <a:pt x="221113" y="151593"/>
                    </a:cubicBezTo>
                    <a:cubicBezTo>
                      <a:pt x="195185" y="151593"/>
                      <a:pt x="182315" y="145118"/>
                      <a:pt x="151625" y="129678"/>
                    </a:cubicBezTo>
                    <a:cubicBezTo>
                      <a:pt x="148845" y="128280"/>
                      <a:pt x="145920" y="126807"/>
                      <a:pt x="142825" y="125261"/>
                    </a:cubicBezTo>
                    <a:lnTo>
                      <a:pt x="130414" y="119055"/>
                    </a:lnTo>
                    <a:lnTo>
                      <a:pt x="125430" y="132007"/>
                    </a:lnTo>
                    <a:cubicBezTo>
                      <a:pt x="123243" y="137690"/>
                      <a:pt x="121324" y="143602"/>
                      <a:pt x="119683" y="149730"/>
                    </a:cubicBezTo>
                    <a:cubicBezTo>
                      <a:pt x="108984" y="189655"/>
                      <a:pt x="112742" y="228061"/>
                      <a:pt x="130023" y="259480"/>
                    </a:cubicBezTo>
                    <a:cubicBezTo>
                      <a:pt x="147341" y="290966"/>
                      <a:pt x="177636" y="314322"/>
                      <a:pt x="217852" y="325097"/>
                    </a:cubicBezTo>
                    <a:cubicBezTo>
                      <a:pt x="242222" y="331627"/>
                      <a:pt x="265817" y="328331"/>
                      <a:pt x="285086" y="316737"/>
                    </a:cubicBezTo>
                    <a:cubicBezTo>
                      <a:pt x="287326" y="315389"/>
                      <a:pt x="289496" y="313936"/>
                      <a:pt x="291592" y="312382"/>
                    </a:cubicBezTo>
                    <a:cubicBezTo>
                      <a:pt x="292647" y="313830"/>
                      <a:pt x="293612" y="315240"/>
                      <a:pt x="294495" y="316629"/>
                    </a:cubicBezTo>
                    <a:cubicBezTo>
                      <a:pt x="301042" y="326918"/>
                      <a:pt x="303183" y="336110"/>
                      <a:pt x="303183" y="353683"/>
                    </a:cubicBezTo>
                    <a:lnTo>
                      <a:pt x="303183" y="402215"/>
                    </a:lnTo>
                    <a:cubicBezTo>
                      <a:pt x="279027" y="411714"/>
                      <a:pt x="251460" y="416878"/>
                      <a:pt x="221039" y="416878"/>
                    </a:cubicBezTo>
                    <a:cubicBezTo>
                      <a:pt x="161372" y="416878"/>
                      <a:pt x="112628" y="397042"/>
                      <a:pt x="78832" y="363247"/>
                    </a:cubicBezTo>
                    <a:cubicBezTo>
                      <a:pt x="45036" y="329451"/>
                      <a:pt x="25202" y="280707"/>
                      <a:pt x="25202" y="221040"/>
                    </a:cubicBezTo>
                    <a:close/>
                    <a:moveTo>
                      <a:pt x="292274" y="274763"/>
                    </a:moveTo>
                    <a:cubicBezTo>
                      <a:pt x="285666" y="267844"/>
                      <a:pt x="278007" y="260185"/>
                      <a:pt x="269215" y="251393"/>
                    </a:cubicBezTo>
                    <a:lnTo>
                      <a:pt x="248900" y="231078"/>
                    </a:lnTo>
                    <a:lnTo>
                      <a:pt x="231078" y="248899"/>
                    </a:lnTo>
                    <a:lnTo>
                      <a:pt x="250027" y="267848"/>
                    </a:lnTo>
                    <a:cubicBezTo>
                      <a:pt x="260227" y="278048"/>
                      <a:pt x="268428" y="286269"/>
                      <a:pt x="275053" y="293230"/>
                    </a:cubicBezTo>
                    <a:cubicBezTo>
                      <a:pt x="274083" y="293901"/>
                      <a:pt x="273096" y="294540"/>
                      <a:pt x="272091" y="295142"/>
                    </a:cubicBezTo>
                    <a:cubicBezTo>
                      <a:pt x="259062" y="302983"/>
                      <a:pt x="242573" y="305631"/>
                      <a:pt x="224376" y="300753"/>
                    </a:cubicBezTo>
                    <a:cubicBezTo>
                      <a:pt x="190099" y="291569"/>
                      <a:pt x="165784" y="272205"/>
                      <a:pt x="152106" y="247334"/>
                    </a:cubicBezTo>
                    <a:cubicBezTo>
                      <a:pt x="138389" y="222399"/>
                      <a:pt x="134764" y="190819"/>
                      <a:pt x="144025" y="156252"/>
                    </a:cubicBezTo>
                    <a:cubicBezTo>
                      <a:pt x="144197" y="155613"/>
                      <a:pt x="144371" y="154979"/>
                      <a:pt x="144548" y="154346"/>
                    </a:cubicBezTo>
                    <a:cubicBezTo>
                      <a:pt x="172427" y="168400"/>
                      <a:pt x="190290" y="176795"/>
                      <a:pt x="221113" y="176795"/>
                    </a:cubicBezTo>
                    <a:cubicBezTo>
                      <a:pt x="230748" y="176795"/>
                      <a:pt x="236045" y="176831"/>
                      <a:pt x="240871" y="177310"/>
                    </a:cubicBezTo>
                    <a:cubicBezTo>
                      <a:pt x="245470" y="177767"/>
                      <a:pt x="249904" y="178657"/>
                      <a:pt x="257497" y="180692"/>
                    </a:cubicBezTo>
                    <a:cubicBezTo>
                      <a:pt x="287582" y="188755"/>
                      <a:pt x="303511" y="210219"/>
                      <a:pt x="303179" y="236740"/>
                    </a:cubicBezTo>
                    <a:cubicBezTo>
                      <a:pt x="303107" y="242551"/>
                      <a:pt x="302258" y="248732"/>
                      <a:pt x="300520" y="255213"/>
                    </a:cubicBezTo>
                    <a:cubicBezTo>
                      <a:pt x="298567" y="262505"/>
                      <a:pt x="295760" y="269040"/>
                      <a:pt x="292274" y="274763"/>
                    </a:cubicBezTo>
                    <a:close/>
                    <a:moveTo>
                      <a:pt x="382861" y="47632"/>
                    </a:moveTo>
                    <a:cubicBezTo>
                      <a:pt x="393823" y="49996"/>
                      <a:pt x="408838" y="58777"/>
                      <a:pt x="430471" y="79057"/>
                    </a:cubicBezTo>
                    <a:lnTo>
                      <a:pt x="372771" y="136757"/>
                    </a:lnTo>
                    <a:cubicBezTo>
                      <a:pt x="352490" y="115125"/>
                      <a:pt x="343709" y="100110"/>
                      <a:pt x="341346" y="89148"/>
                    </a:cubicBezTo>
                    <a:cubicBezTo>
                      <a:pt x="339082" y="78651"/>
                      <a:pt x="342401" y="70126"/>
                      <a:pt x="353119" y="59407"/>
                    </a:cubicBezTo>
                    <a:cubicBezTo>
                      <a:pt x="363838" y="48688"/>
                      <a:pt x="372364" y="45369"/>
                      <a:pt x="382861" y="47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87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5BEEEF62-0DC0-A3C5-A0F1-D2E26F16FF2A}"/>
              </a:ext>
            </a:extLst>
          </p:cNvPr>
          <p:cNvSpPr txBox="1"/>
          <p:nvPr/>
        </p:nvSpPr>
        <p:spPr>
          <a:xfrm>
            <a:off x="4841587" y="9647743"/>
            <a:ext cx="429653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de-DE" sz="900">
                <a:solidFill>
                  <a:schemeClr val="bg1"/>
                </a:solidFill>
              </a:rPr>
              <a:t>24</a:t>
            </a: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.6.2026, Cornelia.Bovensiepen@bmw.de</a:t>
            </a:r>
          </a:p>
        </p:txBody>
      </p:sp>
      <p:sp>
        <p:nvSpPr>
          <p:cNvPr id="45" name="Textfeld 8">
            <a:extLst>
              <a:ext uri="{FF2B5EF4-FFF2-40B4-BE49-F238E27FC236}">
                <a16:creationId xmlns:a16="http://schemas.microsoft.com/office/drawing/2014/main" id="{B7771513-2588-1887-7D8B-9669DE441BC5}"/>
              </a:ext>
            </a:extLst>
          </p:cNvPr>
          <p:cNvSpPr txBox="1"/>
          <p:nvPr/>
        </p:nvSpPr>
        <p:spPr>
          <a:xfrm>
            <a:off x="88403" y="9555410"/>
            <a:ext cx="4753184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de-DE" sz="600">
                <a:solidFill>
                  <a:schemeClr val="bg1"/>
                </a:solidFill>
                <a:ea typeface="+mn-lt"/>
                <a:cs typeface="+mn-lt"/>
              </a:rPr>
              <a:t>1 </a:t>
            </a:r>
            <a:r>
              <a:rPr lang="en-US" sz="600">
                <a:solidFill>
                  <a:schemeClr val="bg1"/>
                </a:solidFill>
                <a:ea typeface="+mn-lt"/>
                <a:cs typeface="+mn-lt"/>
              </a:rPr>
              <a:t>The reduction is based on a comparison with industry averages from an internationally recognized LCA database.</a:t>
            </a:r>
            <a:br>
              <a:rPr lang="de-DE" sz="6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de-DE" sz="600">
                <a:solidFill>
                  <a:schemeClr val="bg1"/>
                </a:solidFill>
                <a:ea typeface="+mn-lt"/>
                <a:cs typeface="+mn-lt"/>
              </a:rPr>
              <a:t>2 </a:t>
            </a:r>
            <a:r>
              <a:rPr lang="en-US" sz="600">
                <a:solidFill>
                  <a:schemeClr val="bg1"/>
                </a:solidFill>
                <a:ea typeface="+mn-lt"/>
                <a:cs typeface="+mn-lt"/>
              </a:rPr>
              <a:t>This value is based on internal projections and is subject to change. 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The final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value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can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be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derived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from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the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vehicle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</a:t>
            </a:r>
            <a:r>
              <a:rPr lang="de-DE" sz="600" err="1">
                <a:solidFill>
                  <a:schemeClr val="bg1"/>
                </a:solidFill>
                <a:ea typeface="+mn-lt"/>
                <a:cs typeface="Segoe UI"/>
              </a:rPr>
              <a:t>footprint</a:t>
            </a:r>
            <a:r>
              <a:rPr lang="de-DE" sz="600">
                <a:solidFill>
                  <a:schemeClr val="bg1"/>
                </a:solidFill>
                <a:ea typeface="+mn-lt"/>
                <a:cs typeface="Segoe UI"/>
              </a:rPr>
              <a:t> at SOP.</a:t>
            </a:r>
            <a:br>
              <a:rPr lang="de-DE" sz="6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de-DE" sz="600">
                <a:solidFill>
                  <a:schemeClr val="bg1"/>
                </a:solidFill>
                <a:ea typeface="+mn-lt"/>
                <a:cs typeface="+mn-lt"/>
              </a:rPr>
              <a:t>3 </a:t>
            </a:r>
            <a:r>
              <a:rPr lang="en-US" sz="600">
                <a:solidFill>
                  <a:schemeClr val="bg1"/>
                </a:solidFill>
                <a:ea typeface="+mn-lt"/>
                <a:cs typeface="+mn-lt"/>
              </a:rPr>
              <a:t>This value applies to a vehicle used in Europe.</a:t>
            </a:r>
            <a:endParaRPr lang="de-DE" sz="600">
              <a:solidFill>
                <a:schemeClr val="bg1"/>
              </a:solidFill>
              <a:ea typeface="+mn-lt"/>
              <a:cs typeface="Segoe UI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EA64E47-84FD-758B-7E1E-679E8692E6D0}"/>
              </a:ext>
            </a:extLst>
          </p:cNvPr>
          <p:cNvGrpSpPr/>
          <p:nvPr/>
        </p:nvGrpSpPr>
        <p:grpSpPr>
          <a:xfrm>
            <a:off x="-804260" y="5435744"/>
            <a:ext cx="8237295" cy="1260000"/>
            <a:chOff x="-821776" y="6260310"/>
            <a:chExt cx="8237295" cy="1440000"/>
          </a:xfrm>
        </p:grpSpPr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028E0434-6292-11D4-9F2E-F6CBDC8E8DA2}"/>
                </a:ext>
              </a:extLst>
            </p:cNvPr>
            <p:cNvSpPr/>
            <p:nvPr/>
          </p:nvSpPr>
          <p:spPr>
            <a:xfrm>
              <a:off x="-821776" y="6260310"/>
              <a:ext cx="8237295" cy="1440000"/>
            </a:xfrm>
            <a:prstGeom prst="rect">
              <a:avLst/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3AB9BFDD-87B0-35DB-D6F4-265590953051}"/>
                </a:ext>
              </a:extLst>
            </p:cNvPr>
            <p:cNvSpPr txBox="1"/>
            <p:nvPr/>
          </p:nvSpPr>
          <p:spPr>
            <a:xfrm>
              <a:off x="541226" y="6378651"/>
              <a:ext cx="2755646" cy="2462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914400">
                <a:spcAft>
                  <a:spcPts val="600"/>
                </a:spcAft>
                <a:buClr>
                  <a:schemeClr val="tx2"/>
                </a:buClr>
              </a:pPr>
              <a:r>
                <a:rPr lang="de-DE" sz="1400" b="1">
                  <a:solidFill>
                    <a:schemeClr val="bg1"/>
                  </a:solidFill>
                </a:rPr>
                <a:t>CIRCULARITY</a:t>
              </a:r>
              <a:r>
                <a:rPr lang="de-DE"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.</a:t>
              </a:r>
              <a:endPara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B8C197C6-DE37-9070-ACB2-C734AF1331F6}"/>
                </a:ext>
              </a:extLst>
            </p:cNvPr>
            <p:cNvSpPr txBox="1"/>
            <p:nvPr/>
          </p:nvSpPr>
          <p:spPr>
            <a:xfrm>
              <a:off x="1164809" y="6641440"/>
              <a:ext cx="5615453" cy="86287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indent="-171450">
                <a:lnSpc>
                  <a:spcPct val="107000"/>
                </a:lnSpc>
                <a:spcAft>
                  <a:spcPts val="6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Design for Circularity Principles: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Secondary First, material selection, optimized dismantling.  </a:t>
              </a:r>
            </a:p>
            <a:p>
              <a:pPr marL="171450" indent="-171450">
                <a:lnSpc>
                  <a:spcPct val="107000"/>
                </a:lnSpc>
                <a:spcAft>
                  <a:spcPts val="6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Battery Cells iX5: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Partial use of secondary materials for lithium, nickel, and cobalt.</a:t>
              </a:r>
            </a:p>
            <a:p>
              <a:pPr marL="171450" indent="-171450">
                <a:lnSpc>
                  <a:spcPct val="107000"/>
                </a:lnSpc>
                <a:spcAft>
                  <a:spcPts val="6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Interior: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Base material of fabric for headliner and A‑pillars trim made from 100% recycled material.</a:t>
              </a:r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66C6D1D1-4A70-E01B-41CE-FD312114901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71789" y="6754107"/>
              <a:ext cx="648000" cy="538937"/>
              <a:chOff x="70397538" y="12611952"/>
              <a:chExt cx="9374618" cy="7396859"/>
            </a:xfrm>
          </p:grpSpPr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0C27467B-E9A9-6AF7-ABA3-892A6E819451}"/>
                  </a:ext>
                </a:extLst>
              </p:cNvPr>
              <p:cNvSpPr/>
              <p:nvPr/>
            </p:nvSpPr>
            <p:spPr>
              <a:xfrm>
                <a:off x="71461239" y="12641817"/>
                <a:ext cx="7337129" cy="6917352"/>
              </a:xfrm>
              <a:prstGeom prst="ellipse">
                <a:avLst/>
              </a:prstGeom>
              <a:solidFill>
                <a:srgbClr val="173B68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362" tIns="5682" rIns="11362" bIns="5682" rtlCol="0" anchor="t" anchorCtr="0"/>
              <a:lstStyle/>
              <a:p>
                <a:pPr marL="0" marR="0" lvl="0" indent="0" algn="l" defTabSz="36573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71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sp>
            <p:nvSpPr>
              <p:cNvPr id="40" name="Titel 1">
                <a:extLst>
                  <a:ext uri="{FF2B5EF4-FFF2-40B4-BE49-F238E27FC236}">
                    <a16:creationId xmlns:a16="http://schemas.microsoft.com/office/drawing/2014/main" id="{02397161-884B-13F5-5896-55E9270A9D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97538" y="15153804"/>
                <a:ext cx="9374618" cy="22071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l" defTabSz="402296" rtl="0" eaLnBrk="1" latinLnBrk="0" hangingPunct="1">
                  <a:lnSpc>
                    <a:spcPct val="95000"/>
                  </a:lnSpc>
                  <a:spcBef>
                    <a:spcPct val="0"/>
                  </a:spcBef>
                  <a:buNone/>
                  <a:defRPr sz="2600" b="0" i="0" kern="1200" cap="all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1609063" rtl="0" eaLnBrk="1" fontAlgn="auto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50" b="1" i="0" u="none" strike="noStrike" kern="1200" cap="all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MWGroupTN Condensed"/>
                    <a:ea typeface="+mj-ea"/>
                    <a:cs typeface="+mj-cs"/>
                  </a:rPr>
                  <a:t>Design for Circularity</a:t>
                </a:r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C1411AD9-66A0-8F3C-E294-ECF08B344E36}"/>
                  </a:ext>
                </a:extLst>
              </p:cNvPr>
              <p:cNvSpPr/>
              <p:nvPr/>
            </p:nvSpPr>
            <p:spPr>
              <a:xfrm>
                <a:off x="71431375" y="12611952"/>
                <a:ext cx="7396861" cy="7396859"/>
              </a:xfrm>
              <a:prstGeom prst="arc">
                <a:avLst>
                  <a:gd name="adj1" fmla="val 20372423"/>
                  <a:gd name="adj2" fmla="val 17083672"/>
                </a:avLst>
              </a:prstGeom>
              <a:ln w="19050">
                <a:solidFill>
                  <a:srgbClr val="F69954"/>
                </a:solidFill>
                <a:miter lim="800000"/>
                <a:headEnd type="none"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11362" tIns="5682" rIns="11362" bIns="5682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26EF6BC-5A57-C24F-9C14-17A91365143B}"/>
              </a:ext>
            </a:extLst>
          </p:cNvPr>
          <p:cNvGrpSpPr/>
          <p:nvPr/>
        </p:nvGrpSpPr>
        <p:grpSpPr>
          <a:xfrm>
            <a:off x="-804260" y="4065002"/>
            <a:ext cx="8237295" cy="1260000"/>
            <a:chOff x="-821776" y="4637958"/>
            <a:chExt cx="8237295" cy="1440000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91E8412-81FE-D2D7-A747-3C819A15C60B}"/>
                </a:ext>
              </a:extLst>
            </p:cNvPr>
            <p:cNvSpPr/>
            <p:nvPr/>
          </p:nvSpPr>
          <p:spPr>
            <a:xfrm>
              <a:off x="-821776" y="4637958"/>
              <a:ext cx="8237295" cy="1440000"/>
            </a:xfrm>
            <a:prstGeom prst="rect">
              <a:avLst/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77367D7A-077D-8DE7-1B0B-7DD17B7947BF}"/>
                </a:ext>
              </a:extLst>
            </p:cNvPr>
            <p:cNvSpPr txBox="1"/>
            <p:nvPr/>
          </p:nvSpPr>
          <p:spPr>
            <a:xfrm>
              <a:off x="541226" y="4751481"/>
              <a:ext cx="2581427" cy="2462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Tx/>
                <a:buNone/>
              </a:pPr>
              <a:r>
                <a:rPr lang="de-DE" sz="1400" b="1">
                  <a:solidFill>
                    <a:schemeClr val="bg1"/>
                  </a:solidFill>
                </a:rPr>
                <a:t>PARTS AND COMPONENTS.</a:t>
              </a:r>
              <a:endPara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C3F3CC30-4552-A30F-CBCE-0BA60FBB328D}"/>
                </a:ext>
              </a:extLst>
            </p:cNvPr>
            <p:cNvSpPr txBox="1"/>
            <p:nvPr/>
          </p:nvSpPr>
          <p:spPr>
            <a:xfrm>
              <a:off x="1160002" y="5025537"/>
              <a:ext cx="5680482" cy="100181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indent="-171450">
                <a:lnSpc>
                  <a:spcPct val="107000"/>
                </a:lnSpc>
                <a:spcAft>
                  <a:spcPts val="4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Battery Cells iX5 60 xDrive: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approx. </a:t>
              </a:r>
              <a:r>
                <a:rPr lang="en-US" sz="1050" b="1">
                  <a:solidFill>
                    <a:schemeClr val="bg1"/>
                  </a:solidFill>
                  <a:cs typeface="BMW Group"/>
                </a:rPr>
                <a:t>-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28% lower </a:t>
              </a:r>
              <a:r>
                <a:rPr lang="en-US" sz="1050" err="1">
                  <a:solidFill>
                    <a:schemeClr val="bg1"/>
                  </a:solidFill>
                  <a:cs typeface="BMW Group"/>
                </a:rPr>
                <a:t>CO₂e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 / </a:t>
              </a:r>
              <a:r>
                <a:rPr lang="en-US" sz="1050" err="1">
                  <a:solidFill>
                    <a:schemeClr val="bg1"/>
                  </a:solidFill>
                  <a:cs typeface="BMW Group"/>
                </a:rPr>
                <a:t>Wh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 compared to the cell used in the BMW iX</a:t>
              </a:r>
              <a:r>
                <a:rPr lang="en-US" sz="1050">
                  <a:solidFill>
                    <a:schemeClr val="bg1"/>
                  </a:solidFill>
                  <a:latin typeface="BMWGroupTN Condensed"/>
                  <a:cs typeface="BMW Group"/>
                </a:rPr>
                <a:t>.</a:t>
              </a:r>
              <a:r>
                <a:rPr lang="en-US" sz="1050" baseline="30000">
                  <a:solidFill>
                    <a:schemeClr val="bg1"/>
                  </a:solidFill>
                  <a:latin typeface="BMWGroupTN Condensed"/>
                  <a:cs typeface="BMW Group"/>
                </a:rPr>
                <a:t>2</a:t>
              </a:r>
              <a:endParaRPr lang="en-US" baseline="3000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07000"/>
                </a:lnSpc>
                <a:spcAft>
                  <a:spcPts val="4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Steel: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Around 50% </a:t>
              </a:r>
              <a:r>
                <a:rPr lang="en-US" sz="1050" err="1">
                  <a:solidFill>
                    <a:schemeClr val="bg1"/>
                  </a:solidFill>
                  <a:cs typeface="BMW Group"/>
                </a:rPr>
                <a:t>CO₂e‑reduced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 flat steel used in the body.</a:t>
              </a:r>
            </a:p>
            <a:p>
              <a:pPr marL="171450" indent="-171450">
                <a:lnSpc>
                  <a:spcPct val="107000"/>
                </a:lnSpc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Aluminum: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Cast aluminum components wheel carriers &amp; swivel bearings (80% SRQ), </a:t>
              </a:r>
              <a:r>
                <a:rPr lang="en-US" sz="1050">
                  <a:solidFill>
                    <a:schemeClr val="bg1"/>
                  </a:solidFill>
                  <a:cs typeface="Segoe UI"/>
                </a:rPr>
                <a:t>Cast aluminum rims (70% SRQ), door shells (35% SRQ), front brake calipers BMW iX5 (&gt;90% SRQ).</a:t>
              </a:r>
              <a:endParaRPr lang="en-US" sz="1050">
                <a:solidFill>
                  <a:schemeClr val="bg1"/>
                </a:solidFill>
                <a:highlight>
                  <a:srgbClr val="FF00FF"/>
                </a:highlight>
              </a:endParaRP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A0B6ACA5-F0C6-5063-C1FF-5A3A3F86CF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2604" y="5126701"/>
              <a:ext cx="504293" cy="504000"/>
              <a:chOff x="573961" y="7377965"/>
              <a:chExt cx="901805" cy="901277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47961196-506C-B2A7-1446-CFCCE012E5DC}"/>
                  </a:ext>
                </a:extLst>
              </p:cNvPr>
              <p:cNvSpPr/>
              <p:nvPr/>
            </p:nvSpPr>
            <p:spPr>
              <a:xfrm>
                <a:off x="1101899" y="7377965"/>
                <a:ext cx="373867" cy="901277"/>
              </a:xfrm>
              <a:custGeom>
                <a:avLst/>
                <a:gdLst>
                  <a:gd name="connsiteX0" fmla="*/ 185621 w 373867"/>
                  <a:gd name="connsiteY0" fmla="*/ 21795 h 901277"/>
                  <a:gd name="connsiteX1" fmla="*/ 166455 w 373867"/>
                  <a:gd name="connsiteY1" fmla="*/ 0 h 901277"/>
                  <a:gd name="connsiteX2" fmla="*/ 42092 w 373867"/>
                  <a:gd name="connsiteY2" fmla="*/ 61830 h 901277"/>
                  <a:gd name="connsiteX3" fmla="*/ 0 w 373867"/>
                  <a:gd name="connsiteY3" fmla="*/ 186374 h 901277"/>
                  <a:gd name="connsiteX4" fmla="*/ 98994 w 373867"/>
                  <a:gd name="connsiteY4" fmla="*/ 354629 h 901277"/>
                  <a:gd name="connsiteX5" fmla="*/ 98994 w 373867"/>
                  <a:gd name="connsiteY5" fmla="*/ 813337 h 901277"/>
                  <a:gd name="connsiteX6" fmla="*/ 123571 w 373867"/>
                  <a:gd name="connsiteY6" fmla="*/ 876700 h 901277"/>
                  <a:gd name="connsiteX7" fmla="*/ 186934 w 373867"/>
                  <a:gd name="connsiteY7" fmla="*/ 901277 h 901277"/>
                  <a:gd name="connsiteX8" fmla="*/ 250297 w 373867"/>
                  <a:gd name="connsiteY8" fmla="*/ 876700 h 901277"/>
                  <a:gd name="connsiteX9" fmla="*/ 274874 w 373867"/>
                  <a:gd name="connsiteY9" fmla="*/ 813337 h 901277"/>
                  <a:gd name="connsiteX10" fmla="*/ 274874 w 373867"/>
                  <a:gd name="connsiteY10" fmla="*/ 354629 h 901277"/>
                  <a:gd name="connsiteX11" fmla="*/ 373868 w 373867"/>
                  <a:gd name="connsiteY11" fmla="*/ 186374 h 901277"/>
                  <a:gd name="connsiteX12" fmla="*/ 299328 w 373867"/>
                  <a:gd name="connsiteY12" fmla="*/ 31726 h 901277"/>
                  <a:gd name="connsiteX13" fmla="*/ 271683 w 373867"/>
                  <a:gd name="connsiteY13" fmla="*/ 41029 h 901277"/>
                  <a:gd name="connsiteX14" fmla="*/ 233979 w 373867"/>
                  <a:gd name="connsiteY14" fmla="*/ 181735 h 901277"/>
                  <a:gd name="connsiteX15" fmla="*/ 221077 w 373867"/>
                  <a:gd name="connsiteY15" fmla="*/ 200227 h 901277"/>
                  <a:gd name="connsiteX16" fmla="*/ 184301 w 373867"/>
                  <a:gd name="connsiteY16" fmla="*/ 196932 h 901277"/>
                  <a:gd name="connsiteX17" fmla="*/ 150761 w 373867"/>
                  <a:gd name="connsiteY17" fmla="*/ 181378 h 901277"/>
                  <a:gd name="connsiteX18" fmla="*/ 148864 w 373867"/>
                  <a:gd name="connsiteY18" fmla="*/ 158983 h 901277"/>
                  <a:gd name="connsiteX19" fmla="*/ 185621 w 373867"/>
                  <a:gd name="connsiteY19" fmla="*/ 21795 h 901277"/>
                  <a:gd name="connsiteX20" fmla="*/ 43887 w 373867"/>
                  <a:gd name="connsiteY20" fmla="*/ 186374 h 901277"/>
                  <a:gd name="connsiteX21" fmla="*/ 75707 w 373867"/>
                  <a:gd name="connsiteY21" fmla="*/ 90048 h 901277"/>
                  <a:gd name="connsiteX22" fmla="*/ 132104 w 373867"/>
                  <a:gd name="connsiteY22" fmla="*/ 51962 h 901277"/>
                  <a:gd name="connsiteX23" fmla="*/ 106498 w 373867"/>
                  <a:gd name="connsiteY23" fmla="*/ 147525 h 901277"/>
                  <a:gd name="connsiteX24" fmla="*/ 118103 w 373867"/>
                  <a:gd name="connsiteY24" fmla="*/ 210698 h 901277"/>
                  <a:gd name="connsiteX25" fmla="*/ 172939 w 373867"/>
                  <a:gd name="connsiteY25" fmla="*/ 239324 h 901277"/>
                  <a:gd name="connsiteX26" fmla="*/ 234722 w 373867"/>
                  <a:gd name="connsiteY26" fmla="*/ 241940 h 901277"/>
                  <a:gd name="connsiteX27" fmla="*/ 276382 w 373867"/>
                  <a:gd name="connsiteY27" fmla="*/ 193063 h 901277"/>
                  <a:gd name="connsiteX28" fmla="*/ 302510 w 373867"/>
                  <a:gd name="connsiteY28" fmla="*/ 95550 h 901277"/>
                  <a:gd name="connsiteX29" fmla="*/ 329980 w 373867"/>
                  <a:gd name="connsiteY29" fmla="*/ 186374 h 901277"/>
                  <a:gd name="connsiteX30" fmla="*/ 230986 w 373867"/>
                  <a:gd name="connsiteY30" fmla="*/ 324854 h 901277"/>
                  <a:gd name="connsiteX31" fmla="*/ 230986 w 373867"/>
                  <a:gd name="connsiteY31" fmla="*/ 813337 h 901277"/>
                  <a:gd name="connsiteX32" fmla="*/ 186934 w 373867"/>
                  <a:gd name="connsiteY32" fmla="*/ 857390 h 901277"/>
                  <a:gd name="connsiteX33" fmla="*/ 142882 w 373867"/>
                  <a:gd name="connsiteY33" fmla="*/ 813337 h 901277"/>
                  <a:gd name="connsiteX34" fmla="*/ 142882 w 373867"/>
                  <a:gd name="connsiteY34" fmla="*/ 324854 h 901277"/>
                  <a:gd name="connsiteX35" fmla="*/ 43887 w 373867"/>
                  <a:gd name="connsiteY35" fmla="*/ 186374 h 9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867" h="901277">
                    <a:moveTo>
                      <a:pt x="185621" y="21795"/>
                    </a:moveTo>
                    <a:lnTo>
                      <a:pt x="166455" y="0"/>
                    </a:lnTo>
                    <a:cubicBezTo>
                      <a:pt x="118569" y="6809"/>
                      <a:pt x="74054" y="23762"/>
                      <a:pt x="42092" y="61830"/>
                    </a:cubicBezTo>
                    <a:cubicBezTo>
                      <a:pt x="14704" y="94457"/>
                      <a:pt x="0" y="137460"/>
                      <a:pt x="0" y="186374"/>
                    </a:cubicBezTo>
                    <a:cubicBezTo>
                      <a:pt x="0" y="263617"/>
                      <a:pt x="36823" y="325191"/>
                      <a:pt x="98994" y="354629"/>
                    </a:cubicBezTo>
                    <a:lnTo>
                      <a:pt x="98994" y="813337"/>
                    </a:lnTo>
                    <a:cubicBezTo>
                      <a:pt x="98994" y="838122"/>
                      <a:pt x="107353" y="860482"/>
                      <a:pt x="123571" y="876700"/>
                    </a:cubicBezTo>
                    <a:cubicBezTo>
                      <a:pt x="139790" y="892919"/>
                      <a:pt x="162149" y="901277"/>
                      <a:pt x="186934" y="901277"/>
                    </a:cubicBezTo>
                    <a:cubicBezTo>
                      <a:pt x="211719" y="901277"/>
                      <a:pt x="234078" y="892919"/>
                      <a:pt x="250297" y="876700"/>
                    </a:cubicBezTo>
                    <a:cubicBezTo>
                      <a:pt x="266515" y="860482"/>
                      <a:pt x="274874" y="838122"/>
                      <a:pt x="274874" y="813337"/>
                    </a:cubicBezTo>
                    <a:lnTo>
                      <a:pt x="274874" y="354629"/>
                    </a:lnTo>
                    <a:cubicBezTo>
                      <a:pt x="337045" y="325191"/>
                      <a:pt x="373868" y="263617"/>
                      <a:pt x="373868" y="186374"/>
                    </a:cubicBezTo>
                    <a:cubicBezTo>
                      <a:pt x="373868" y="123505"/>
                      <a:pt x="347816" y="70661"/>
                      <a:pt x="299328" y="31726"/>
                    </a:cubicBezTo>
                    <a:lnTo>
                      <a:pt x="271683" y="41029"/>
                    </a:lnTo>
                    <a:lnTo>
                      <a:pt x="233979" y="181735"/>
                    </a:lnTo>
                    <a:cubicBezTo>
                      <a:pt x="230194" y="195911"/>
                      <a:pt x="225007" y="198942"/>
                      <a:pt x="221077" y="200227"/>
                    </a:cubicBezTo>
                    <a:cubicBezTo>
                      <a:pt x="214623" y="202338"/>
                      <a:pt x="203423" y="202056"/>
                      <a:pt x="184301" y="196932"/>
                    </a:cubicBezTo>
                    <a:cubicBezTo>
                      <a:pt x="165178" y="191807"/>
                      <a:pt x="155309" y="186444"/>
                      <a:pt x="150761" y="181378"/>
                    </a:cubicBezTo>
                    <a:cubicBezTo>
                      <a:pt x="148003" y="178305"/>
                      <a:pt x="145030" y="173110"/>
                      <a:pt x="148864" y="158983"/>
                    </a:cubicBezTo>
                    <a:lnTo>
                      <a:pt x="185621" y="21795"/>
                    </a:lnTo>
                    <a:close/>
                    <a:moveTo>
                      <a:pt x="43887" y="186374"/>
                    </a:moveTo>
                    <a:cubicBezTo>
                      <a:pt x="43887" y="146355"/>
                      <a:pt x="55816" y="113742"/>
                      <a:pt x="75707" y="90048"/>
                    </a:cubicBezTo>
                    <a:cubicBezTo>
                      <a:pt x="90002" y="73019"/>
                      <a:pt x="108986" y="59905"/>
                      <a:pt x="132104" y="51962"/>
                    </a:cubicBezTo>
                    <a:lnTo>
                      <a:pt x="106498" y="147525"/>
                    </a:lnTo>
                    <a:cubicBezTo>
                      <a:pt x="99974" y="171600"/>
                      <a:pt x="102697" y="193538"/>
                      <a:pt x="118103" y="210698"/>
                    </a:cubicBezTo>
                    <a:cubicBezTo>
                      <a:pt x="131728" y="225874"/>
                      <a:pt x="152514" y="233848"/>
                      <a:pt x="172939" y="239324"/>
                    </a:cubicBezTo>
                    <a:cubicBezTo>
                      <a:pt x="193372" y="244799"/>
                      <a:pt x="215339" y="248280"/>
                      <a:pt x="234722" y="241940"/>
                    </a:cubicBezTo>
                    <a:cubicBezTo>
                      <a:pt x="256629" y="234775"/>
                      <a:pt x="269947" y="217142"/>
                      <a:pt x="276382" y="193063"/>
                    </a:cubicBezTo>
                    <a:lnTo>
                      <a:pt x="302510" y="95550"/>
                    </a:lnTo>
                    <a:cubicBezTo>
                      <a:pt x="319866" y="118814"/>
                      <a:pt x="329980" y="149482"/>
                      <a:pt x="329980" y="186374"/>
                    </a:cubicBezTo>
                    <a:cubicBezTo>
                      <a:pt x="329980" y="254724"/>
                      <a:pt x="292874" y="301779"/>
                      <a:pt x="230986" y="324854"/>
                    </a:cubicBezTo>
                    <a:lnTo>
                      <a:pt x="230986" y="813337"/>
                    </a:lnTo>
                    <a:cubicBezTo>
                      <a:pt x="230986" y="839644"/>
                      <a:pt x="213240" y="857390"/>
                      <a:pt x="186934" y="857390"/>
                    </a:cubicBezTo>
                    <a:cubicBezTo>
                      <a:pt x="160628" y="857390"/>
                      <a:pt x="142882" y="839644"/>
                      <a:pt x="142882" y="813337"/>
                    </a:cubicBezTo>
                    <a:lnTo>
                      <a:pt x="142882" y="324854"/>
                    </a:lnTo>
                    <a:cubicBezTo>
                      <a:pt x="80994" y="301779"/>
                      <a:pt x="43887" y="254724"/>
                      <a:pt x="43887" y="186374"/>
                    </a:cubicBezTo>
                    <a:close/>
                  </a:path>
                </a:pathLst>
              </a:custGeom>
              <a:solidFill>
                <a:srgbClr val="F69954"/>
              </a:solidFill>
              <a:ln w="32742" cap="flat">
                <a:noFill/>
                <a:prstDash val="solid"/>
                <a:miter/>
              </a:ln>
            </p:spPr>
            <p:txBody>
              <a:bodyPr lIns="74066" tIns="37033" rIns="74066" bIns="37033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C0F9D68-5F99-C2DF-3FB1-5A49E0BE371B}"/>
                  </a:ext>
                </a:extLst>
              </p:cNvPr>
              <p:cNvSpPr/>
              <p:nvPr/>
            </p:nvSpPr>
            <p:spPr>
              <a:xfrm>
                <a:off x="573961" y="7509392"/>
                <a:ext cx="609688" cy="769844"/>
              </a:xfrm>
              <a:custGeom>
                <a:avLst/>
                <a:gdLst>
                  <a:gd name="connsiteX0" fmla="*/ 384921 w 581252"/>
                  <a:gd name="connsiteY0" fmla="*/ 0 h 769843"/>
                  <a:gd name="connsiteX1" fmla="*/ 481658 w 581252"/>
                  <a:gd name="connsiteY1" fmla="*/ 12257 h 769843"/>
                  <a:gd name="connsiteX2" fmla="*/ 478407 w 581252"/>
                  <a:gd name="connsiteY2" fmla="*/ 54945 h 769843"/>
                  <a:gd name="connsiteX3" fmla="*/ 478414 w 581252"/>
                  <a:gd name="connsiteY3" fmla="*/ 56862 h 769843"/>
                  <a:gd name="connsiteX4" fmla="*/ 406864 w 581252"/>
                  <a:gd name="connsiteY4" fmla="*/ 44582 h 769843"/>
                  <a:gd name="connsiteX5" fmla="*/ 406864 w 581252"/>
                  <a:gd name="connsiteY5" fmla="*/ 265970 h 769843"/>
                  <a:gd name="connsiteX6" fmla="*/ 491273 w 581252"/>
                  <a:gd name="connsiteY6" fmla="*/ 327294 h 769843"/>
                  <a:gd name="connsiteX7" fmla="*/ 577402 w 581252"/>
                  <a:gd name="connsiteY7" fmla="*/ 299308 h 769843"/>
                  <a:gd name="connsiteX8" fmla="*/ 577402 w 581252"/>
                  <a:gd name="connsiteY8" fmla="*/ 345456 h 769843"/>
                  <a:gd name="connsiteX9" fmla="*/ 504826 w 581252"/>
                  <a:gd name="connsiteY9" fmla="*/ 369036 h 769843"/>
                  <a:gd name="connsiteX10" fmla="*/ 505858 w 581252"/>
                  <a:gd name="connsiteY10" fmla="*/ 384921 h 769843"/>
                  <a:gd name="connsiteX11" fmla="*/ 472564 w 581252"/>
                  <a:gd name="connsiteY11" fmla="*/ 468258 h 769843"/>
                  <a:gd name="connsiteX12" fmla="*/ 577402 w 581252"/>
                  <a:gd name="connsiteY12" fmla="*/ 612552 h 769843"/>
                  <a:gd name="connsiteX13" fmla="*/ 577402 w 581252"/>
                  <a:gd name="connsiteY13" fmla="*/ 681907 h 769843"/>
                  <a:gd name="connsiteX14" fmla="*/ 581252 w 581252"/>
                  <a:gd name="connsiteY14" fmla="*/ 716080 h 769843"/>
                  <a:gd name="connsiteX15" fmla="*/ 384921 w 581252"/>
                  <a:gd name="connsiteY15" fmla="*/ 769843 h 769843"/>
                  <a:gd name="connsiteX16" fmla="*/ 0 w 581252"/>
                  <a:gd name="connsiteY16" fmla="*/ 384921 h 769843"/>
                  <a:gd name="connsiteX17" fmla="*/ 384921 w 581252"/>
                  <a:gd name="connsiteY17" fmla="*/ 0 h 769843"/>
                  <a:gd name="connsiteX18" fmla="*/ 362977 w 581252"/>
                  <a:gd name="connsiteY18" fmla="*/ 44582 h 769843"/>
                  <a:gd name="connsiteX19" fmla="*/ 67938 w 581252"/>
                  <a:gd name="connsiteY19" fmla="*/ 258876 h 769843"/>
                  <a:gd name="connsiteX20" fmla="*/ 278561 w 581252"/>
                  <a:gd name="connsiteY20" fmla="*/ 327310 h 769843"/>
                  <a:gd name="connsiteX21" fmla="*/ 362977 w 581252"/>
                  <a:gd name="connsiteY21" fmla="*/ 265970 h 769843"/>
                  <a:gd name="connsiteX22" fmla="*/ 362977 w 581252"/>
                  <a:gd name="connsiteY22" fmla="*/ 44582 h 769843"/>
                  <a:gd name="connsiteX23" fmla="*/ 54387 w 581252"/>
                  <a:gd name="connsiteY23" fmla="*/ 300618 h 769843"/>
                  <a:gd name="connsiteX24" fmla="*/ 43887 w 581252"/>
                  <a:gd name="connsiteY24" fmla="*/ 384921 h 769843"/>
                  <a:gd name="connsiteX25" fmla="*/ 167103 w 581252"/>
                  <a:gd name="connsiteY25" fmla="*/ 647345 h 769843"/>
                  <a:gd name="connsiteX26" fmla="*/ 297245 w 581252"/>
                  <a:gd name="connsiteY26" fmla="*/ 468222 h 769843"/>
                  <a:gd name="connsiteX27" fmla="*/ 263983 w 581252"/>
                  <a:gd name="connsiteY27" fmla="*/ 384921 h 769843"/>
                  <a:gd name="connsiteX28" fmla="*/ 265016 w 581252"/>
                  <a:gd name="connsiteY28" fmla="*/ 369056 h 769843"/>
                  <a:gd name="connsiteX29" fmla="*/ 54387 w 581252"/>
                  <a:gd name="connsiteY29" fmla="*/ 300618 h 769843"/>
                  <a:gd name="connsiteX30" fmla="*/ 202586 w 581252"/>
                  <a:gd name="connsiteY30" fmla="*/ 673172 h 769843"/>
                  <a:gd name="connsiteX31" fmla="*/ 384921 w 581252"/>
                  <a:gd name="connsiteY31" fmla="*/ 725956 h 769843"/>
                  <a:gd name="connsiteX32" fmla="*/ 567215 w 581252"/>
                  <a:gd name="connsiteY32" fmla="*/ 673199 h 769843"/>
                  <a:gd name="connsiteX33" fmla="*/ 437071 w 581252"/>
                  <a:gd name="connsiteY33" fmla="*/ 494069 h 769843"/>
                  <a:gd name="connsiteX34" fmla="*/ 384921 w 581252"/>
                  <a:gd name="connsiteY34" fmla="*/ 505859 h 769843"/>
                  <a:gd name="connsiteX35" fmla="*/ 332728 w 581252"/>
                  <a:gd name="connsiteY35" fmla="*/ 494049 h 769843"/>
                  <a:gd name="connsiteX36" fmla="*/ 202586 w 581252"/>
                  <a:gd name="connsiteY36" fmla="*/ 673172 h 769843"/>
                  <a:gd name="connsiteX37" fmla="*/ 384921 w 581252"/>
                  <a:gd name="connsiteY37" fmla="*/ 307871 h 769843"/>
                  <a:gd name="connsiteX38" fmla="*/ 307870 w 581252"/>
                  <a:gd name="connsiteY38" fmla="*/ 384921 h 769843"/>
                  <a:gd name="connsiteX39" fmla="*/ 384921 w 581252"/>
                  <a:gd name="connsiteY39" fmla="*/ 461972 h 769843"/>
                  <a:gd name="connsiteX40" fmla="*/ 461971 w 581252"/>
                  <a:gd name="connsiteY40" fmla="*/ 384921 h 769843"/>
                  <a:gd name="connsiteX41" fmla="*/ 384921 w 581252"/>
                  <a:gd name="connsiteY41" fmla="*/ 307871 h 76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81252" h="769843">
                    <a:moveTo>
                      <a:pt x="384921" y="0"/>
                    </a:moveTo>
                    <a:cubicBezTo>
                      <a:pt x="418331" y="0"/>
                      <a:pt x="450749" y="4257"/>
                      <a:pt x="481658" y="12257"/>
                    </a:cubicBezTo>
                    <a:cubicBezTo>
                      <a:pt x="479490" y="26153"/>
                      <a:pt x="478407" y="40421"/>
                      <a:pt x="478407" y="54945"/>
                    </a:cubicBezTo>
                    <a:cubicBezTo>
                      <a:pt x="478407" y="55585"/>
                      <a:pt x="478407" y="56223"/>
                      <a:pt x="478414" y="56862"/>
                    </a:cubicBezTo>
                    <a:cubicBezTo>
                      <a:pt x="455461" y="50333"/>
                      <a:pt x="431517" y="46148"/>
                      <a:pt x="406864" y="44582"/>
                    </a:cubicBezTo>
                    <a:lnTo>
                      <a:pt x="406864" y="265970"/>
                    </a:lnTo>
                    <a:cubicBezTo>
                      <a:pt x="443367" y="272659"/>
                      <a:pt x="474137" y="295738"/>
                      <a:pt x="491273" y="327294"/>
                    </a:cubicBezTo>
                    <a:lnTo>
                      <a:pt x="577402" y="299308"/>
                    </a:lnTo>
                    <a:lnTo>
                      <a:pt x="577402" y="345456"/>
                    </a:lnTo>
                    <a:lnTo>
                      <a:pt x="504826" y="369036"/>
                    </a:lnTo>
                    <a:cubicBezTo>
                      <a:pt x="505509" y="374233"/>
                      <a:pt x="505858" y="379536"/>
                      <a:pt x="505858" y="384921"/>
                    </a:cubicBezTo>
                    <a:cubicBezTo>
                      <a:pt x="505858" y="417223"/>
                      <a:pt x="493197" y="446565"/>
                      <a:pt x="472564" y="468258"/>
                    </a:cubicBezTo>
                    <a:lnTo>
                      <a:pt x="577402" y="612552"/>
                    </a:lnTo>
                    <a:lnTo>
                      <a:pt x="577402" y="681907"/>
                    </a:lnTo>
                    <a:cubicBezTo>
                      <a:pt x="577402" y="693436"/>
                      <a:pt x="578662" y="704917"/>
                      <a:pt x="581252" y="716080"/>
                    </a:cubicBezTo>
                    <a:cubicBezTo>
                      <a:pt x="523770" y="750233"/>
                      <a:pt x="456635" y="769843"/>
                      <a:pt x="384921" y="769843"/>
                    </a:cubicBezTo>
                    <a:cubicBezTo>
                      <a:pt x="172336" y="769843"/>
                      <a:pt x="0" y="597508"/>
                      <a:pt x="0" y="384921"/>
                    </a:cubicBezTo>
                    <a:cubicBezTo>
                      <a:pt x="0" y="172335"/>
                      <a:pt x="172336" y="0"/>
                      <a:pt x="384921" y="0"/>
                    </a:cubicBezTo>
                    <a:close/>
                    <a:moveTo>
                      <a:pt x="362977" y="44582"/>
                    </a:moveTo>
                    <a:cubicBezTo>
                      <a:pt x="228678" y="53111"/>
                      <a:pt x="115498" y="139373"/>
                      <a:pt x="67938" y="258876"/>
                    </a:cubicBezTo>
                    <a:lnTo>
                      <a:pt x="278561" y="327310"/>
                    </a:lnTo>
                    <a:cubicBezTo>
                      <a:pt x="295697" y="295744"/>
                      <a:pt x="326471" y="272662"/>
                      <a:pt x="362977" y="265970"/>
                    </a:cubicBezTo>
                    <a:lnTo>
                      <a:pt x="362977" y="44582"/>
                    </a:lnTo>
                    <a:close/>
                    <a:moveTo>
                      <a:pt x="54387" y="300618"/>
                    </a:moveTo>
                    <a:cubicBezTo>
                      <a:pt x="47531" y="327581"/>
                      <a:pt x="43887" y="355827"/>
                      <a:pt x="43887" y="384921"/>
                    </a:cubicBezTo>
                    <a:cubicBezTo>
                      <a:pt x="43887" y="490452"/>
                      <a:pt x="91820" y="584787"/>
                      <a:pt x="167103" y="647345"/>
                    </a:cubicBezTo>
                    <a:lnTo>
                      <a:pt x="297245" y="468222"/>
                    </a:lnTo>
                    <a:cubicBezTo>
                      <a:pt x="276631" y="446532"/>
                      <a:pt x="263983" y="417203"/>
                      <a:pt x="263983" y="384921"/>
                    </a:cubicBezTo>
                    <a:cubicBezTo>
                      <a:pt x="263983" y="379543"/>
                      <a:pt x="264336" y="374247"/>
                      <a:pt x="265016" y="369056"/>
                    </a:cubicBezTo>
                    <a:lnTo>
                      <a:pt x="54387" y="300618"/>
                    </a:lnTo>
                    <a:close/>
                    <a:moveTo>
                      <a:pt x="202586" y="673172"/>
                    </a:moveTo>
                    <a:cubicBezTo>
                      <a:pt x="255321" y="706603"/>
                      <a:pt x="317862" y="725956"/>
                      <a:pt x="384921" y="725956"/>
                    </a:cubicBezTo>
                    <a:cubicBezTo>
                      <a:pt x="451963" y="725956"/>
                      <a:pt x="514488" y="706613"/>
                      <a:pt x="567215" y="673199"/>
                    </a:cubicBezTo>
                    <a:lnTo>
                      <a:pt x="437071" y="494069"/>
                    </a:lnTo>
                    <a:cubicBezTo>
                      <a:pt x="421281" y="501629"/>
                      <a:pt x="403594" y="505859"/>
                      <a:pt x="384921" y="505859"/>
                    </a:cubicBezTo>
                    <a:cubicBezTo>
                      <a:pt x="366231" y="505859"/>
                      <a:pt x="348527" y="501619"/>
                      <a:pt x="332728" y="494049"/>
                    </a:cubicBezTo>
                    <a:lnTo>
                      <a:pt x="202586" y="673172"/>
                    </a:lnTo>
                    <a:close/>
                    <a:moveTo>
                      <a:pt x="384921" y="307871"/>
                    </a:moveTo>
                    <a:cubicBezTo>
                      <a:pt x="342370" y="307871"/>
                      <a:pt x="307870" y="342367"/>
                      <a:pt x="307870" y="384921"/>
                    </a:cubicBezTo>
                    <a:cubicBezTo>
                      <a:pt x="307870" y="427476"/>
                      <a:pt x="342370" y="461972"/>
                      <a:pt x="384921" y="461972"/>
                    </a:cubicBezTo>
                    <a:cubicBezTo>
                      <a:pt x="427475" y="461972"/>
                      <a:pt x="461971" y="427476"/>
                      <a:pt x="461971" y="384921"/>
                    </a:cubicBezTo>
                    <a:cubicBezTo>
                      <a:pt x="461971" y="342367"/>
                      <a:pt x="427475" y="307871"/>
                      <a:pt x="384921" y="307871"/>
                    </a:cubicBezTo>
                    <a:close/>
                  </a:path>
                </a:pathLst>
              </a:custGeom>
              <a:solidFill>
                <a:schemeClr val="bg1"/>
              </a:solidFill>
              <a:ln w="32742" cap="flat">
                <a:noFill/>
                <a:prstDash val="solid"/>
                <a:miter/>
              </a:ln>
            </p:spPr>
            <p:txBody>
              <a:bodyPr lIns="74066" tIns="37033" rIns="74066" bIns="37033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ADCF8AF-AD96-C260-3DA7-9CFF14FA399D}"/>
              </a:ext>
            </a:extLst>
          </p:cNvPr>
          <p:cNvGrpSpPr/>
          <p:nvPr/>
        </p:nvGrpSpPr>
        <p:grpSpPr>
          <a:xfrm>
            <a:off x="-804260" y="2702947"/>
            <a:ext cx="8237295" cy="1280188"/>
            <a:chOff x="-821777" y="3015606"/>
            <a:chExt cx="8237295" cy="1463072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06C0CF89-F45F-62E4-5F29-5B854036DB8C}"/>
                </a:ext>
              </a:extLst>
            </p:cNvPr>
            <p:cNvSpPr/>
            <p:nvPr/>
          </p:nvSpPr>
          <p:spPr>
            <a:xfrm>
              <a:off x="-821777" y="3015606"/>
              <a:ext cx="8237295" cy="1440000"/>
            </a:xfrm>
            <a:prstGeom prst="rect">
              <a:avLst/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761D8C59-60E0-BEC9-0E96-FB161B12999E}"/>
                </a:ext>
              </a:extLst>
            </p:cNvPr>
            <p:cNvSpPr txBox="1"/>
            <p:nvPr/>
          </p:nvSpPr>
          <p:spPr>
            <a:xfrm>
              <a:off x="541226" y="3134979"/>
              <a:ext cx="2755646" cy="2462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Tx/>
                <a:buNone/>
              </a:pPr>
              <a:r>
                <a:rPr lang="de-DE" sz="1400" b="1">
                  <a:solidFill>
                    <a:schemeClr val="bg1"/>
                  </a:solidFill>
                </a:rPr>
                <a:t>SUPPLY CHAIN.</a:t>
              </a:r>
              <a:r>
                <a:rPr lang="de-DE"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71837433-0884-0920-933A-04E8D85D5E2D}"/>
                </a:ext>
              </a:extLst>
            </p:cNvPr>
            <p:cNvSpPr txBox="1"/>
            <p:nvPr/>
          </p:nvSpPr>
          <p:spPr>
            <a:xfrm>
              <a:off x="1160001" y="3359617"/>
              <a:ext cx="5680482" cy="111906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 err="1">
                  <a:solidFill>
                    <a:schemeClr val="bg1"/>
                  </a:solidFill>
                  <a:cs typeface="BMW Group"/>
                </a:rPr>
                <a:t>CO₂e</a:t>
              </a:r>
              <a:r>
                <a:rPr lang="en-US" sz="1050" b="1">
                  <a:solidFill>
                    <a:schemeClr val="bg1"/>
                  </a:solidFill>
                  <a:cs typeface="BMW Group"/>
                </a:rPr>
                <a:t> emissions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in product development reduced by approximately 40%.</a:t>
              </a:r>
              <a:r>
                <a:rPr lang="en-US" sz="1050" baseline="30000">
                  <a:solidFill>
                    <a:schemeClr val="bg1"/>
                  </a:solidFill>
                  <a:cs typeface="BMW Group"/>
                </a:rPr>
                <a:t>1,2</a:t>
              </a: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Approx. 1/3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of the total weight,</a:t>
              </a:r>
              <a:r>
                <a:rPr lang="en-US" sz="1050" b="1">
                  <a:solidFill>
                    <a:schemeClr val="bg1"/>
                  </a:solidFill>
                  <a:cs typeface="BMW Group"/>
                </a:rPr>
                <a:t>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or</a:t>
              </a:r>
              <a:r>
                <a:rPr lang="en-US" sz="1050" b="1">
                  <a:solidFill>
                    <a:schemeClr val="bg1"/>
                  </a:solidFill>
                  <a:cs typeface="BMW Group"/>
                </a:rPr>
                <a:t>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approx</a:t>
              </a:r>
              <a:r>
                <a:rPr lang="en-US" sz="1050" b="1">
                  <a:solidFill>
                    <a:schemeClr val="bg1"/>
                  </a:solidFill>
                  <a:cs typeface="BMW Group"/>
                </a:rPr>
                <a:t>. 940 kg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of secondary materials, in the BMW iX5 60 xDrive.</a:t>
              </a:r>
              <a:r>
                <a:rPr lang="en-US" sz="1050" baseline="30000">
                  <a:solidFill>
                    <a:schemeClr val="bg1"/>
                  </a:solidFill>
                  <a:cs typeface="BMW Group"/>
                </a:rPr>
                <a:t>2</a:t>
              </a:r>
              <a:endParaRPr lang="en-US" sz="1050" baseline="30000">
                <a:highlight>
                  <a:srgbClr val="FFFF00"/>
                </a:highlight>
                <a:cs typeface="BMW Group"/>
              </a:endParaRP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Clr>
                  <a:srgbClr val="F69954"/>
                </a:buClr>
                <a:buFont typeface="BMWGroupTN Condensed" pitchFamily="50" charset="0"/>
                <a:buChar char="›"/>
              </a:pPr>
              <a:r>
                <a:rPr lang="en-US" sz="1050" b="1">
                  <a:solidFill>
                    <a:schemeClr val="bg1"/>
                  </a:solidFill>
                  <a:cs typeface="BMW Group"/>
                </a:rPr>
                <a:t>Key Measures: </a:t>
              </a:r>
              <a:r>
                <a:rPr lang="en-US" sz="1050">
                  <a:solidFill>
                    <a:schemeClr val="bg1"/>
                  </a:solidFill>
                  <a:cs typeface="BMW Group"/>
                </a:rPr>
                <a:t>Renewable energy sources, secondary raw material, process innovation and optimization.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B9B3BD61-B1E0-5107-D65F-DFBF0B5BDE80}"/>
                </a:ext>
              </a:extLst>
            </p:cNvPr>
            <p:cNvGrpSpPr/>
            <p:nvPr/>
          </p:nvGrpSpPr>
          <p:grpSpPr>
            <a:xfrm>
              <a:off x="517726" y="3489573"/>
              <a:ext cx="594002" cy="576000"/>
              <a:chOff x="518033" y="3246714"/>
              <a:chExt cx="685698" cy="680170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A3748F84-B8F3-39BC-186F-8AAF916A7BFB}"/>
                  </a:ext>
                </a:extLst>
              </p:cNvPr>
              <p:cNvSpPr/>
              <p:nvPr/>
            </p:nvSpPr>
            <p:spPr>
              <a:xfrm>
                <a:off x="557017" y="3274245"/>
                <a:ext cx="612499" cy="624158"/>
              </a:xfrm>
              <a:prstGeom prst="ellipse">
                <a:avLst/>
              </a:prstGeom>
              <a:gradFill flip="none" rotWithShape="1">
                <a:gsLst>
                  <a:gs pos="51000">
                    <a:srgbClr val="3C488D">
                      <a:alpha val="50000"/>
                    </a:srgbClr>
                  </a:gs>
                  <a:gs pos="50000">
                    <a:srgbClr val="F69954">
                      <a:alpha val="70000"/>
                    </a:srgbClr>
                  </a:gs>
                </a:gsLst>
                <a:lin ang="0" scaled="1"/>
                <a:tileRect/>
              </a:gradFill>
              <a:ln w="19050">
                <a:solidFill>
                  <a:srgbClr val="F69954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407" tIns="3703" rIns="7407" bIns="3703" rtlCol="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9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9F7BFE2E-FC00-6D71-137D-DABA5ACADD31}"/>
                  </a:ext>
                </a:extLst>
              </p:cNvPr>
              <p:cNvCxnSpPr>
                <a:cxnSpLocks/>
                <a:stCxn id="54" idx="0"/>
                <a:endCxn id="54" idx="4"/>
              </p:cNvCxnSpPr>
              <p:nvPr/>
            </p:nvCxnSpPr>
            <p:spPr>
              <a:xfrm>
                <a:off x="863266" y="3274245"/>
                <a:ext cx="0" cy="624158"/>
              </a:xfrm>
              <a:prstGeom prst="line">
                <a:avLst/>
              </a:prstGeom>
              <a:ln w="12700">
                <a:solidFill>
                  <a:srgbClr val="F69954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Pfeil: Chevron 55">
                <a:extLst>
                  <a:ext uri="{FF2B5EF4-FFF2-40B4-BE49-F238E27FC236}">
                    <a16:creationId xmlns:a16="http://schemas.microsoft.com/office/drawing/2014/main" id="{6800D412-9B07-022E-2B0B-9E7FDEAE6CE3}"/>
                  </a:ext>
                </a:extLst>
              </p:cNvPr>
              <p:cNvSpPr/>
              <p:nvPr/>
            </p:nvSpPr>
            <p:spPr>
              <a:xfrm rot="10800000">
                <a:off x="840387" y="3869921"/>
                <a:ext cx="45756" cy="56963"/>
              </a:xfrm>
              <a:prstGeom prst="chevron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407" tIns="3703" rIns="7407" bIns="3703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86F76B0-9C60-035A-ADD3-02532591F13E}"/>
                  </a:ext>
                </a:extLst>
              </p:cNvPr>
              <p:cNvCxnSpPr>
                <a:cxnSpLocks/>
                <a:stCxn id="54" idx="2"/>
                <a:endCxn id="54" idx="6"/>
              </p:cNvCxnSpPr>
              <p:nvPr/>
            </p:nvCxnSpPr>
            <p:spPr>
              <a:xfrm>
                <a:off x="557017" y="3586324"/>
                <a:ext cx="612499" cy="0"/>
              </a:xfrm>
              <a:prstGeom prst="line">
                <a:avLst/>
              </a:prstGeom>
              <a:ln w="12700">
                <a:solidFill>
                  <a:srgbClr val="F69954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Pfeil: Chevron 57">
                <a:extLst>
                  <a:ext uri="{FF2B5EF4-FFF2-40B4-BE49-F238E27FC236}">
                    <a16:creationId xmlns:a16="http://schemas.microsoft.com/office/drawing/2014/main" id="{980349E1-55BE-C092-7DB2-03F329AADCAA}"/>
                  </a:ext>
                </a:extLst>
              </p:cNvPr>
              <p:cNvSpPr/>
              <p:nvPr/>
            </p:nvSpPr>
            <p:spPr>
              <a:xfrm>
                <a:off x="841920" y="3246714"/>
                <a:ext cx="45756" cy="56963"/>
              </a:xfrm>
              <a:prstGeom prst="chevron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407" tIns="3703" rIns="7407" bIns="3703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472DC62F-FD70-9237-15D0-C326AB8B9377}"/>
                  </a:ext>
                </a:extLst>
              </p:cNvPr>
              <p:cNvSpPr/>
              <p:nvPr/>
            </p:nvSpPr>
            <p:spPr>
              <a:xfrm>
                <a:off x="737164" y="3457821"/>
                <a:ext cx="252205" cy="257006"/>
              </a:xfrm>
              <a:prstGeom prst="ellipse">
                <a:avLst/>
              </a:prstGeom>
              <a:solidFill>
                <a:srgbClr val="173B68"/>
              </a:solidFill>
              <a:ln w="190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404" tIns="32076" rIns="37908" bIns="3703" rtlCol="0" anchor="t" anchorCtr="0"/>
              <a:lstStyle/>
              <a:p>
                <a:pPr marL="685800" marR="0" lvl="0" indent="-6858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sp>
            <p:nvSpPr>
              <p:cNvPr id="60" name="Pfeil: Chevron 59">
                <a:extLst>
                  <a:ext uri="{FF2B5EF4-FFF2-40B4-BE49-F238E27FC236}">
                    <a16:creationId xmlns:a16="http://schemas.microsoft.com/office/drawing/2014/main" id="{0A9CB227-E02D-99E4-D3BB-C95A35BBE322}"/>
                  </a:ext>
                </a:extLst>
              </p:cNvPr>
              <p:cNvSpPr/>
              <p:nvPr/>
            </p:nvSpPr>
            <p:spPr>
              <a:xfrm rot="5400000">
                <a:off x="1146201" y="3554535"/>
                <a:ext cx="46627" cy="68432"/>
              </a:xfrm>
              <a:prstGeom prst="chevron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407" tIns="3703" rIns="7407" bIns="3703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  <p:sp>
            <p:nvSpPr>
              <p:cNvPr id="62" name="Pfeil: Chevron 61">
                <a:extLst>
                  <a:ext uri="{FF2B5EF4-FFF2-40B4-BE49-F238E27FC236}">
                    <a16:creationId xmlns:a16="http://schemas.microsoft.com/office/drawing/2014/main" id="{0DD8470D-282E-0D16-1037-7C8C5082B432}"/>
                  </a:ext>
                </a:extLst>
              </p:cNvPr>
              <p:cNvSpPr/>
              <p:nvPr/>
            </p:nvSpPr>
            <p:spPr>
              <a:xfrm rot="16200000">
                <a:off x="528935" y="3554535"/>
                <a:ext cx="46627" cy="68432"/>
              </a:xfrm>
              <a:prstGeom prst="chevron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407" tIns="3703" rIns="7407" bIns="3703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MWGroupTN Condensed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F6A908A-37BD-2EA2-0C74-E155142E5C6D}"/>
              </a:ext>
            </a:extLst>
          </p:cNvPr>
          <p:cNvGrpSpPr/>
          <p:nvPr/>
        </p:nvGrpSpPr>
        <p:grpSpPr>
          <a:xfrm>
            <a:off x="-804259" y="6802166"/>
            <a:ext cx="8237295" cy="1260000"/>
            <a:chOff x="-821777" y="7882662"/>
            <a:chExt cx="8237295" cy="1440000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97AA191B-810C-130E-B87F-786E9F661070}"/>
                </a:ext>
              </a:extLst>
            </p:cNvPr>
            <p:cNvSpPr/>
            <p:nvPr/>
          </p:nvSpPr>
          <p:spPr>
            <a:xfrm>
              <a:off x="-821777" y="7882662"/>
              <a:ext cx="8237295" cy="1440000"/>
            </a:xfrm>
            <a:prstGeom prst="rect">
              <a:avLst/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DEA1D44B-C046-5FDF-B1E1-B90E9D969386}"/>
                </a:ext>
              </a:extLst>
            </p:cNvPr>
            <p:cNvSpPr txBox="1"/>
            <p:nvPr/>
          </p:nvSpPr>
          <p:spPr>
            <a:xfrm>
              <a:off x="541224" y="8006035"/>
              <a:ext cx="2755646" cy="2462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Tx/>
                <a:buNone/>
              </a:pPr>
              <a:r>
                <a:rPr lang="de-DE" sz="1400" b="1">
                  <a:solidFill>
                    <a:schemeClr val="bg1"/>
                  </a:solidFill>
                </a:rPr>
                <a:t>PRODUCTION</a:t>
              </a:r>
              <a:r>
                <a:rPr lang="de-DE"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.</a:t>
              </a:r>
              <a:endParaRPr lang="de-DE" sz="14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5D8DC853-372C-B92D-CBF9-BA7F6F6F22EB}"/>
                </a:ext>
              </a:extLst>
            </p:cNvPr>
            <p:cNvGrpSpPr/>
            <p:nvPr/>
          </p:nvGrpSpPr>
          <p:grpSpPr>
            <a:xfrm>
              <a:off x="577517" y="8452986"/>
              <a:ext cx="495238" cy="442080"/>
              <a:chOff x="558187" y="8895919"/>
              <a:chExt cx="495238" cy="442080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8DA925EC-E173-1462-5D2A-0810EBA71E82}"/>
                  </a:ext>
                </a:extLst>
              </p:cNvPr>
              <p:cNvSpPr/>
              <p:nvPr/>
            </p:nvSpPr>
            <p:spPr>
              <a:xfrm>
                <a:off x="707155" y="9061450"/>
                <a:ext cx="163207" cy="155575"/>
              </a:xfrm>
              <a:prstGeom prst="ellipse">
                <a:avLst/>
              </a:prstGeom>
              <a:solidFill>
                <a:srgbClr val="F6995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BB1E0E29-101C-2121-BFB2-587A01392C9B}"/>
                  </a:ext>
                </a:extLst>
              </p:cNvPr>
              <p:cNvSpPr/>
              <p:nvPr/>
            </p:nvSpPr>
            <p:spPr>
              <a:xfrm rot="3490951">
                <a:off x="669016" y="9058275"/>
                <a:ext cx="128264" cy="92442"/>
              </a:xfrm>
              <a:prstGeom prst="ellipse">
                <a:avLst/>
              </a:prstGeom>
              <a:solidFill>
                <a:srgbClr val="F6995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Grafik 12">
                <a:extLst>
                  <a:ext uri="{FF2B5EF4-FFF2-40B4-BE49-F238E27FC236}">
                    <a16:creationId xmlns:a16="http://schemas.microsoft.com/office/drawing/2014/main" id="{FEF36853-8D0C-AE48-61A3-985436A5EED9}"/>
                  </a:ext>
                </a:extLst>
              </p:cNvPr>
              <p:cNvSpPr/>
              <p:nvPr/>
            </p:nvSpPr>
            <p:spPr>
              <a:xfrm>
                <a:off x="558187" y="8895919"/>
                <a:ext cx="495238" cy="442080"/>
              </a:xfrm>
              <a:custGeom>
                <a:avLst/>
                <a:gdLst>
                  <a:gd name="connsiteX0" fmla="*/ 25202 w 495238"/>
                  <a:gd name="connsiteY0" fmla="*/ 221040 h 442080"/>
                  <a:gd name="connsiteX1" fmla="*/ 78832 w 495238"/>
                  <a:gd name="connsiteY1" fmla="*/ 78832 h 442080"/>
                  <a:gd name="connsiteX2" fmla="*/ 221039 w 495238"/>
                  <a:gd name="connsiteY2" fmla="*/ 25202 h 442080"/>
                  <a:gd name="connsiteX3" fmla="*/ 289198 w 495238"/>
                  <a:gd name="connsiteY3" fmla="*/ 34954 h 442080"/>
                  <a:gd name="connsiteX4" fmla="*/ 326299 w 495238"/>
                  <a:gd name="connsiteY4" fmla="*/ 51983 h 442080"/>
                  <a:gd name="connsiteX5" fmla="*/ 316709 w 495238"/>
                  <a:gd name="connsiteY5" fmla="*/ 94459 h 442080"/>
                  <a:gd name="connsiteX6" fmla="*/ 363723 w 495238"/>
                  <a:gd name="connsiteY6" fmla="*/ 163625 h 442080"/>
                  <a:gd name="connsiteX7" fmla="*/ 372633 w 495238"/>
                  <a:gd name="connsiteY7" fmla="*/ 172537 h 442080"/>
                  <a:gd name="connsiteX8" fmla="*/ 391583 w 495238"/>
                  <a:gd name="connsiteY8" fmla="*/ 153586 h 442080"/>
                  <a:gd name="connsiteX9" fmla="*/ 439519 w 495238"/>
                  <a:gd name="connsiteY9" fmla="*/ 201521 h 442080"/>
                  <a:gd name="connsiteX10" fmla="*/ 457340 w 495238"/>
                  <a:gd name="connsiteY10" fmla="*/ 183702 h 442080"/>
                  <a:gd name="connsiteX11" fmla="*/ 409403 w 495238"/>
                  <a:gd name="connsiteY11" fmla="*/ 135766 h 442080"/>
                  <a:gd name="connsiteX12" fmla="*/ 429483 w 495238"/>
                  <a:gd name="connsiteY12" fmla="*/ 115686 h 442080"/>
                  <a:gd name="connsiteX13" fmla="*/ 477417 w 495238"/>
                  <a:gd name="connsiteY13" fmla="*/ 163621 h 442080"/>
                  <a:gd name="connsiteX14" fmla="*/ 495238 w 495238"/>
                  <a:gd name="connsiteY14" fmla="*/ 145800 h 442080"/>
                  <a:gd name="connsiteX15" fmla="*/ 447303 w 495238"/>
                  <a:gd name="connsiteY15" fmla="*/ 97866 h 442080"/>
                  <a:gd name="connsiteX16" fmla="*/ 466250 w 495238"/>
                  <a:gd name="connsiteY16" fmla="*/ 78920 h 442080"/>
                  <a:gd name="connsiteX17" fmla="*/ 457338 w 495238"/>
                  <a:gd name="connsiteY17" fmla="*/ 70010 h 442080"/>
                  <a:gd name="connsiteX18" fmla="*/ 388173 w 495238"/>
                  <a:gd name="connsiteY18" fmla="*/ 22996 h 442080"/>
                  <a:gd name="connsiteX19" fmla="*/ 344109 w 495238"/>
                  <a:gd name="connsiteY19" fmla="*/ 33778 h 442080"/>
                  <a:gd name="connsiteX20" fmla="*/ 296553 w 495238"/>
                  <a:gd name="connsiteY20" fmla="*/ 10848 h 442080"/>
                  <a:gd name="connsiteX21" fmla="*/ 239988 w 495238"/>
                  <a:gd name="connsiteY21" fmla="*/ 661 h 442080"/>
                  <a:gd name="connsiteX22" fmla="*/ 239988 w 495238"/>
                  <a:gd name="connsiteY22" fmla="*/ 0 h 442080"/>
                  <a:gd name="connsiteX23" fmla="*/ 221039 w 495238"/>
                  <a:gd name="connsiteY23" fmla="*/ 0 h 442080"/>
                  <a:gd name="connsiteX24" fmla="*/ 61011 w 495238"/>
                  <a:gd name="connsiteY24" fmla="*/ 61011 h 442080"/>
                  <a:gd name="connsiteX25" fmla="*/ 0 w 495238"/>
                  <a:gd name="connsiteY25" fmla="*/ 221040 h 442080"/>
                  <a:gd name="connsiteX26" fmla="*/ 61011 w 495238"/>
                  <a:gd name="connsiteY26" fmla="*/ 381068 h 442080"/>
                  <a:gd name="connsiteX27" fmla="*/ 221039 w 495238"/>
                  <a:gd name="connsiteY27" fmla="*/ 442080 h 442080"/>
                  <a:gd name="connsiteX28" fmla="*/ 320896 w 495238"/>
                  <a:gd name="connsiteY28" fmla="*/ 422119 h 442080"/>
                  <a:gd name="connsiteX29" fmla="*/ 328385 w 495238"/>
                  <a:gd name="connsiteY29" fmla="*/ 418796 h 442080"/>
                  <a:gd name="connsiteX30" fmla="*/ 328385 w 495238"/>
                  <a:gd name="connsiteY30" fmla="*/ 353683 h 442080"/>
                  <a:gd name="connsiteX31" fmla="*/ 315757 w 495238"/>
                  <a:gd name="connsiteY31" fmla="*/ 303097 h 442080"/>
                  <a:gd name="connsiteX32" fmla="*/ 309502 w 495238"/>
                  <a:gd name="connsiteY32" fmla="*/ 294295 h 442080"/>
                  <a:gd name="connsiteX33" fmla="*/ 324864 w 495238"/>
                  <a:gd name="connsiteY33" fmla="*/ 261735 h 442080"/>
                  <a:gd name="connsiteX34" fmla="*/ 328379 w 495238"/>
                  <a:gd name="connsiteY34" fmla="*/ 237054 h 442080"/>
                  <a:gd name="connsiteX35" fmla="*/ 264019 w 495238"/>
                  <a:gd name="connsiteY35" fmla="*/ 156349 h 442080"/>
                  <a:gd name="connsiteX36" fmla="*/ 243361 w 495238"/>
                  <a:gd name="connsiteY36" fmla="*/ 152231 h 442080"/>
                  <a:gd name="connsiteX37" fmla="*/ 221113 w 495238"/>
                  <a:gd name="connsiteY37" fmla="*/ 151593 h 442080"/>
                  <a:gd name="connsiteX38" fmla="*/ 151625 w 495238"/>
                  <a:gd name="connsiteY38" fmla="*/ 129678 h 442080"/>
                  <a:gd name="connsiteX39" fmla="*/ 142825 w 495238"/>
                  <a:gd name="connsiteY39" fmla="*/ 125261 h 442080"/>
                  <a:gd name="connsiteX40" fmla="*/ 130414 w 495238"/>
                  <a:gd name="connsiteY40" fmla="*/ 119055 h 442080"/>
                  <a:gd name="connsiteX41" fmla="*/ 125430 w 495238"/>
                  <a:gd name="connsiteY41" fmla="*/ 132007 h 442080"/>
                  <a:gd name="connsiteX42" fmla="*/ 119683 w 495238"/>
                  <a:gd name="connsiteY42" fmla="*/ 149730 h 442080"/>
                  <a:gd name="connsiteX43" fmla="*/ 130023 w 495238"/>
                  <a:gd name="connsiteY43" fmla="*/ 259480 h 442080"/>
                  <a:gd name="connsiteX44" fmla="*/ 217852 w 495238"/>
                  <a:gd name="connsiteY44" fmla="*/ 325097 h 442080"/>
                  <a:gd name="connsiteX45" fmla="*/ 285086 w 495238"/>
                  <a:gd name="connsiteY45" fmla="*/ 316737 h 442080"/>
                  <a:gd name="connsiteX46" fmla="*/ 291592 w 495238"/>
                  <a:gd name="connsiteY46" fmla="*/ 312382 h 442080"/>
                  <a:gd name="connsiteX47" fmla="*/ 294495 w 495238"/>
                  <a:gd name="connsiteY47" fmla="*/ 316629 h 442080"/>
                  <a:gd name="connsiteX48" fmla="*/ 303183 w 495238"/>
                  <a:gd name="connsiteY48" fmla="*/ 353683 h 442080"/>
                  <a:gd name="connsiteX49" fmla="*/ 303183 w 495238"/>
                  <a:gd name="connsiteY49" fmla="*/ 402215 h 442080"/>
                  <a:gd name="connsiteX50" fmla="*/ 221039 w 495238"/>
                  <a:gd name="connsiteY50" fmla="*/ 416878 h 442080"/>
                  <a:gd name="connsiteX51" fmla="*/ 78832 w 495238"/>
                  <a:gd name="connsiteY51" fmla="*/ 363247 h 442080"/>
                  <a:gd name="connsiteX52" fmla="*/ 25202 w 495238"/>
                  <a:gd name="connsiteY52" fmla="*/ 221040 h 442080"/>
                  <a:gd name="connsiteX53" fmla="*/ 292274 w 495238"/>
                  <a:gd name="connsiteY53" fmla="*/ 274763 h 442080"/>
                  <a:gd name="connsiteX54" fmla="*/ 269215 w 495238"/>
                  <a:gd name="connsiteY54" fmla="*/ 251393 h 442080"/>
                  <a:gd name="connsiteX55" fmla="*/ 248900 w 495238"/>
                  <a:gd name="connsiteY55" fmla="*/ 231078 h 442080"/>
                  <a:gd name="connsiteX56" fmla="*/ 231078 w 495238"/>
                  <a:gd name="connsiteY56" fmla="*/ 248899 h 442080"/>
                  <a:gd name="connsiteX57" fmla="*/ 250027 w 495238"/>
                  <a:gd name="connsiteY57" fmla="*/ 267848 h 442080"/>
                  <a:gd name="connsiteX58" fmla="*/ 275053 w 495238"/>
                  <a:gd name="connsiteY58" fmla="*/ 293230 h 442080"/>
                  <a:gd name="connsiteX59" fmla="*/ 272091 w 495238"/>
                  <a:gd name="connsiteY59" fmla="*/ 295142 h 442080"/>
                  <a:gd name="connsiteX60" fmla="*/ 224376 w 495238"/>
                  <a:gd name="connsiteY60" fmla="*/ 300753 h 442080"/>
                  <a:gd name="connsiteX61" fmla="*/ 152106 w 495238"/>
                  <a:gd name="connsiteY61" fmla="*/ 247334 h 442080"/>
                  <a:gd name="connsiteX62" fmla="*/ 144025 w 495238"/>
                  <a:gd name="connsiteY62" fmla="*/ 156252 h 442080"/>
                  <a:gd name="connsiteX63" fmla="*/ 144548 w 495238"/>
                  <a:gd name="connsiteY63" fmla="*/ 154346 h 442080"/>
                  <a:gd name="connsiteX64" fmla="*/ 221113 w 495238"/>
                  <a:gd name="connsiteY64" fmla="*/ 176795 h 442080"/>
                  <a:gd name="connsiteX65" fmla="*/ 240871 w 495238"/>
                  <a:gd name="connsiteY65" fmla="*/ 177310 h 442080"/>
                  <a:gd name="connsiteX66" fmla="*/ 257497 w 495238"/>
                  <a:gd name="connsiteY66" fmla="*/ 180692 h 442080"/>
                  <a:gd name="connsiteX67" fmla="*/ 303179 w 495238"/>
                  <a:gd name="connsiteY67" fmla="*/ 236740 h 442080"/>
                  <a:gd name="connsiteX68" fmla="*/ 300520 w 495238"/>
                  <a:gd name="connsiteY68" fmla="*/ 255213 h 442080"/>
                  <a:gd name="connsiteX69" fmla="*/ 292274 w 495238"/>
                  <a:gd name="connsiteY69" fmla="*/ 274763 h 442080"/>
                  <a:gd name="connsiteX70" fmla="*/ 382861 w 495238"/>
                  <a:gd name="connsiteY70" fmla="*/ 47632 h 442080"/>
                  <a:gd name="connsiteX71" fmla="*/ 430471 w 495238"/>
                  <a:gd name="connsiteY71" fmla="*/ 79057 h 442080"/>
                  <a:gd name="connsiteX72" fmla="*/ 372771 w 495238"/>
                  <a:gd name="connsiteY72" fmla="*/ 136757 h 442080"/>
                  <a:gd name="connsiteX73" fmla="*/ 341346 w 495238"/>
                  <a:gd name="connsiteY73" fmla="*/ 89148 h 442080"/>
                  <a:gd name="connsiteX74" fmla="*/ 353119 w 495238"/>
                  <a:gd name="connsiteY74" fmla="*/ 59407 h 442080"/>
                  <a:gd name="connsiteX75" fmla="*/ 382861 w 495238"/>
                  <a:gd name="connsiteY75" fmla="*/ 47632 h 4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95238" h="442080">
                    <a:moveTo>
                      <a:pt x="25202" y="221040"/>
                    </a:moveTo>
                    <a:cubicBezTo>
                      <a:pt x="25202" y="161372"/>
                      <a:pt x="45036" y="112628"/>
                      <a:pt x="78832" y="78832"/>
                    </a:cubicBezTo>
                    <a:cubicBezTo>
                      <a:pt x="112628" y="45037"/>
                      <a:pt x="161372" y="25202"/>
                      <a:pt x="221039" y="25202"/>
                    </a:cubicBezTo>
                    <a:cubicBezTo>
                      <a:pt x="245072" y="25202"/>
                      <a:pt x="268853" y="28748"/>
                      <a:pt x="289198" y="34954"/>
                    </a:cubicBezTo>
                    <a:cubicBezTo>
                      <a:pt x="304257" y="39547"/>
                      <a:pt x="316883" y="45427"/>
                      <a:pt x="326299" y="51983"/>
                    </a:cubicBezTo>
                    <a:cubicBezTo>
                      <a:pt x="317650" y="63830"/>
                      <a:pt x="313078" y="77613"/>
                      <a:pt x="316709" y="94459"/>
                    </a:cubicBezTo>
                    <a:cubicBezTo>
                      <a:pt x="321038" y="114542"/>
                      <a:pt x="336715" y="136617"/>
                      <a:pt x="363723" y="163625"/>
                    </a:cubicBezTo>
                    <a:lnTo>
                      <a:pt x="372633" y="172537"/>
                    </a:lnTo>
                    <a:lnTo>
                      <a:pt x="391583" y="153586"/>
                    </a:lnTo>
                    <a:lnTo>
                      <a:pt x="439519" y="201521"/>
                    </a:lnTo>
                    <a:lnTo>
                      <a:pt x="457340" y="183702"/>
                    </a:lnTo>
                    <a:lnTo>
                      <a:pt x="409403" y="135766"/>
                    </a:lnTo>
                    <a:lnTo>
                      <a:pt x="429483" y="115686"/>
                    </a:lnTo>
                    <a:lnTo>
                      <a:pt x="477417" y="163621"/>
                    </a:lnTo>
                    <a:lnTo>
                      <a:pt x="495238" y="145800"/>
                    </a:lnTo>
                    <a:lnTo>
                      <a:pt x="447303" y="97866"/>
                    </a:lnTo>
                    <a:lnTo>
                      <a:pt x="466250" y="78920"/>
                    </a:lnTo>
                    <a:lnTo>
                      <a:pt x="457338" y="70010"/>
                    </a:lnTo>
                    <a:cubicBezTo>
                      <a:pt x="430330" y="43002"/>
                      <a:pt x="408255" y="27326"/>
                      <a:pt x="388173" y="22996"/>
                    </a:cubicBezTo>
                    <a:cubicBezTo>
                      <a:pt x="370569" y="19201"/>
                      <a:pt x="356310" y="24364"/>
                      <a:pt x="344109" y="33778"/>
                    </a:cubicBezTo>
                    <a:cubicBezTo>
                      <a:pt x="331246" y="24021"/>
                      <a:pt x="314632" y="16363"/>
                      <a:pt x="296553" y="10848"/>
                    </a:cubicBezTo>
                    <a:cubicBezTo>
                      <a:pt x="279176" y="5548"/>
                      <a:pt x="259841" y="2041"/>
                      <a:pt x="239988" y="661"/>
                    </a:cubicBezTo>
                    <a:lnTo>
                      <a:pt x="239988" y="0"/>
                    </a:lnTo>
                    <a:lnTo>
                      <a:pt x="221039" y="0"/>
                    </a:lnTo>
                    <a:cubicBezTo>
                      <a:pt x="155644" y="0"/>
                      <a:pt x="100169" y="21853"/>
                      <a:pt x="61011" y="61011"/>
                    </a:cubicBezTo>
                    <a:cubicBezTo>
                      <a:pt x="21853" y="100169"/>
                      <a:pt x="0" y="155644"/>
                      <a:pt x="0" y="221040"/>
                    </a:cubicBezTo>
                    <a:cubicBezTo>
                      <a:pt x="0" y="286435"/>
                      <a:pt x="21853" y="341910"/>
                      <a:pt x="61011" y="381068"/>
                    </a:cubicBezTo>
                    <a:cubicBezTo>
                      <a:pt x="100169" y="420226"/>
                      <a:pt x="155644" y="442080"/>
                      <a:pt x="221039" y="442080"/>
                    </a:cubicBezTo>
                    <a:cubicBezTo>
                      <a:pt x="257811" y="442080"/>
                      <a:pt x="291468" y="435179"/>
                      <a:pt x="320896" y="422119"/>
                    </a:cubicBezTo>
                    <a:lnTo>
                      <a:pt x="328385" y="418796"/>
                    </a:lnTo>
                    <a:lnTo>
                      <a:pt x="328385" y="353683"/>
                    </a:lnTo>
                    <a:cubicBezTo>
                      <a:pt x="328385" y="333359"/>
                      <a:pt x="325789" y="318863"/>
                      <a:pt x="315757" y="303097"/>
                    </a:cubicBezTo>
                    <a:cubicBezTo>
                      <a:pt x="313923" y="300217"/>
                      <a:pt x="311842" y="297301"/>
                      <a:pt x="309502" y="294295"/>
                    </a:cubicBezTo>
                    <a:cubicBezTo>
                      <a:pt x="316364" y="284927"/>
                      <a:pt x="321594" y="273946"/>
                      <a:pt x="324864" y="261735"/>
                    </a:cubicBezTo>
                    <a:cubicBezTo>
                      <a:pt x="327108" y="253367"/>
                      <a:pt x="328279" y="245100"/>
                      <a:pt x="328379" y="237054"/>
                    </a:cubicBezTo>
                    <a:cubicBezTo>
                      <a:pt x="328866" y="197989"/>
                      <a:pt x="304217" y="167121"/>
                      <a:pt x="264019" y="156349"/>
                    </a:cubicBezTo>
                    <a:cubicBezTo>
                      <a:pt x="255825" y="154154"/>
                      <a:pt x="249904" y="152881"/>
                      <a:pt x="243361" y="152231"/>
                    </a:cubicBezTo>
                    <a:cubicBezTo>
                      <a:pt x="237047" y="151604"/>
                      <a:pt x="230415" y="151593"/>
                      <a:pt x="221113" y="151593"/>
                    </a:cubicBezTo>
                    <a:cubicBezTo>
                      <a:pt x="195185" y="151593"/>
                      <a:pt x="182315" y="145118"/>
                      <a:pt x="151625" y="129678"/>
                    </a:cubicBezTo>
                    <a:cubicBezTo>
                      <a:pt x="148845" y="128280"/>
                      <a:pt x="145920" y="126807"/>
                      <a:pt x="142825" y="125261"/>
                    </a:cubicBezTo>
                    <a:lnTo>
                      <a:pt x="130414" y="119055"/>
                    </a:lnTo>
                    <a:lnTo>
                      <a:pt x="125430" y="132007"/>
                    </a:lnTo>
                    <a:cubicBezTo>
                      <a:pt x="123243" y="137690"/>
                      <a:pt x="121324" y="143602"/>
                      <a:pt x="119683" y="149730"/>
                    </a:cubicBezTo>
                    <a:cubicBezTo>
                      <a:pt x="108984" y="189655"/>
                      <a:pt x="112742" y="228061"/>
                      <a:pt x="130023" y="259480"/>
                    </a:cubicBezTo>
                    <a:cubicBezTo>
                      <a:pt x="147341" y="290966"/>
                      <a:pt x="177636" y="314322"/>
                      <a:pt x="217852" y="325097"/>
                    </a:cubicBezTo>
                    <a:cubicBezTo>
                      <a:pt x="242222" y="331627"/>
                      <a:pt x="265817" y="328331"/>
                      <a:pt x="285086" y="316737"/>
                    </a:cubicBezTo>
                    <a:cubicBezTo>
                      <a:pt x="287326" y="315389"/>
                      <a:pt x="289496" y="313936"/>
                      <a:pt x="291592" y="312382"/>
                    </a:cubicBezTo>
                    <a:cubicBezTo>
                      <a:pt x="292647" y="313830"/>
                      <a:pt x="293612" y="315240"/>
                      <a:pt x="294495" y="316629"/>
                    </a:cubicBezTo>
                    <a:cubicBezTo>
                      <a:pt x="301042" y="326918"/>
                      <a:pt x="303183" y="336110"/>
                      <a:pt x="303183" y="353683"/>
                    </a:cubicBezTo>
                    <a:lnTo>
                      <a:pt x="303183" y="402215"/>
                    </a:lnTo>
                    <a:cubicBezTo>
                      <a:pt x="279027" y="411714"/>
                      <a:pt x="251460" y="416878"/>
                      <a:pt x="221039" y="416878"/>
                    </a:cubicBezTo>
                    <a:cubicBezTo>
                      <a:pt x="161372" y="416878"/>
                      <a:pt x="112628" y="397042"/>
                      <a:pt x="78832" y="363247"/>
                    </a:cubicBezTo>
                    <a:cubicBezTo>
                      <a:pt x="45036" y="329451"/>
                      <a:pt x="25202" y="280707"/>
                      <a:pt x="25202" y="221040"/>
                    </a:cubicBezTo>
                    <a:close/>
                    <a:moveTo>
                      <a:pt x="292274" y="274763"/>
                    </a:moveTo>
                    <a:cubicBezTo>
                      <a:pt x="285666" y="267844"/>
                      <a:pt x="278007" y="260185"/>
                      <a:pt x="269215" y="251393"/>
                    </a:cubicBezTo>
                    <a:lnTo>
                      <a:pt x="248900" y="231078"/>
                    </a:lnTo>
                    <a:lnTo>
                      <a:pt x="231078" y="248899"/>
                    </a:lnTo>
                    <a:lnTo>
                      <a:pt x="250027" y="267848"/>
                    </a:lnTo>
                    <a:cubicBezTo>
                      <a:pt x="260227" y="278048"/>
                      <a:pt x="268428" y="286269"/>
                      <a:pt x="275053" y="293230"/>
                    </a:cubicBezTo>
                    <a:cubicBezTo>
                      <a:pt x="274083" y="293901"/>
                      <a:pt x="273096" y="294540"/>
                      <a:pt x="272091" y="295142"/>
                    </a:cubicBezTo>
                    <a:cubicBezTo>
                      <a:pt x="259062" y="302983"/>
                      <a:pt x="242573" y="305631"/>
                      <a:pt x="224376" y="300753"/>
                    </a:cubicBezTo>
                    <a:cubicBezTo>
                      <a:pt x="190099" y="291569"/>
                      <a:pt x="165784" y="272205"/>
                      <a:pt x="152106" y="247334"/>
                    </a:cubicBezTo>
                    <a:cubicBezTo>
                      <a:pt x="138389" y="222399"/>
                      <a:pt x="134764" y="190819"/>
                      <a:pt x="144025" y="156252"/>
                    </a:cubicBezTo>
                    <a:cubicBezTo>
                      <a:pt x="144197" y="155613"/>
                      <a:pt x="144371" y="154979"/>
                      <a:pt x="144548" y="154346"/>
                    </a:cubicBezTo>
                    <a:cubicBezTo>
                      <a:pt x="172427" y="168400"/>
                      <a:pt x="190290" y="176795"/>
                      <a:pt x="221113" y="176795"/>
                    </a:cubicBezTo>
                    <a:cubicBezTo>
                      <a:pt x="230748" y="176795"/>
                      <a:pt x="236045" y="176831"/>
                      <a:pt x="240871" y="177310"/>
                    </a:cubicBezTo>
                    <a:cubicBezTo>
                      <a:pt x="245470" y="177767"/>
                      <a:pt x="249904" y="178657"/>
                      <a:pt x="257497" y="180692"/>
                    </a:cubicBezTo>
                    <a:cubicBezTo>
                      <a:pt x="287582" y="188755"/>
                      <a:pt x="303511" y="210219"/>
                      <a:pt x="303179" y="236740"/>
                    </a:cubicBezTo>
                    <a:cubicBezTo>
                      <a:pt x="303107" y="242551"/>
                      <a:pt x="302258" y="248732"/>
                      <a:pt x="300520" y="255213"/>
                    </a:cubicBezTo>
                    <a:cubicBezTo>
                      <a:pt x="298567" y="262505"/>
                      <a:pt x="295760" y="269040"/>
                      <a:pt x="292274" y="274763"/>
                    </a:cubicBezTo>
                    <a:close/>
                    <a:moveTo>
                      <a:pt x="382861" y="47632"/>
                    </a:moveTo>
                    <a:cubicBezTo>
                      <a:pt x="393823" y="49996"/>
                      <a:pt x="408838" y="58777"/>
                      <a:pt x="430471" y="79057"/>
                    </a:cubicBezTo>
                    <a:lnTo>
                      <a:pt x="372771" y="136757"/>
                    </a:lnTo>
                    <a:cubicBezTo>
                      <a:pt x="352490" y="115125"/>
                      <a:pt x="343709" y="100110"/>
                      <a:pt x="341346" y="89148"/>
                    </a:cubicBezTo>
                    <a:cubicBezTo>
                      <a:pt x="339082" y="78651"/>
                      <a:pt x="342401" y="70126"/>
                      <a:pt x="353119" y="59407"/>
                    </a:cubicBezTo>
                    <a:cubicBezTo>
                      <a:pt x="363838" y="48688"/>
                      <a:pt x="372364" y="45369"/>
                      <a:pt x="382861" y="47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87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61" name="Textfeld 60">
            <a:extLst>
              <a:ext uri="{FF2B5EF4-FFF2-40B4-BE49-F238E27FC236}">
                <a16:creationId xmlns:a16="http://schemas.microsoft.com/office/drawing/2014/main" id="{D56333BE-7301-640B-6914-9A920E6196C3}"/>
              </a:ext>
            </a:extLst>
          </p:cNvPr>
          <p:cNvSpPr txBox="1"/>
          <p:nvPr/>
        </p:nvSpPr>
        <p:spPr>
          <a:xfrm>
            <a:off x="1171545" y="7089291"/>
            <a:ext cx="5843633" cy="1004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600"/>
              </a:spcAft>
              <a:buClr>
                <a:srgbClr val="F69954"/>
              </a:buClr>
              <a:buFont typeface="BMWGroupTN Condensed" pitchFamily="50" charset="0"/>
              <a:buChar char="›"/>
            </a:pPr>
            <a:r>
              <a:rPr lang="en-US" sz="1050">
                <a:solidFill>
                  <a:schemeClr val="bg1"/>
                </a:solidFill>
                <a:cs typeface="BMW Group"/>
              </a:rPr>
              <a:t>All external electricity used in production at plant Spartanburg comes from renewable sources.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Clr>
                <a:srgbClr val="F69954"/>
              </a:buClr>
              <a:buFont typeface="BMWGroupTN Condensed" pitchFamily="50" charset="0"/>
              <a:buChar char="›"/>
            </a:pPr>
            <a:r>
              <a:rPr lang="en-US" sz="1050">
                <a:solidFill>
                  <a:schemeClr val="bg1"/>
                </a:solidFill>
                <a:cs typeface="BMW Group"/>
              </a:rPr>
              <a:t>Energy Consumption / Vehicle: –66% (2006–2025)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Clr>
                <a:srgbClr val="F69954"/>
              </a:buClr>
              <a:buFont typeface="BMWGroupTN Condensed" pitchFamily="50" charset="0"/>
              <a:buChar char="›"/>
            </a:pPr>
            <a:r>
              <a:rPr lang="en-US" sz="1050">
                <a:solidFill>
                  <a:schemeClr val="bg1"/>
                </a:solidFill>
                <a:cs typeface="BMW Group"/>
              </a:rPr>
              <a:t>Waste for disposal: –88% (2007 – 2025)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Clr>
                <a:srgbClr val="F69954"/>
              </a:buClr>
              <a:buFont typeface="BMWGroupTN Condensed" pitchFamily="50" charset="0"/>
              <a:buChar char="›"/>
            </a:pPr>
            <a:r>
              <a:rPr lang="en-US" sz="1050">
                <a:solidFill>
                  <a:schemeClr val="bg1"/>
                </a:solidFill>
                <a:cs typeface="BMW Group"/>
              </a:rPr>
              <a:t>No use of fossil fuels in normal operations at the high-voltage battery assembly plant in Woodruff.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3DAC15F-B4CD-9C3B-0E6A-14C01016635D}"/>
              </a:ext>
            </a:extLst>
          </p:cNvPr>
          <p:cNvGrpSpPr/>
          <p:nvPr/>
        </p:nvGrpSpPr>
        <p:grpSpPr>
          <a:xfrm>
            <a:off x="-804261" y="1346861"/>
            <a:ext cx="8237295" cy="1260000"/>
            <a:chOff x="-804260" y="1316152"/>
            <a:chExt cx="8237295" cy="1260000"/>
          </a:xfrm>
        </p:grpSpPr>
        <p:sp>
          <p:nvSpPr>
            <p:cNvPr id="6" name="Textfeld 57">
              <a:extLst>
                <a:ext uri="{FF2B5EF4-FFF2-40B4-BE49-F238E27FC236}">
                  <a16:creationId xmlns:a16="http://schemas.microsoft.com/office/drawing/2014/main" id="{78B96301-C700-1B52-9C03-61271AAADEF1}"/>
                </a:ext>
              </a:extLst>
            </p:cNvPr>
            <p:cNvSpPr txBox="1"/>
            <p:nvPr/>
          </p:nvSpPr>
          <p:spPr>
            <a:xfrm>
              <a:off x="1282060" y="1886656"/>
              <a:ext cx="944290" cy="525278"/>
            </a:xfrm>
            <a:prstGeom prst="rect">
              <a:avLst/>
            </a:prstGeom>
            <a:noFill/>
          </p:spPr>
          <p:txBody>
            <a:bodyPr wrap="square" lIns="0" tIns="8639" rIns="8639" bIns="8639" rtlCol="0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50345">
                <a:defRPr/>
              </a:pPr>
              <a:r>
                <a:rPr lang="en-GB" sz="1200" b="1">
                  <a:solidFill>
                    <a:schemeClr val="bg1"/>
                  </a:solidFill>
                  <a:latin typeface="BMWGroupTN Condensed"/>
                  <a:cs typeface="BMW Group"/>
                </a:rPr>
                <a:t>2019</a:t>
              </a:r>
              <a:b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</a:br>
              <a: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  <a:t>Base year</a:t>
              </a:r>
              <a:b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</a:br>
              <a:r>
                <a:rPr lang="en-GB" sz="1050">
                  <a:solidFill>
                    <a:schemeClr val="bg1"/>
                  </a:solidFill>
                  <a:latin typeface="BMWGroupTN Condensed"/>
                  <a:cs typeface="BMW Group"/>
                </a:rPr>
                <a:t>150 </a:t>
              </a:r>
              <a:r>
                <a:rPr lang="en-GB" sz="1050" err="1">
                  <a:solidFill>
                    <a:schemeClr val="bg1"/>
                  </a:solidFill>
                  <a:latin typeface="BMWGroupTN Condensed"/>
                  <a:cs typeface="BMW Group"/>
                </a:rPr>
                <a:t>mt</a:t>
              </a:r>
              <a:r>
                <a:rPr lang="en-GB" sz="1050">
                  <a:solidFill>
                    <a:schemeClr val="bg1"/>
                  </a:solidFill>
                  <a:latin typeface="BMWGroupTN Condensed"/>
                  <a:cs typeface="BMW Group"/>
                </a:rPr>
                <a:t> CO</a:t>
              </a:r>
              <a:r>
                <a:rPr lang="en-GB" sz="1050" baseline="-25000">
                  <a:solidFill>
                    <a:schemeClr val="bg1"/>
                  </a:solidFill>
                  <a:latin typeface="BMWGroupTN Condensed"/>
                  <a:cs typeface="BMW Group"/>
                </a:rPr>
                <a:t>2</a:t>
              </a:r>
              <a:r>
                <a:rPr lang="en-GB" sz="1050">
                  <a:solidFill>
                    <a:schemeClr val="bg1"/>
                  </a:solidFill>
                  <a:latin typeface="BMWGroupTN Condensed"/>
                  <a:cs typeface="BMW Group"/>
                </a:rPr>
                <a:t>e</a:t>
              </a:r>
              <a:endParaRPr lang="en-GB" sz="1050" b="1">
                <a:solidFill>
                  <a:schemeClr val="bg1"/>
                </a:solidFill>
                <a:latin typeface="BMWGroupTN Condensed"/>
                <a:cs typeface="BMW Group"/>
              </a:endParaRPr>
            </a:p>
          </p:txBody>
        </p:sp>
        <p:sp>
          <p:nvSpPr>
            <p:cNvPr id="78" name="Parallelogramm 77">
              <a:extLst>
                <a:ext uri="{FF2B5EF4-FFF2-40B4-BE49-F238E27FC236}">
                  <a16:creationId xmlns:a16="http://schemas.microsoft.com/office/drawing/2014/main" id="{BE63C98F-8E0E-AB5D-744B-8F852812906A}"/>
                </a:ext>
              </a:extLst>
            </p:cNvPr>
            <p:cNvSpPr/>
            <p:nvPr/>
          </p:nvSpPr>
          <p:spPr>
            <a:xfrm>
              <a:off x="-804260" y="1316152"/>
              <a:ext cx="8237295" cy="1260000"/>
            </a:xfrm>
            <a:prstGeom prst="parallelogram">
              <a:avLst>
                <a:gd name="adj" fmla="val 0"/>
              </a:avLst>
            </a:prstGeom>
            <a:solidFill>
              <a:srgbClr val="334C92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396000" rtlCol="0" anchor="t" anchorCtr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MWGroupTN Condensed"/>
                <a:ea typeface="+mn-ea"/>
                <a:cs typeface="+mn-cs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E9A0252-CFAF-82C7-F54A-4334A0C1D41B}"/>
                </a:ext>
              </a:extLst>
            </p:cNvPr>
            <p:cNvSpPr txBox="1"/>
            <p:nvPr/>
          </p:nvSpPr>
          <p:spPr>
            <a:xfrm>
              <a:off x="541226" y="1390391"/>
              <a:ext cx="3468222" cy="21544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defTabSz="914400">
                <a:spcAft>
                  <a:spcPts val="600"/>
                </a:spcAft>
              </a:pPr>
              <a:r>
                <a:rPr lang="de-DE" sz="1400" b="1">
                  <a:solidFill>
                    <a:schemeClr val="bg1"/>
                  </a:solidFill>
                </a:rPr>
                <a:t>BMW GROUP‘S NET ZERO TARGET BY 2050.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5D3F25B9-5071-6CC4-E58B-D4DB0FB10B25}"/>
                </a:ext>
              </a:extLst>
            </p:cNvPr>
            <p:cNvSpPr/>
            <p:nvPr/>
          </p:nvSpPr>
          <p:spPr>
            <a:xfrm rot="10800000" flipH="1">
              <a:off x="1255069" y="1719620"/>
              <a:ext cx="5044941" cy="54000"/>
            </a:xfrm>
            <a:prstGeom prst="chevron">
              <a:avLst>
                <a:gd name="adj" fmla="val 82684"/>
              </a:avLst>
            </a:prstGeom>
            <a:gradFill flip="none" rotWithShape="1">
              <a:gsLst>
                <a:gs pos="22000">
                  <a:srgbClr val="2A447F"/>
                </a:gs>
                <a:gs pos="100000">
                  <a:srgbClr val="A2BDE2"/>
                </a:gs>
              </a:gsLst>
              <a:lin ang="0" scaled="1"/>
              <a:tileRect/>
            </a:gra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86" tIns="2743" rIns="5486" bIns="2743" rtlCol="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50345">
                <a:defRPr/>
              </a:pPr>
              <a:endParaRPr lang="en-GB" sz="6791">
                <a:solidFill>
                  <a:srgbClr val="000000"/>
                </a:solidFill>
                <a:latin typeface="BMWGroupTN Condensed"/>
              </a:endParaRPr>
            </a:p>
          </p:txBody>
        </p:sp>
        <p:sp>
          <p:nvSpPr>
            <p:cNvPr id="12" name="Textfeld 59">
              <a:extLst>
                <a:ext uri="{FF2B5EF4-FFF2-40B4-BE49-F238E27FC236}">
                  <a16:creationId xmlns:a16="http://schemas.microsoft.com/office/drawing/2014/main" id="{0A0E17C4-3352-BB50-759D-9D13C6320AE1}"/>
                </a:ext>
              </a:extLst>
            </p:cNvPr>
            <p:cNvSpPr txBox="1"/>
            <p:nvPr/>
          </p:nvSpPr>
          <p:spPr>
            <a:xfrm>
              <a:off x="2377263" y="1886656"/>
              <a:ext cx="1230544" cy="525278"/>
            </a:xfrm>
            <a:prstGeom prst="rect">
              <a:avLst/>
            </a:prstGeom>
            <a:noFill/>
          </p:spPr>
          <p:txBody>
            <a:bodyPr wrap="square" lIns="0" tIns="8639" rIns="8639" bIns="8639" rtlCol="0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50345">
                <a:defRPr/>
              </a:pPr>
              <a:r>
                <a:rPr lang="en-GB" sz="1200" b="1">
                  <a:solidFill>
                    <a:schemeClr val="bg1"/>
                  </a:solidFill>
                  <a:latin typeface="BMWGroupTN Condensed"/>
                  <a:cs typeface="BMW Group"/>
                </a:rPr>
                <a:t>2030</a:t>
              </a:r>
              <a:b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</a:br>
              <a:r>
                <a:rPr lang="en-GB" sz="1050" b="1">
                  <a:solidFill>
                    <a:schemeClr val="bg1"/>
                  </a:solidFill>
                  <a:cs typeface="BMW Group"/>
                </a:rPr>
                <a:t>Short-term target</a:t>
              </a:r>
              <a:endParaRPr lang="en-US" sz="1050"/>
            </a:p>
            <a:p>
              <a:pPr defTabSz="3450345">
                <a:defRPr/>
              </a:pPr>
              <a:r>
                <a:rPr lang="en-GB" sz="1050">
                  <a:solidFill>
                    <a:schemeClr val="bg1"/>
                  </a:solidFill>
                  <a:cs typeface="BMW Group"/>
                </a:rPr>
                <a:t>109 </a:t>
              </a:r>
              <a:r>
                <a:rPr lang="en-GB" sz="1050" err="1">
                  <a:solidFill>
                    <a:schemeClr val="bg1"/>
                  </a:solidFill>
                  <a:cs typeface="BMW Group"/>
                </a:rPr>
                <a:t>mt</a:t>
              </a:r>
              <a:r>
                <a:rPr lang="en-GB" sz="1050">
                  <a:solidFill>
                    <a:schemeClr val="bg1"/>
                  </a:solidFill>
                  <a:cs typeface="BMW Group"/>
                </a:rPr>
                <a:t> CO</a:t>
              </a:r>
              <a:r>
                <a:rPr lang="en-GB" sz="1050" baseline="-25000">
                  <a:solidFill>
                    <a:schemeClr val="bg1"/>
                  </a:solidFill>
                  <a:cs typeface="BMW Group"/>
                </a:rPr>
                <a:t>2</a:t>
              </a:r>
              <a:r>
                <a:rPr lang="en-GB" sz="1050">
                  <a:solidFill>
                    <a:schemeClr val="bg1"/>
                  </a:solidFill>
                  <a:cs typeface="BMW Group"/>
                </a:rPr>
                <a:t>e</a:t>
              </a:r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18" name="Textfeld 59">
              <a:extLst>
                <a:ext uri="{FF2B5EF4-FFF2-40B4-BE49-F238E27FC236}">
                  <a16:creationId xmlns:a16="http://schemas.microsoft.com/office/drawing/2014/main" id="{626ECF7A-CCDE-1864-FB07-7FED3990BE15}"/>
                </a:ext>
              </a:extLst>
            </p:cNvPr>
            <p:cNvSpPr txBox="1"/>
            <p:nvPr/>
          </p:nvSpPr>
          <p:spPr>
            <a:xfrm>
              <a:off x="5809520" y="1886656"/>
              <a:ext cx="1005036" cy="363695"/>
            </a:xfrm>
            <a:prstGeom prst="rect">
              <a:avLst/>
            </a:prstGeom>
            <a:noFill/>
          </p:spPr>
          <p:txBody>
            <a:bodyPr wrap="square" lIns="0" tIns="8639" rIns="8639" bIns="8639" rtlCol="0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50345">
                <a:defRPr/>
              </a:pPr>
              <a:r>
                <a:rPr lang="en-GB" sz="1200" b="1">
                  <a:solidFill>
                    <a:schemeClr val="bg1"/>
                  </a:solidFill>
                  <a:latin typeface="BMWGroupTN Condensed"/>
                  <a:cs typeface="BMW Group"/>
                </a:rPr>
                <a:t>2050</a:t>
              </a:r>
              <a:b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</a:br>
              <a: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  <a:t>Net Zero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1B25E70-1128-1BEA-2F78-034C98188B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495" y="1657292"/>
              <a:ext cx="607622" cy="552828"/>
              <a:chOff x="1691287" y="2736939"/>
              <a:chExt cx="3001456" cy="2730796"/>
            </a:xfrm>
          </p:grpSpPr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C6F3EDCE-6187-C3A4-B380-D75270562F4E}"/>
                  </a:ext>
                </a:extLst>
              </p:cNvPr>
              <p:cNvGrpSpPr/>
              <p:nvPr/>
            </p:nvGrpSpPr>
            <p:grpSpPr>
              <a:xfrm>
                <a:off x="1691287" y="4659128"/>
                <a:ext cx="2254517" cy="808607"/>
                <a:chOff x="4238173" y="5748314"/>
                <a:chExt cx="563703" cy="202178"/>
              </a:xfrm>
            </p:grpSpPr>
            <p:sp>
              <p:nvSpPr>
                <p:cNvPr id="31" name="Oval 267">
                  <a:extLst>
                    <a:ext uri="{FF2B5EF4-FFF2-40B4-BE49-F238E27FC236}">
                      <a16:creationId xmlns:a16="http://schemas.microsoft.com/office/drawing/2014/main" id="{1B4F535D-F96E-A675-1A39-6A7D2407884A}"/>
                    </a:ext>
                  </a:extLst>
                </p:cNvPr>
                <p:cNvSpPr/>
                <p:nvPr/>
              </p:nvSpPr>
              <p:spPr>
                <a:xfrm>
                  <a:off x="4238173" y="5748314"/>
                  <a:ext cx="563703" cy="202178"/>
                </a:xfrm>
                <a:prstGeom prst="ellipse">
                  <a:avLst/>
                </a:prstGeom>
                <a:noFill/>
                <a:ln w="13970">
                  <a:solidFill>
                    <a:schemeClr val="bg1"/>
                  </a:solidFill>
                  <a:miter lim="800000"/>
                </a:ln>
                <a:effectLst>
                  <a:glow rad="63500">
                    <a:schemeClr val="bg1">
                      <a:alpha val="21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9798" tIns="9899" rIns="19798" bIns="9899" rtlCol="0" anchor="t" anchorCtr="0"/>
                <a:lstStyle/>
                <a:p>
                  <a:pPr marL="0" marR="0" lvl="0" indent="0" algn="l" defTabSz="345034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79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MWGroupTN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265">
                  <a:extLst>
                    <a:ext uri="{FF2B5EF4-FFF2-40B4-BE49-F238E27FC236}">
                      <a16:creationId xmlns:a16="http://schemas.microsoft.com/office/drawing/2014/main" id="{D8EA6E01-F046-CAF2-5493-FA1BF48CAB46}"/>
                    </a:ext>
                  </a:extLst>
                </p:cNvPr>
                <p:cNvSpPr/>
                <p:nvPr/>
              </p:nvSpPr>
              <p:spPr>
                <a:xfrm>
                  <a:off x="4333061" y="5784314"/>
                  <a:ext cx="372193" cy="115061"/>
                </a:xfrm>
                <a:prstGeom prst="ellipse">
                  <a:avLst/>
                </a:prstGeom>
                <a:solidFill>
                  <a:srgbClr val="2A447F"/>
                </a:solidFill>
                <a:ln w="13970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9798" tIns="9899" rIns="19798" bIns="9899" rtlCol="0" anchor="t" anchorCtr="0"/>
                <a:lstStyle/>
                <a:p>
                  <a:pPr marL="0" marR="0" lvl="0" indent="0" algn="l" defTabSz="345034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79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MWGroupTN Condensed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Grafik 29" descr="Kennzeichen Silhouette">
                <a:extLst>
                  <a:ext uri="{FF2B5EF4-FFF2-40B4-BE49-F238E27FC236}">
                    <a16:creationId xmlns:a16="http://schemas.microsoft.com/office/drawing/2014/main" id="{308888A7-7361-74BD-A27B-2D92B9384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65257" y="2736939"/>
                <a:ext cx="2527486" cy="2527486"/>
              </a:xfrm>
              <a:prstGeom prst="rect">
                <a:avLst/>
              </a:prstGeom>
            </p:spPr>
          </p:pic>
        </p:grpSp>
        <p:sp>
          <p:nvSpPr>
            <p:cNvPr id="4" name="Textfeld 59">
              <a:extLst>
                <a:ext uri="{FF2B5EF4-FFF2-40B4-BE49-F238E27FC236}">
                  <a16:creationId xmlns:a16="http://schemas.microsoft.com/office/drawing/2014/main" id="{A907B1B0-6968-96B7-AC47-C1D9EE482615}"/>
                </a:ext>
              </a:extLst>
            </p:cNvPr>
            <p:cNvSpPr txBox="1"/>
            <p:nvPr/>
          </p:nvSpPr>
          <p:spPr>
            <a:xfrm>
              <a:off x="3607806" y="1886656"/>
              <a:ext cx="1891293" cy="525278"/>
            </a:xfrm>
            <a:prstGeom prst="rect">
              <a:avLst/>
            </a:prstGeom>
            <a:noFill/>
          </p:spPr>
          <p:txBody>
            <a:bodyPr wrap="square" lIns="0" tIns="8639" rIns="8639" bIns="8639" rtlCol="0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50345">
                <a:defRPr/>
              </a:pPr>
              <a:r>
                <a:rPr lang="en-GB" sz="1200" b="1">
                  <a:solidFill>
                    <a:schemeClr val="bg1"/>
                  </a:solidFill>
                  <a:latin typeface="BMWGroupTN Condensed"/>
                  <a:cs typeface="BMW Group"/>
                </a:rPr>
                <a:t>2035</a:t>
              </a:r>
              <a:br>
                <a:rPr lang="en-GB" sz="1050" b="1">
                  <a:solidFill>
                    <a:schemeClr val="bg1"/>
                  </a:solidFill>
                  <a:latin typeface="BMWGroupTN Condensed"/>
                  <a:cs typeface="BMW Group"/>
                </a:rPr>
              </a:br>
              <a:r>
                <a:rPr lang="de-DE" sz="1050" b="1">
                  <a:solidFill>
                    <a:srgbClr val="FFFFFF"/>
                  </a:solidFill>
                </a:rPr>
                <a:t>Medium-term </a:t>
              </a:r>
              <a:r>
                <a:rPr lang="de-DE" sz="1050" b="1" err="1">
                  <a:solidFill>
                    <a:srgbClr val="FFFFFF"/>
                  </a:solidFill>
                </a:rPr>
                <a:t>target</a:t>
              </a:r>
              <a:br>
                <a:rPr lang="de-DE" sz="1050" b="1">
                  <a:solidFill>
                    <a:srgbClr val="FFFFFF"/>
                  </a:solidFill>
                </a:rPr>
              </a:br>
              <a:r>
                <a:rPr lang="de-DE" sz="1050" err="1">
                  <a:solidFill>
                    <a:srgbClr val="FFFFFF"/>
                  </a:solidFill>
                </a:rPr>
                <a:t>approx</a:t>
              </a:r>
              <a:r>
                <a:rPr lang="de-DE" sz="1050">
                  <a:solidFill>
                    <a:srgbClr val="FFFFFF"/>
                  </a:solidFill>
                </a:rPr>
                <a:t>. </a:t>
              </a:r>
              <a:r>
                <a:rPr lang="de-DE" sz="1050" err="1">
                  <a:solidFill>
                    <a:srgbClr val="FFFFFF"/>
                  </a:solidFill>
                </a:rPr>
                <a:t>another</a:t>
              </a:r>
              <a:r>
                <a:rPr lang="de-DE" sz="1050">
                  <a:solidFill>
                    <a:srgbClr val="FFFFFF"/>
                  </a:solidFill>
                </a:rPr>
                <a:t> -20 </a:t>
              </a:r>
              <a:r>
                <a:rPr lang="de-DE" sz="1050" err="1">
                  <a:solidFill>
                    <a:srgbClr val="FFFFFF"/>
                  </a:solidFill>
                </a:rPr>
                <a:t>mt</a:t>
              </a:r>
              <a:r>
                <a:rPr lang="de-DE" sz="1050">
                  <a:solidFill>
                    <a:srgbClr val="FFFFFF"/>
                  </a:solidFill>
                </a:rPr>
                <a:t> CO</a:t>
              </a:r>
              <a:r>
                <a:rPr lang="de-DE" sz="1050" baseline="-25000">
                  <a:solidFill>
                    <a:srgbClr val="FFFFFF"/>
                  </a:solidFill>
                </a:rPr>
                <a:t>2</a:t>
              </a:r>
              <a:r>
                <a:rPr lang="de-DE" sz="1050">
                  <a:solidFill>
                    <a:srgbClr val="FFFFFF"/>
                  </a:solidFill>
                </a:rPr>
                <a:t>e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105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MW Group 2021">
  <a:themeElements>
    <a:clrScheme name="BMW Group 2021">
      <a:dk1>
        <a:srgbClr val="000000"/>
      </a:dk1>
      <a:lt1>
        <a:srgbClr val="FFFFFF"/>
      </a:lt1>
      <a:dk2>
        <a:srgbClr val="035970"/>
      </a:dk2>
      <a:lt2>
        <a:srgbClr val="92A2BD"/>
      </a:lt2>
      <a:accent1>
        <a:srgbClr val="548D9E"/>
      </a:accent1>
      <a:accent2>
        <a:srgbClr val="85ACB9"/>
      </a:accent2>
      <a:accent3>
        <a:srgbClr val="ABC4CF"/>
      </a:accent3>
      <a:accent4>
        <a:srgbClr val="C8D7E0"/>
      </a:accent4>
      <a:accent5>
        <a:srgbClr val="DEE5EC"/>
      </a:accent5>
      <a:accent6>
        <a:srgbClr val="E8EBF1"/>
      </a:accent6>
      <a:hlink>
        <a:srgbClr val="000000"/>
      </a:hlink>
      <a:folHlink>
        <a:srgbClr val="000000"/>
      </a:folHlink>
    </a:clrScheme>
    <a:fontScheme name="BMW Group 2021">
      <a:majorFont>
        <a:latin typeface="BMWGroupTN Condensed"/>
        <a:ea typeface=""/>
        <a:cs typeface=""/>
      </a:majorFont>
      <a:minorFont>
        <a:latin typeface="BMWGroupTN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19050">
          <a:noFill/>
          <a:miter lim="800000"/>
        </a:ln>
      </a:spPr>
      <a:bodyPr rtlCol="0" anchor="t" anchorCtr="0"/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>
            <a:schemeClr val="tx2"/>
          </a:buClr>
          <a:buFontTx/>
          <a:buNone/>
          <a:defRPr sz="18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Blue">
      <a:srgbClr val="035970"/>
    </a:custClr>
    <a:custClr name="Night Blue">
      <a:srgbClr val="173B68"/>
    </a:custClr>
    <a:custClr name="Sky Blue">
      <a:srgbClr val="7B9AC0"/>
    </a:custClr>
    <a:custClr name="Turquoise">
      <a:srgbClr val="009A97"/>
    </a:custClr>
    <a:custClr name="Yellow">
      <a:srgbClr val="FAD022"/>
    </a:custClr>
    <a:custClr name="Orange">
      <a:srgbClr val="E96D0C"/>
    </a:custClr>
    <a:custClr name="Purple">
      <a:srgbClr val="8D1E77"/>
    </a:custClr>
    <a:custClr name="Red">
      <a:srgbClr val="AC1640"/>
    </a:custClr>
    <a:custClr name="Cyan">
      <a:srgbClr val="079EDA"/>
    </a:custClr>
    <a:custClr name="Green">
      <a:srgbClr val="508130"/>
    </a:custClr>
    <a:custClr name="Ocean Blue darker">
      <a:srgbClr val="024152"/>
    </a:custClr>
    <a:custClr name="Night Blue darker">
      <a:srgbClr val="133155"/>
    </a:custClr>
    <a:custClr name="Sky Blue darker">
      <a:srgbClr val="5179A9"/>
    </a:custClr>
    <a:custClr name="Turquoise darker">
      <a:srgbClr val="00777A"/>
    </a:custClr>
    <a:custClr name="Yellow darker">
      <a:srgbClr val="D2A000"/>
    </a:custClr>
    <a:custClr name="Orange darker">
      <a:srgbClr val="AF5009"/>
    </a:custClr>
    <a:custClr name="Purple darker">
      <a:srgbClr val="6B175B"/>
    </a:custClr>
    <a:custClr name="Red darker">
      <a:srgbClr val="76102D"/>
    </a:custClr>
    <a:custClr name="Cyan darker">
      <a:srgbClr val="05709B"/>
    </a:custClr>
    <a:custClr name="Green darker">
      <a:srgbClr val="365620"/>
    </a:custClr>
    <a:custClr name="Ocean Blue 30% lighter">
      <a:srgbClr val="4F8B9B"/>
    </a:custClr>
    <a:custClr name="Night Blue 30% lighter">
      <a:srgbClr val="687F9D"/>
    </a:custClr>
    <a:custClr name="Sky Blue 30% lighter">
      <a:srgbClr val="A8BED4"/>
    </a:custClr>
    <a:custClr name="Turquoise 30% lighter">
      <a:srgbClr val="66C2C1"/>
    </a:custClr>
    <a:custClr name="Yellow 30% lighter">
      <a:srgbClr val="FCE37A"/>
    </a:custClr>
    <a:custClr name="Orange 30% lighter">
      <a:srgbClr val="F69954"/>
    </a:custClr>
    <a:custClr name="Purple 30% lighter">
      <a:srgbClr val="BB78AD"/>
    </a:custClr>
    <a:custClr name="Red 30% lighter">
      <a:srgbClr val="CD738C"/>
    </a:custClr>
    <a:custClr name="Cyan 30% lighter">
      <a:srgbClr val="6DCBF1"/>
    </a:custClr>
    <a:custClr name="Green 30% lighter">
      <a:srgbClr val="8BB86D"/>
    </a:custClr>
    <a:custClr name="Ocean Blue 60% lighter">
      <a:srgbClr val="A7C5CD"/>
    </a:custClr>
    <a:custClr name="Night Blue 60% lighter">
      <a:srgbClr val="B9C4D1"/>
    </a:custClr>
    <a:custClr name="Sky Blue 60% lighter">
      <a:srgbClr val="D0DDE8"/>
    </a:custClr>
    <a:custClr name="Turquoise 60% lighter">
      <a:srgbClr val="B2E0E0"/>
    </a:custClr>
    <a:custClr name="Yellow 60% lighter">
      <a:srgbClr val="FDF1BC"/>
    </a:custClr>
    <a:custClr name="Orange 60% lighter">
      <a:srgbClr val="FBCCA9"/>
    </a:custClr>
    <a:custClr name="Purple 60% lighter">
      <a:srgbClr val="DDBBD6"/>
    </a:custClr>
    <a:custClr name="Red 60% lighter">
      <a:srgbClr val="E6B9C5"/>
    </a:custClr>
    <a:custClr name="Cyan 60% lighter">
      <a:srgbClr val="B1E7FD"/>
    </a:custClr>
    <a:custClr name="Green 60% lighter">
      <a:srgbClr val="C9DEBB"/>
    </a:custClr>
  </a:custClrLst>
  <a:extLst>
    <a:ext uri="{05A4C25C-085E-4340-85A3-A5531E510DB2}">
      <thm15:themeFamily xmlns:thm15="http://schemas.microsoft.com/office/thememl/2012/main" name="BMWG_BMW.potx" id="{7DEEE8E7-6124-4EA3-B3EC-F932C284516B}" vid="{275707FC-7534-4516-9DB4-4C033EF9FD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F3DC84727F045AC637B1E4A800C62" ma:contentTypeVersion="13" ma:contentTypeDescription="Create a new document." ma:contentTypeScope="" ma:versionID="207f1ca62010517729a583e964588921">
  <xsd:schema xmlns:xsd="http://www.w3.org/2001/XMLSchema" xmlns:xs="http://www.w3.org/2001/XMLSchema" xmlns:p="http://schemas.microsoft.com/office/2006/metadata/properties" xmlns:ns2="56bdac72-35bd-4c4c-b26c-82e20eb6fd68" xmlns:ns3="24b1f0c3-751a-46cf-ae11-e71111d0a5cb" targetNamespace="http://schemas.microsoft.com/office/2006/metadata/properties" ma:root="true" ma:fieldsID="7f459ce2f22e323849a6851abe631cbb" ns2:_="" ns3:_="">
    <xsd:import namespace="56bdac72-35bd-4c4c-b26c-82e20eb6fd68"/>
    <xsd:import namespace="24b1f0c3-751a-46cf-ae11-e71111d0a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dac72-35bd-4c4c-b26c-82e20eb6f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6b8e5b-1f52-4d89-9d30-0680d0269b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1f0c3-751a-46cf-ae11-e71111d0a5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ddaeb71-40d8-4696-99ff-0c79fc6be31c}" ma:internalName="TaxCatchAll" ma:showField="CatchAllData" ma:web="24b1f0c3-751a-46cf-ae11-e71111d0a5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b1f0c3-751a-46cf-ae11-e71111d0a5cb" xsi:nil="true"/>
    <lcf76f155ced4ddcb4097134ff3c332f xmlns="56bdac72-35bd-4c4c-b26c-82e20eb6fd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52C2A4-50C6-4B37-AD3B-39AFBB852AE2}">
  <ds:schemaRefs>
    <ds:schemaRef ds:uri="24b1f0c3-751a-46cf-ae11-e71111d0a5cb"/>
    <ds:schemaRef ds:uri="56bdac72-35bd-4c4c-b26c-82e20eb6fd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F7C749-6FE6-4A18-8A8F-FC0B59512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7FCE3-AB3A-4B96-905C-B26D32815DE1}">
  <ds:schemaRefs>
    <ds:schemaRef ds:uri="24b1f0c3-751a-46cf-ae11-e71111d0a5cb"/>
    <ds:schemaRef ds:uri="56bdac72-35bd-4c4c-b26c-82e20eb6fd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6935750-240b-48e4-a615-66942a738439}" enabled="1" method="Standard" siteId="{ce849bab-cc1c-465b-b62e-18f07c9ac1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BMW Group 2021</vt:lpstr>
      <vt:lpstr>Sustainability BMW X5. SeLECTED Facts &amp; Figures.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Gruber Alexandra, (Alexandra.Gruber@partner.bmw.de)</dc:creator>
  <cp:revision>1</cp:revision>
  <dcterms:created xsi:type="dcterms:W3CDTF">2025-07-18T15:02:00Z</dcterms:created>
  <dcterms:modified xsi:type="dcterms:W3CDTF">2026-06-23T14:26:34Z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935750-240b-48e4-a615-66942a738439_Enabled">
    <vt:lpwstr>true</vt:lpwstr>
  </property>
  <property fmtid="{D5CDD505-2E9C-101B-9397-08002B2CF9AE}" pid="3" name="MSIP_Label_e6935750-240b-48e4-a615-66942a738439_SetDate">
    <vt:lpwstr>2025-07-18T16:05:59Z</vt:lpwstr>
  </property>
  <property fmtid="{D5CDD505-2E9C-101B-9397-08002B2CF9AE}" pid="4" name="MSIP_Label_e6935750-240b-48e4-a615-66942a738439_Method">
    <vt:lpwstr>Standard</vt:lpwstr>
  </property>
  <property fmtid="{D5CDD505-2E9C-101B-9397-08002B2CF9AE}" pid="5" name="MSIP_Label_e6935750-240b-48e4-a615-66942a738439_Name">
    <vt:lpwstr>e6935750-240b-48e4-a615-66942a738439</vt:lpwstr>
  </property>
  <property fmtid="{D5CDD505-2E9C-101B-9397-08002B2CF9AE}" pid="6" name="MSIP_Label_e6935750-240b-48e4-a615-66942a738439_SiteId">
    <vt:lpwstr>ce849bab-cc1c-465b-b62e-18f07c9ac198</vt:lpwstr>
  </property>
  <property fmtid="{D5CDD505-2E9C-101B-9397-08002B2CF9AE}" pid="7" name="MSIP_Label_e6935750-240b-48e4-a615-66942a738439_ActionId">
    <vt:lpwstr>ace27260-605d-4705-9232-4ee39f954824</vt:lpwstr>
  </property>
  <property fmtid="{D5CDD505-2E9C-101B-9397-08002B2CF9AE}" pid="8" name="MSIP_Label_e6935750-240b-48e4-a615-66942a738439_ContentBits">
    <vt:lpwstr>2</vt:lpwstr>
  </property>
  <property fmtid="{D5CDD505-2E9C-101B-9397-08002B2CF9AE}" pid="9" name="MSIP_Label_e6935750-240b-48e4-a615-66942a738439_Tag">
    <vt:lpwstr>10, 3, 0, 1</vt:lpwstr>
  </property>
  <property fmtid="{D5CDD505-2E9C-101B-9397-08002B2CF9AE}" pid="10" name="ClassificationContentMarkingFooterLocations">
    <vt:lpwstr>BMW Group 2021:6</vt:lpwstr>
  </property>
  <property fmtid="{D5CDD505-2E9C-101B-9397-08002B2CF9AE}" pid="11" name="ClassificationContentMarkingFooterText">
    <vt:lpwstr>CONFIDENTIAL</vt:lpwstr>
  </property>
  <property fmtid="{D5CDD505-2E9C-101B-9397-08002B2CF9AE}" pid="12" name="ContentTypeId">
    <vt:lpwstr>0x01010048DF3DC84727F045AC637B1E4A800C62</vt:lpwstr>
  </property>
  <property fmtid="{D5CDD505-2E9C-101B-9397-08002B2CF9AE}" pid="13" name="MediaServiceImageTags">
    <vt:lpwstr/>
  </property>
  <property fmtid="{D5CDD505-2E9C-101B-9397-08002B2CF9AE}" pid="14" name="MSIP_Label_9871b80c-ba46-4bfb-8ae2-045b5c64b754_Name">
    <vt:lpwstr>General</vt:lpwstr>
  </property>
  <property fmtid="{D5CDD505-2E9C-101B-9397-08002B2CF9AE}" pid="15" name="MSIP_Label_9871b80c-ba46-4bfb-8ae2-045b5c64b754_SiteId">
    <vt:lpwstr>38ea53fb-9117-4764-adc6-31f828910b30</vt:lpwstr>
  </property>
  <property fmtid="{D5CDD505-2E9C-101B-9397-08002B2CF9AE}" pid="16" name="MSIP_Label_9871b80c-ba46-4bfb-8ae2-045b5c64b754_SetDate">
    <vt:lpwstr>2025-07-21T13:00:26Z</vt:lpwstr>
  </property>
  <property fmtid="{D5CDD505-2E9C-101B-9397-08002B2CF9AE}" pid="17" name="MSIP_Label_9871b80c-ba46-4bfb-8ae2-045b5c64b754_Method">
    <vt:lpwstr>Standard</vt:lpwstr>
  </property>
  <property fmtid="{D5CDD505-2E9C-101B-9397-08002B2CF9AE}" pid="18" name="MSIP_Label_9871b80c-ba46-4bfb-8ae2-045b5c64b754_ActionId">
    <vt:lpwstr>f76153e1-7c02-4b06-96cd-12de402e28d9</vt:lpwstr>
  </property>
  <property fmtid="{D5CDD505-2E9C-101B-9397-08002B2CF9AE}" pid="19" name="MSIP_Label_9871b80c-ba46-4bfb-8ae2-045b5c64b754_ContentBits">
    <vt:lpwstr>0</vt:lpwstr>
  </property>
  <property fmtid="{D5CDD505-2E9C-101B-9397-08002B2CF9AE}" pid="20" name="MSIP_Label_9871b80c-ba46-4bfb-8ae2-045b5c64b754_Enabled">
    <vt:lpwstr>true</vt:lpwstr>
  </property>
  <property fmtid="{D5CDD505-2E9C-101B-9397-08002B2CF9AE}" pid="21" name="Order">
    <vt:r8>76100</vt:r8>
  </property>
  <property fmtid="{D5CDD505-2E9C-101B-9397-08002B2CF9AE}" pid="22" name="xd_Signature">
    <vt:bool>false</vt:bool>
  </property>
  <property fmtid="{D5CDD505-2E9C-101B-9397-08002B2CF9AE}" pid="23" name="xd_ProgID">
    <vt:lpwstr/>
  </property>
  <property fmtid="{D5CDD505-2E9C-101B-9397-08002B2CF9AE}" pid="24" name="ComplianceAssetId">
    <vt:lpwstr/>
  </property>
  <property fmtid="{D5CDD505-2E9C-101B-9397-08002B2CF9AE}" pid="25" name="TemplateUrl">
    <vt:lpwstr/>
  </property>
  <property fmtid="{D5CDD505-2E9C-101B-9397-08002B2CF9AE}" pid="26" name="_ExtendedDescription">
    <vt:lpwstr/>
  </property>
  <property fmtid="{D5CDD505-2E9C-101B-9397-08002B2CF9AE}" pid="27" name="TriggerFlowInfo">
    <vt:lpwstr/>
  </property>
</Properties>
</file>