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10"/>
  </p:notesMasterIdLst>
  <p:sldIdLst>
    <p:sldId id="695" r:id="rId2"/>
    <p:sldId id="734" r:id="rId3"/>
    <p:sldId id="733" r:id="rId4"/>
    <p:sldId id="732" r:id="rId5"/>
    <p:sldId id="735" r:id="rId6"/>
    <p:sldId id="736" r:id="rId7"/>
    <p:sldId id="740" r:id="rId8"/>
    <p:sldId id="739" r:id="rId9"/>
  </p:sldIdLst>
  <p:sldSz cx="24382413" cy="13716000"/>
  <p:notesSz cx="7099300" cy="10234613"/>
  <p:embeddedFontLst>
    <p:embeddedFont>
      <p:font typeface="MS PGothic" panose="020B0600070205080204" pitchFamily="34" charset="-128"/>
      <p:regular r:id="rId11"/>
    </p:embeddedFont>
    <p:embeddedFont>
      <p:font typeface="Calibri Light" panose="020F0302020204030204" pitchFamily="34" charset="0"/>
      <p:regular r:id="rId12"/>
      <p:italic r:id="rId13"/>
    </p:embeddedFont>
    <p:embeddedFont>
      <p:font typeface="Calibri" panose="020F0502020204030204" pitchFamily="34" charset="0"/>
      <p:regular r:id="rId14"/>
      <p:bold r:id="rId15"/>
      <p:italic r:id="rId16"/>
      <p:boldItalic r:id="rId17"/>
    </p:embeddedFont>
    <p:embeddedFont>
      <p:font typeface="BMWType V2 Light" pitchFamily="2" charset="0"/>
      <p:regular r:id="rId18"/>
      <p:bold r:id="rId19"/>
      <p:italic r:id="rId20"/>
      <p:boldItalic r:id="rId21"/>
    </p:embeddedFont>
    <p:embeddedFont>
      <p:font typeface="BMWType V2 Regular" pitchFamily="2" charset="0"/>
      <p:regular r:id="rId22"/>
      <p:bold r:id="rId23"/>
      <p:italic r:id="rId24"/>
      <p:boldItalic r:id="rId25"/>
    </p:embeddedFont>
  </p:embeddedFontLst>
  <p:defaultTextStyle>
    <a:defPPr>
      <a:defRPr lang="de-DE"/>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5068" userDrawn="1">
          <p15:clr>
            <a:srgbClr val="A4A3A4"/>
          </p15:clr>
        </p15:guide>
        <p15:guide id="6" pos="412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0F0"/>
    <a:srgbClr val="7F7F7F"/>
    <a:srgbClr val="164A3A"/>
    <a:srgbClr val="1F6751"/>
    <a:srgbClr val="A6A6A6"/>
    <a:srgbClr val="92D050"/>
    <a:srgbClr val="FBFBFB"/>
    <a:srgbClr val="E4E4E4"/>
    <a:srgbClr val="0070C0"/>
    <a:srgbClr val="2D9776"/>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132" autoAdjust="0"/>
    <p:restoredTop sz="95314" autoAdjust="0"/>
  </p:normalViewPr>
  <p:slideViewPr>
    <p:cSldViewPr snapToGrid="0" showGuides="1">
      <p:cViewPr varScale="1">
        <p:scale>
          <a:sx n="56" d="100"/>
          <a:sy n="56" d="100"/>
        </p:scale>
        <p:origin x="372" y="78"/>
      </p:cViewPr>
      <p:guideLst>
        <p:guide orient="horz" pos="5068"/>
        <p:guide pos="4123"/>
      </p:guideLst>
    </p:cSldViewPr>
  </p:slideViewPr>
  <p:outlineViewPr>
    <p:cViewPr>
      <p:scale>
        <a:sx n="33" d="100"/>
        <a:sy n="33" d="100"/>
      </p:scale>
      <p:origin x="0" y="-2046"/>
    </p:cViewPr>
  </p:outlineViewPr>
  <p:notesTextViewPr>
    <p:cViewPr>
      <p:scale>
        <a:sx n="3" d="2"/>
        <a:sy n="3" d="2"/>
      </p:scale>
      <p:origin x="0" y="0"/>
    </p:cViewPr>
  </p:notesTextViewPr>
  <p:sorterViewPr>
    <p:cViewPr>
      <p:scale>
        <a:sx n="70" d="100"/>
        <a:sy n="70" d="100"/>
      </p:scale>
      <p:origin x="0" y="-5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QTB7511\AppData\Local\Microsoft\Windows\Temporary%20Internet%20Files\Content.Outlook\SUCHQ54C\retail.2016.20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QTB7511\AppData\Local\Microsoft\Windows\Temporary%20Internet%20Files\Content.Outlook\SUCHQ54C\retail.2016.2017%20(00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4400" b="0" i="0" u="none" strike="noStrike" kern="1200" baseline="0">
              <a:solidFill>
                <a:schemeClr val="tx1">
                  <a:lumMod val="65000"/>
                  <a:lumOff val="35000"/>
                </a:schemeClr>
              </a:solidFill>
              <a:latin typeface="BMW Group" pitchFamily="2" charset="0"/>
              <a:ea typeface="+mn-ea"/>
              <a:cs typeface="BMW Group" pitchFamily="2" charset="0"/>
            </a:defRPr>
          </a:pPr>
          <a:endParaRPr lang="ro-RO"/>
        </a:p>
      </c:txPr>
    </c:legend>
    <c:plotVisOnly val="1"/>
    <c:dispBlanksAs val="gap"/>
    <c:showDLblsOverMax val="0"/>
  </c:chart>
  <c:spPr>
    <a:noFill/>
    <a:ln>
      <a:noFill/>
    </a:ln>
    <a:effectLst/>
  </c:spPr>
  <c:txPr>
    <a:bodyPr/>
    <a:lstStyle/>
    <a:p>
      <a:pPr>
        <a:defRPr/>
      </a:pPr>
      <a:endParaRPr lang="ro-R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1" i="0" u="none" strike="noStrike" kern="1200" spc="0" baseline="0">
                <a:solidFill>
                  <a:schemeClr val="tx1">
                    <a:lumMod val="65000"/>
                    <a:lumOff val="35000"/>
                  </a:schemeClr>
                </a:solidFill>
                <a:latin typeface="BMWType V2 Light" pitchFamily="2" charset="0"/>
                <a:ea typeface="+mn-ea"/>
                <a:cs typeface="BMWType V2 Light" pitchFamily="2" charset="0"/>
              </a:defRPr>
            </a:pPr>
            <a:r>
              <a:rPr lang="en-GB" b="1" dirty="0"/>
              <a:t>Registration January-October 2018. Electric cars.</a:t>
            </a:r>
            <a:endParaRPr lang="ro-RO" b="1" dirty="0"/>
          </a:p>
        </c:rich>
      </c:tx>
      <c:layout/>
      <c:overlay val="0"/>
      <c:spPr>
        <a:noFill/>
        <a:ln>
          <a:noFill/>
        </a:ln>
        <a:effectLst/>
      </c:spPr>
      <c:txPr>
        <a:bodyPr rot="0" spcFirstLastPara="1" vertOverflow="ellipsis" vert="horz" wrap="square" anchor="ctr" anchorCtr="1"/>
        <a:lstStyle/>
        <a:p>
          <a:pPr>
            <a:defRPr sz="3360" b="1" i="0" u="none" strike="noStrike" kern="1200" spc="0" baseline="0">
              <a:solidFill>
                <a:schemeClr val="tx1">
                  <a:lumMod val="65000"/>
                  <a:lumOff val="35000"/>
                </a:schemeClr>
              </a:solidFill>
              <a:latin typeface="BMWType V2 Light" pitchFamily="2" charset="0"/>
              <a:ea typeface="+mn-ea"/>
              <a:cs typeface="BMWType V2 Light" pitchFamily="2" charset="0"/>
            </a:defRPr>
          </a:pPr>
          <a:endParaRPr lang="ro-RO"/>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8146765380507086E-4"/>
          <c:y val="0.15348189651468186"/>
          <c:w val="0.98643955127825089"/>
          <c:h val="0.74392386207686789"/>
        </c:manualLayout>
      </c:layout>
      <c:pie3DChart>
        <c:varyColors val="1"/>
        <c:ser>
          <c:idx val="0"/>
          <c:order val="0"/>
          <c:explosion val="14"/>
          <c:dPt>
            <c:idx val="0"/>
            <c:bubble3D val="0"/>
            <c:spPr>
              <a:solidFill>
                <a:schemeClr val="accent1"/>
              </a:solidFill>
              <a:ln w="25400">
                <a:solidFill>
                  <a:schemeClr val="lt1"/>
                </a:solidFill>
              </a:ln>
              <a:effectLst/>
              <a:sp3d contourW="25400">
                <a:contourClr>
                  <a:schemeClr val="lt1"/>
                </a:contourClr>
              </a:sp3d>
            </c:spPr>
          </c:dPt>
          <c:dPt>
            <c:idx val="1"/>
            <c:bubble3D val="0"/>
            <c:explosion val="0"/>
            <c:spPr>
              <a:solidFill>
                <a:schemeClr val="accent2"/>
              </a:solidFill>
              <a:ln w="25400">
                <a:solidFill>
                  <a:schemeClr val="lt1"/>
                </a:solidFill>
              </a:ln>
              <a:effectLst/>
              <a:sp3d contourW="25400">
                <a:contourClr>
                  <a:schemeClr val="lt1"/>
                </a:contourClr>
              </a:sp3d>
            </c:spPr>
          </c:dPt>
          <c:dPt>
            <c:idx val="2"/>
            <c:bubble3D val="0"/>
            <c:explosion val="0"/>
            <c:spPr>
              <a:solidFill>
                <a:schemeClr val="accent3"/>
              </a:solidFill>
              <a:ln w="25400">
                <a:solidFill>
                  <a:schemeClr val="lt1"/>
                </a:solidFill>
              </a:ln>
              <a:effectLst/>
              <a:sp3d contourW="25400">
                <a:contourClr>
                  <a:schemeClr val="lt1"/>
                </a:contourClr>
              </a:sp3d>
            </c:spPr>
          </c:dPt>
          <c:dPt>
            <c:idx val="3"/>
            <c:bubble3D val="0"/>
            <c:explosion val="0"/>
            <c:spPr>
              <a:solidFill>
                <a:schemeClr val="accent4"/>
              </a:solidFill>
              <a:ln w="25400">
                <a:solidFill>
                  <a:schemeClr val="lt1"/>
                </a:solidFill>
              </a:ln>
              <a:effectLst/>
              <a:sp3d contourW="25400">
                <a:contourClr>
                  <a:schemeClr val="lt1"/>
                </a:contourClr>
              </a:sp3d>
            </c:spPr>
          </c:dPt>
          <c:dPt>
            <c:idx val="4"/>
            <c:bubble3D val="0"/>
            <c:explosion val="0"/>
            <c:spPr>
              <a:solidFill>
                <a:schemeClr val="accent5"/>
              </a:solidFill>
              <a:ln w="25400">
                <a:solidFill>
                  <a:schemeClr val="lt1"/>
                </a:solidFill>
              </a:ln>
              <a:effectLst/>
              <a:sp3d contourW="25400">
                <a:contourClr>
                  <a:schemeClr val="lt1"/>
                </a:contourClr>
              </a:sp3d>
            </c:spPr>
          </c:dPt>
          <c:dPt>
            <c:idx val="5"/>
            <c:bubble3D val="0"/>
            <c:explosion val="0"/>
            <c:spPr>
              <a:solidFill>
                <a:schemeClr val="accent6"/>
              </a:solidFill>
              <a:ln w="25400">
                <a:solidFill>
                  <a:schemeClr val="lt1"/>
                </a:solidFill>
              </a:ln>
              <a:effectLst/>
              <a:sp3d contourW="25400">
                <a:contourClr>
                  <a:schemeClr val="lt1"/>
                </a:contourClr>
              </a:sp3d>
            </c:spPr>
          </c:dPt>
          <c:dLbls>
            <c:dLbl>
              <c:idx val="0"/>
              <c:layout/>
              <c:tx>
                <c:rich>
                  <a:bodyPr/>
                  <a:lstStyle/>
                  <a:p>
                    <a:r>
                      <a:rPr lang="en-US" smtClean="0"/>
                      <a:t>22.86%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21.67%</a:t>
                    </a:r>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dirty="0" smtClean="0"/>
                      <a:t>20.08%</a:t>
                    </a:r>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t>15.11%</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mtClean="0"/>
                      <a:t>10.54%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smtClean="0"/>
                      <a:t>9.74%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BMWType V2 Light" pitchFamily="2" charset="0"/>
                    <a:ea typeface="+mn-ea"/>
                    <a:cs typeface="BMWType V2 Light" pitchFamily="2" charset="0"/>
                  </a:defRPr>
                </a:pPr>
                <a:endParaRPr lang="ro-R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'reg.2018'!$I$2:$I$7</c:f>
              <c:strCache>
                <c:ptCount val="6"/>
                <c:pt idx="0">
                  <c:v>BMW i3 BEV</c:v>
                </c:pt>
                <c:pt idx="1">
                  <c:v>Renault Zoe</c:v>
                </c:pt>
                <c:pt idx="2">
                  <c:v>smart</c:v>
                </c:pt>
                <c:pt idx="3">
                  <c:v>VW eUp</c:v>
                </c:pt>
                <c:pt idx="4">
                  <c:v>VW eGolf</c:v>
                </c:pt>
                <c:pt idx="5">
                  <c:v>Others</c:v>
                </c:pt>
              </c:strCache>
            </c:strRef>
          </c:cat>
          <c:val>
            <c:numRef>
              <c:f>'reg.2018'!$K$2:$K$7</c:f>
              <c:numCache>
                <c:formatCode>0.00%</c:formatCode>
                <c:ptCount val="6"/>
                <c:pt idx="0">
                  <c:v>0.22593320235756384</c:v>
                </c:pt>
                <c:pt idx="1">
                  <c:v>0.21414538310412573</c:v>
                </c:pt>
                <c:pt idx="2">
                  <c:v>0.19842829076620824</c:v>
                </c:pt>
                <c:pt idx="3">
                  <c:v>0.14931237721021612</c:v>
                </c:pt>
                <c:pt idx="4">
                  <c:v>0.10412573673870335</c:v>
                </c:pt>
                <c:pt idx="5">
                  <c:v>9.6267190569744601E-2</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BMWType V2 Light" pitchFamily="2" charset="0"/>
              <a:ea typeface="+mn-ea"/>
              <a:cs typeface="BMWType V2 Light" pitchFamily="2" charset="0"/>
            </a:defRPr>
          </a:pPr>
          <a:endParaRPr lang="ro-RO"/>
        </a:p>
      </c:txPr>
    </c:legend>
    <c:plotVisOnly val="1"/>
    <c:dispBlanksAs val="gap"/>
    <c:showDLblsOverMax val="0"/>
  </c:chart>
  <c:spPr>
    <a:noFill/>
    <a:ln>
      <a:noFill/>
    </a:ln>
    <a:effectLst/>
  </c:spPr>
  <c:txPr>
    <a:bodyPr/>
    <a:lstStyle/>
    <a:p>
      <a:pPr>
        <a:defRPr sz="2800">
          <a:latin typeface="BMWType V2 Light" pitchFamily="2" charset="0"/>
          <a:cs typeface="BMWType V2 Light" pitchFamily="2" charset="0"/>
        </a:defRPr>
      </a:pPr>
      <a:endParaRPr lang="ro-R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9036" tIns="49518" rIns="99036" bIns="49518" rtlCol="0"/>
          <a:lstStyle>
            <a:lvl1pPr algn="l">
              <a:defRPr sz="1300"/>
            </a:lvl1pPr>
          </a:lstStyle>
          <a:p>
            <a:endParaRPr lang="de-DE"/>
          </a:p>
        </p:txBody>
      </p:sp>
      <p:sp>
        <p:nvSpPr>
          <p:cNvPr id="3" name="Datumsplatzhalter 2"/>
          <p:cNvSpPr>
            <a:spLocks noGrp="1"/>
          </p:cNvSpPr>
          <p:nvPr>
            <p:ph type="dt" idx="1"/>
          </p:nvPr>
        </p:nvSpPr>
        <p:spPr>
          <a:xfrm>
            <a:off x="4021294" y="0"/>
            <a:ext cx="3076363" cy="513508"/>
          </a:xfrm>
          <a:prstGeom prst="rect">
            <a:avLst/>
          </a:prstGeom>
        </p:spPr>
        <p:txBody>
          <a:bodyPr vert="horz" lIns="99036" tIns="49518" rIns="99036" bIns="49518" rtlCol="0"/>
          <a:lstStyle>
            <a:lvl1pPr algn="r">
              <a:defRPr sz="1300"/>
            </a:lvl1pPr>
          </a:lstStyle>
          <a:p>
            <a:fld id="{1420A297-5F47-4810-B587-D5F6E48B150E}" type="datetimeFigureOut">
              <a:rPr lang="de-DE" smtClean="0"/>
              <a:pPr/>
              <a:t>03.12.2018</a:t>
            </a:fld>
            <a:endParaRPr lang="de-DE"/>
          </a:p>
        </p:txBody>
      </p:sp>
      <p:sp>
        <p:nvSpPr>
          <p:cNvPr id="4" name="Folienbildplatzhalt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36" tIns="49518" rIns="99036" bIns="49518" rtlCol="0" anchor="ctr"/>
          <a:lstStyle/>
          <a:p>
            <a:endParaRPr lang="de-DE"/>
          </a:p>
        </p:txBody>
      </p:sp>
      <p:sp>
        <p:nvSpPr>
          <p:cNvPr id="5" name="Notizenplatzhalter 4"/>
          <p:cNvSpPr>
            <a:spLocks noGrp="1"/>
          </p:cNvSpPr>
          <p:nvPr>
            <p:ph type="body" sz="quarter" idx="3"/>
          </p:nvPr>
        </p:nvSpPr>
        <p:spPr>
          <a:xfrm>
            <a:off x="709930" y="4925408"/>
            <a:ext cx="5679440" cy="4029879"/>
          </a:xfrm>
          <a:prstGeom prst="rect">
            <a:avLst/>
          </a:prstGeom>
        </p:spPr>
        <p:txBody>
          <a:bodyPr vert="horz" lIns="99036" tIns="49518" rIns="99036" bIns="49518"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6363" cy="513507"/>
          </a:xfrm>
          <a:prstGeom prst="rect">
            <a:avLst/>
          </a:prstGeom>
        </p:spPr>
        <p:txBody>
          <a:bodyPr vert="horz" lIns="99036" tIns="49518" rIns="99036" bIns="49518"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7"/>
            <a:ext cx="3076363" cy="513507"/>
          </a:xfrm>
          <a:prstGeom prst="rect">
            <a:avLst/>
          </a:prstGeom>
        </p:spPr>
        <p:txBody>
          <a:bodyPr vert="horz" lIns="99036" tIns="49518" rIns="99036" bIns="49518" rtlCol="0" anchor="b"/>
          <a:lstStyle>
            <a:lvl1pPr algn="r">
              <a:defRPr sz="1300"/>
            </a:lvl1pPr>
          </a:lstStyle>
          <a:p>
            <a:fld id="{9123C71E-D9EF-459B-8373-B976F49EC6D9}" type="slidenum">
              <a:rPr lang="de-DE" smtClean="0"/>
              <a:pPr/>
              <a:t>‹#›</a:t>
            </a:fld>
            <a:endParaRPr lang="de-DE"/>
          </a:p>
        </p:txBody>
      </p:sp>
    </p:spTree>
    <p:extLst>
      <p:ext uri="{BB962C8B-B14F-4D97-AF65-F5344CB8AC3E}">
        <p14:creationId xmlns:p14="http://schemas.microsoft.com/office/powerpoint/2010/main" val="2851219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23C71E-D9EF-459B-8373-B976F49EC6D9}" type="slidenum">
              <a:rPr lang="de-DE" smtClean="0"/>
              <a:pPr/>
              <a:t>1</a:t>
            </a:fld>
            <a:endParaRPr lang="de-DE"/>
          </a:p>
        </p:txBody>
      </p:sp>
    </p:spTree>
    <p:extLst>
      <p:ext uri="{BB962C8B-B14F-4D97-AF65-F5344CB8AC3E}">
        <p14:creationId xmlns:p14="http://schemas.microsoft.com/office/powerpoint/2010/main" val="571530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23C71E-D9EF-459B-8373-B976F49EC6D9}" type="slidenum">
              <a:rPr lang="de-DE" smtClean="0"/>
              <a:pPr/>
              <a:t>2</a:t>
            </a:fld>
            <a:endParaRPr lang="de-DE"/>
          </a:p>
        </p:txBody>
      </p:sp>
    </p:spTree>
    <p:extLst>
      <p:ext uri="{BB962C8B-B14F-4D97-AF65-F5344CB8AC3E}">
        <p14:creationId xmlns:p14="http://schemas.microsoft.com/office/powerpoint/2010/main" val="1405667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23C71E-D9EF-459B-8373-B976F49EC6D9}" type="slidenum">
              <a:rPr lang="de-DE" smtClean="0"/>
              <a:pPr/>
              <a:t>3</a:t>
            </a:fld>
            <a:endParaRPr lang="de-DE"/>
          </a:p>
        </p:txBody>
      </p:sp>
    </p:spTree>
    <p:extLst>
      <p:ext uri="{BB962C8B-B14F-4D97-AF65-F5344CB8AC3E}">
        <p14:creationId xmlns:p14="http://schemas.microsoft.com/office/powerpoint/2010/main" val="718950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23C71E-D9EF-459B-8373-B976F49EC6D9}" type="slidenum">
              <a:rPr lang="de-DE" smtClean="0"/>
              <a:pPr/>
              <a:t>4</a:t>
            </a:fld>
            <a:endParaRPr lang="de-DE"/>
          </a:p>
        </p:txBody>
      </p:sp>
    </p:spTree>
    <p:extLst>
      <p:ext uri="{BB962C8B-B14F-4D97-AF65-F5344CB8AC3E}">
        <p14:creationId xmlns:p14="http://schemas.microsoft.com/office/powerpoint/2010/main" val="4185892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23C71E-D9EF-459B-8373-B976F49EC6D9}" type="slidenum">
              <a:rPr lang="de-DE" smtClean="0"/>
              <a:pPr/>
              <a:t>5</a:t>
            </a:fld>
            <a:endParaRPr lang="de-DE"/>
          </a:p>
        </p:txBody>
      </p:sp>
    </p:spTree>
    <p:extLst>
      <p:ext uri="{BB962C8B-B14F-4D97-AF65-F5344CB8AC3E}">
        <p14:creationId xmlns:p14="http://schemas.microsoft.com/office/powerpoint/2010/main" val="722281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23C71E-D9EF-459B-8373-B976F49EC6D9}" type="slidenum">
              <a:rPr lang="de-DE" smtClean="0"/>
              <a:pPr/>
              <a:t>6</a:t>
            </a:fld>
            <a:endParaRPr lang="de-DE"/>
          </a:p>
        </p:txBody>
      </p:sp>
    </p:spTree>
    <p:extLst>
      <p:ext uri="{BB962C8B-B14F-4D97-AF65-F5344CB8AC3E}">
        <p14:creationId xmlns:p14="http://schemas.microsoft.com/office/powerpoint/2010/main" val="3798681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23C71E-D9EF-459B-8373-B976F49EC6D9}" type="slidenum">
              <a:rPr lang="de-DE" smtClean="0"/>
              <a:pPr/>
              <a:t>7</a:t>
            </a:fld>
            <a:endParaRPr lang="de-DE"/>
          </a:p>
        </p:txBody>
      </p:sp>
    </p:spTree>
    <p:extLst>
      <p:ext uri="{BB962C8B-B14F-4D97-AF65-F5344CB8AC3E}">
        <p14:creationId xmlns:p14="http://schemas.microsoft.com/office/powerpoint/2010/main" val="1747714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lstStyle>
            <a:lvl1pPr algn="ctr">
              <a:defRPr sz="11999"/>
            </a:lvl1pPr>
          </a:lstStyle>
          <a:p>
            <a:r>
              <a:rPr lang="de-DE"/>
              <a:t>Titelmasterformat durch Klicken bearbeiten</a:t>
            </a:r>
            <a:endParaRPr lang="en-US" dirty="0"/>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C199D0CD-A2ED-4481-8CE5-6F5DE9F126E6}" type="datetimeFigureOut">
              <a:rPr lang="de-DE" smtClean="0"/>
              <a:pPr/>
              <a:t>03.12.2018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8545B42-4BA0-48F3-87DC-83DD16FD4C45}" type="slidenum">
              <a:rPr lang="de-DE" smtClean="0"/>
              <a:pPr/>
              <a:t>‹#›</a:t>
            </a:fld>
            <a:endParaRPr lang="de-DE"/>
          </a:p>
        </p:txBody>
      </p:sp>
    </p:spTree>
    <p:extLst>
      <p:ext uri="{BB962C8B-B14F-4D97-AF65-F5344CB8AC3E}">
        <p14:creationId xmlns:p14="http://schemas.microsoft.com/office/powerpoint/2010/main" val="200490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199D0CD-A2ED-4481-8CE5-6F5DE9F126E6}" type="datetimeFigureOut">
              <a:rPr lang="de-DE" smtClean="0"/>
              <a:pPr/>
              <a:t>03.12.2018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8545B42-4BA0-48F3-87DC-83DD16FD4C45}" type="slidenum">
              <a:rPr lang="de-DE" smtClean="0"/>
              <a:pPr/>
              <a:t>‹#›</a:t>
            </a:fld>
            <a:endParaRPr lang="de-DE"/>
          </a:p>
        </p:txBody>
      </p:sp>
    </p:spTree>
    <p:extLst>
      <p:ext uri="{BB962C8B-B14F-4D97-AF65-F5344CB8AC3E}">
        <p14:creationId xmlns:p14="http://schemas.microsoft.com/office/powerpoint/2010/main" val="147217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8664" y="730250"/>
            <a:ext cx="5257458" cy="11623676"/>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1676291" y="730250"/>
            <a:ext cx="15467593" cy="11623676"/>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199D0CD-A2ED-4481-8CE5-6F5DE9F126E6}" type="datetimeFigureOut">
              <a:rPr lang="de-DE" smtClean="0"/>
              <a:pPr/>
              <a:t>03.12.2018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8545B42-4BA0-48F3-87DC-83DD16FD4C45}" type="slidenum">
              <a:rPr lang="de-DE" smtClean="0"/>
              <a:pPr/>
              <a:t>‹#›</a:t>
            </a:fld>
            <a:endParaRPr lang="de-DE"/>
          </a:p>
        </p:txBody>
      </p:sp>
    </p:spTree>
    <p:extLst>
      <p:ext uri="{BB962C8B-B14F-4D97-AF65-F5344CB8AC3E}">
        <p14:creationId xmlns:p14="http://schemas.microsoft.com/office/powerpoint/2010/main" val="192471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199D0CD-A2ED-4481-8CE5-6F5DE9F126E6}" type="datetimeFigureOut">
              <a:rPr lang="de-DE" smtClean="0"/>
              <a:pPr/>
              <a:t>03.12.2018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8545B42-4BA0-48F3-87DC-83DD16FD4C45}" type="slidenum">
              <a:rPr lang="de-DE" smtClean="0"/>
              <a:pPr/>
              <a:t>‹#›</a:t>
            </a:fld>
            <a:endParaRPr lang="de-DE"/>
          </a:p>
        </p:txBody>
      </p:sp>
    </p:spTree>
    <p:extLst>
      <p:ext uri="{BB962C8B-B14F-4D97-AF65-F5344CB8AC3E}">
        <p14:creationId xmlns:p14="http://schemas.microsoft.com/office/powerpoint/2010/main" val="167003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663592" y="3419477"/>
            <a:ext cx="21029831" cy="5705474"/>
          </a:xfrm>
        </p:spPr>
        <p:txBody>
          <a:bodyPr anchor="b"/>
          <a:lstStyle>
            <a:lvl1pPr>
              <a:defRPr sz="11999"/>
            </a:lvl1pPr>
          </a:lstStyle>
          <a:p>
            <a:r>
              <a:rPr lang="de-DE"/>
              <a:t>Titelmasterformat durch Klicken bearbeiten</a:t>
            </a:r>
            <a:endParaRPr lang="en-US" dirty="0"/>
          </a:p>
        </p:txBody>
      </p:sp>
      <p:sp>
        <p:nvSpPr>
          <p:cNvPr id="3" name="Text Placeholder 2"/>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C199D0CD-A2ED-4481-8CE5-6F5DE9F126E6}" type="datetimeFigureOut">
              <a:rPr lang="de-DE" smtClean="0"/>
              <a:pPr/>
              <a:t>03.12.2018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8545B42-4BA0-48F3-87DC-83DD16FD4C45}" type="slidenum">
              <a:rPr lang="de-DE" smtClean="0"/>
              <a:pPr/>
              <a:t>‹#›</a:t>
            </a:fld>
            <a:endParaRPr lang="de-DE"/>
          </a:p>
        </p:txBody>
      </p:sp>
    </p:spTree>
    <p:extLst>
      <p:ext uri="{BB962C8B-B14F-4D97-AF65-F5344CB8AC3E}">
        <p14:creationId xmlns:p14="http://schemas.microsoft.com/office/powerpoint/2010/main" val="167864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1676291" y="3651250"/>
            <a:ext cx="10362526" cy="8702676"/>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12343596" y="3651250"/>
            <a:ext cx="10362526" cy="8702676"/>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199D0CD-A2ED-4481-8CE5-6F5DE9F126E6}" type="datetimeFigureOut">
              <a:rPr lang="de-DE" smtClean="0"/>
              <a:pPr/>
              <a:t>03.12.2018</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8545B42-4BA0-48F3-87DC-83DD16FD4C45}" type="slidenum">
              <a:rPr lang="de-DE" smtClean="0"/>
              <a:pPr/>
              <a:t>‹#›</a:t>
            </a:fld>
            <a:endParaRPr lang="de-DE"/>
          </a:p>
        </p:txBody>
      </p:sp>
    </p:spTree>
    <p:extLst>
      <p:ext uri="{BB962C8B-B14F-4D97-AF65-F5344CB8AC3E}">
        <p14:creationId xmlns:p14="http://schemas.microsoft.com/office/powerpoint/2010/main" val="14332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679467" y="730251"/>
            <a:ext cx="21029831" cy="2651126"/>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de-DE"/>
              <a:t>Textmasterformat bearbeiten</a:t>
            </a:r>
          </a:p>
        </p:txBody>
      </p:sp>
      <p:sp>
        <p:nvSpPr>
          <p:cNvPr id="4" name="Content Placeholder 3"/>
          <p:cNvSpPr>
            <a:spLocks noGrp="1"/>
          </p:cNvSpPr>
          <p:nvPr>
            <p:ph sz="half" idx="2"/>
          </p:nvPr>
        </p:nvSpPr>
        <p:spPr>
          <a:xfrm>
            <a:off x="1679467" y="5010150"/>
            <a:ext cx="10314903" cy="7369176"/>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de-DE"/>
              <a:t>Textmasterformat bearbeiten</a:t>
            </a:r>
          </a:p>
        </p:txBody>
      </p:sp>
      <p:sp>
        <p:nvSpPr>
          <p:cNvPr id="6" name="Content Placeholder 5"/>
          <p:cNvSpPr>
            <a:spLocks noGrp="1"/>
          </p:cNvSpPr>
          <p:nvPr>
            <p:ph sz="quarter" idx="4"/>
          </p:nvPr>
        </p:nvSpPr>
        <p:spPr>
          <a:xfrm>
            <a:off x="12343597" y="5010150"/>
            <a:ext cx="10365701" cy="7369176"/>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C199D0CD-A2ED-4481-8CE5-6F5DE9F126E6}" type="datetimeFigureOut">
              <a:rPr lang="de-DE" smtClean="0"/>
              <a:pPr/>
              <a:t>03.12.2018</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78545B42-4BA0-48F3-87DC-83DD16FD4C45}" type="slidenum">
              <a:rPr lang="de-DE" smtClean="0"/>
              <a:pPr/>
              <a:t>‹#›</a:t>
            </a:fld>
            <a:endParaRPr lang="de-DE"/>
          </a:p>
        </p:txBody>
      </p:sp>
    </p:spTree>
    <p:extLst>
      <p:ext uri="{BB962C8B-B14F-4D97-AF65-F5344CB8AC3E}">
        <p14:creationId xmlns:p14="http://schemas.microsoft.com/office/powerpoint/2010/main" val="302533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C199D0CD-A2ED-4481-8CE5-6F5DE9F126E6}" type="datetimeFigureOut">
              <a:rPr lang="de-DE" smtClean="0"/>
              <a:pPr/>
              <a:t>03.12.2018</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78545B42-4BA0-48F3-87DC-83DD16FD4C45}" type="slidenum">
              <a:rPr lang="de-DE" smtClean="0"/>
              <a:pPr/>
              <a:t>‹#›</a:t>
            </a:fld>
            <a:endParaRPr lang="de-DE"/>
          </a:p>
        </p:txBody>
      </p:sp>
    </p:spTree>
    <p:extLst>
      <p:ext uri="{BB962C8B-B14F-4D97-AF65-F5344CB8AC3E}">
        <p14:creationId xmlns:p14="http://schemas.microsoft.com/office/powerpoint/2010/main" val="348809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99D0CD-A2ED-4481-8CE5-6F5DE9F126E6}" type="datetimeFigureOut">
              <a:rPr lang="de-DE" smtClean="0"/>
              <a:pPr/>
              <a:t>03.12.2018</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78545B42-4BA0-48F3-87DC-83DD16FD4C45}" type="slidenum">
              <a:rPr lang="de-DE" smtClean="0"/>
              <a:pPr/>
              <a:t>‹#›</a:t>
            </a:fld>
            <a:endParaRPr lang="de-DE"/>
          </a:p>
        </p:txBody>
      </p:sp>
    </p:spTree>
    <p:extLst>
      <p:ext uri="{BB962C8B-B14F-4D97-AF65-F5344CB8AC3E}">
        <p14:creationId xmlns:p14="http://schemas.microsoft.com/office/powerpoint/2010/main" val="387522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de-DE"/>
              <a:t>Titelmasterformat durch Klicken bearbeiten</a:t>
            </a:r>
            <a:endParaRPr lang="en-US" dirty="0"/>
          </a:p>
        </p:txBody>
      </p:sp>
      <p:sp>
        <p:nvSpPr>
          <p:cNvPr id="3" name="Content Placeholder 2"/>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de-DE"/>
              <a:t>Textmasterformat bearbeiten</a:t>
            </a:r>
          </a:p>
        </p:txBody>
      </p:sp>
      <p:sp>
        <p:nvSpPr>
          <p:cNvPr id="5" name="Date Placeholder 4"/>
          <p:cNvSpPr>
            <a:spLocks noGrp="1"/>
          </p:cNvSpPr>
          <p:nvPr>
            <p:ph type="dt" sz="half" idx="10"/>
          </p:nvPr>
        </p:nvSpPr>
        <p:spPr/>
        <p:txBody>
          <a:bodyPr/>
          <a:lstStyle/>
          <a:p>
            <a:fld id="{C199D0CD-A2ED-4481-8CE5-6F5DE9F126E6}" type="datetimeFigureOut">
              <a:rPr lang="de-DE" smtClean="0"/>
              <a:pPr/>
              <a:t>03.12.2018</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8545B42-4BA0-48F3-87DC-83DD16FD4C45}" type="slidenum">
              <a:rPr lang="de-DE" smtClean="0"/>
              <a:pPr/>
              <a:t>‹#›</a:t>
            </a:fld>
            <a:endParaRPr lang="de-DE"/>
          </a:p>
        </p:txBody>
      </p:sp>
    </p:spTree>
    <p:extLst>
      <p:ext uri="{BB962C8B-B14F-4D97-AF65-F5344CB8AC3E}">
        <p14:creationId xmlns:p14="http://schemas.microsoft.com/office/powerpoint/2010/main" val="367920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10365701" y="1974851"/>
            <a:ext cx="12343597" cy="9747250"/>
          </a:xfrm>
        </p:spPr>
        <p:txBody>
          <a:bodyPr anchor="t"/>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de-DE"/>
              <a:t>Bild durch Klicken auf Symbol hinzufügen</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de-DE"/>
              <a:t>Textmasterformat bearbeiten</a:t>
            </a:r>
          </a:p>
        </p:txBody>
      </p:sp>
      <p:sp>
        <p:nvSpPr>
          <p:cNvPr id="5" name="Date Placeholder 4"/>
          <p:cNvSpPr>
            <a:spLocks noGrp="1"/>
          </p:cNvSpPr>
          <p:nvPr>
            <p:ph type="dt" sz="half" idx="10"/>
          </p:nvPr>
        </p:nvSpPr>
        <p:spPr/>
        <p:txBody>
          <a:bodyPr/>
          <a:lstStyle/>
          <a:p>
            <a:fld id="{C199D0CD-A2ED-4481-8CE5-6F5DE9F126E6}" type="datetimeFigureOut">
              <a:rPr lang="de-DE" smtClean="0"/>
              <a:pPr/>
              <a:t>03.12.2018</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8545B42-4BA0-48F3-87DC-83DD16FD4C45}" type="slidenum">
              <a:rPr lang="de-DE" smtClean="0"/>
              <a:pPr/>
              <a:t>‹#›</a:t>
            </a:fld>
            <a:endParaRPr lang="de-DE"/>
          </a:p>
        </p:txBody>
      </p:sp>
    </p:spTree>
    <p:extLst>
      <p:ext uri="{BB962C8B-B14F-4D97-AF65-F5344CB8AC3E}">
        <p14:creationId xmlns:p14="http://schemas.microsoft.com/office/powerpoint/2010/main" val="93839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199D0CD-A2ED-4481-8CE5-6F5DE9F126E6}" type="datetimeFigureOut">
              <a:rPr lang="de-DE" smtClean="0"/>
              <a:pPr/>
              <a:t>03.12.2018</a:t>
            </a:fld>
            <a:endParaRPr lang="de-DE"/>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78545B42-4BA0-48F3-87DC-83DD16FD4C45}" type="slidenum">
              <a:rPr lang="de-DE" smtClean="0"/>
              <a:pPr/>
              <a:t>‹#›</a:t>
            </a:fld>
            <a:endParaRPr lang="de-DE"/>
          </a:p>
        </p:txBody>
      </p:sp>
    </p:spTree>
    <p:extLst>
      <p:ext uri="{BB962C8B-B14F-4D97-AF65-F5344CB8AC3E}">
        <p14:creationId xmlns:p14="http://schemas.microsoft.com/office/powerpoint/2010/main" val="1175823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1.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1.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xmlns="" id="{33E7D9FA-1484-401E-93AE-60B92F2C1B2C}"/>
              </a:ext>
            </a:extLst>
          </p:cNvPr>
          <p:cNvSpPr/>
          <p:nvPr/>
        </p:nvSpPr>
        <p:spPr>
          <a:xfrm>
            <a:off x="0" y="6852946"/>
            <a:ext cx="24382413" cy="5045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Freihandform 23"/>
          <p:cNvSpPr/>
          <p:nvPr/>
        </p:nvSpPr>
        <p:spPr>
          <a:xfrm>
            <a:off x="12268208" y="0"/>
            <a:ext cx="0" cy="8369085"/>
          </a:xfrm>
          <a:custGeom>
            <a:avLst/>
            <a:gdLst>
              <a:gd name="connsiteX0" fmla="*/ 0 w 232474"/>
              <a:gd name="connsiteY0" fmla="*/ 0 h 8601560"/>
              <a:gd name="connsiteX1" fmla="*/ 0 w 232474"/>
              <a:gd name="connsiteY1" fmla="*/ 8601560 h 8601560"/>
              <a:gd name="connsiteX2" fmla="*/ 232474 w 232474"/>
              <a:gd name="connsiteY2" fmla="*/ 8586061 h 8601560"/>
            </a:gdLst>
            <a:ahLst/>
            <a:cxnLst>
              <a:cxn ang="0">
                <a:pos x="connsiteX0" y="connsiteY0"/>
              </a:cxn>
              <a:cxn ang="0">
                <a:pos x="connsiteX1" y="connsiteY1"/>
              </a:cxn>
              <a:cxn ang="0">
                <a:pos x="connsiteX2" y="connsiteY2"/>
              </a:cxn>
            </a:cxnLst>
            <a:rect l="l" t="t" r="r" b="b"/>
            <a:pathLst>
              <a:path w="232474" h="8601560">
                <a:moveTo>
                  <a:pt x="0" y="0"/>
                </a:moveTo>
                <a:lnTo>
                  <a:pt x="0" y="8601560"/>
                </a:lnTo>
                <a:lnTo>
                  <a:pt x="232474" y="8586061"/>
                </a:lnTo>
              </a:path>
            </a:pathLst>
          </a:cu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xmlns="" id="{B9B1C828-A514-4FB9-92EC-DE863AB08141}"/>
              </a:ext>
            </a:extLst>
          </p:cNvPr>
          <p:cNvSpPr/>
          <p:nvPr/>
        </p:nvSpPr>
        <p:spPr>
          <a:xfrm>
            <a:off x="1536492" y="9375483"/>
            <a:ext cx="8740957" cy="3508653"/>
          </a:xfrm>
          <a:prstGeom prst="rect">
            <a:avLst/>
          </a:prstGeom>
        </p:spPr>
        <p:txBody>
          <a:bodyPr wrap="square" lIns="0" tIns="0" rIns="0" bIns="0">
            <a:spAutoFit/>
          </a:bodyPr>
          <a:lstStyle/>
          <a:p>
            <a:pPr>
              <a:lnSpc>
                <a:spcPct val="95000"/>
              </a:lnSpc>
            </a:pPr>
            <a:r>
              <a:rPr lang="en-US" sz="2400" dirty="0" smtClean="0">
                <a:latin typeface="BMWType V2 Regular" pitchFamily="2" charset="0"/>
                <a:cs typeface="BMWType V2 Regular" pitchFamily="2" charset="0"/>
              </a:rPr>
              <a:t>Publisher:</a:t>
            </a:r>
            <a:br>
              <a:rPr lang="en-US" sz="2400" dirty="0" smtClean="0">
                <a:latin typeface="BMWType V2 Regular" pitchFamily="2" charset="0"/>
                <a:cs typeface="BMWType V2 Regular" pitchFamily="2" charset="0"/>
              </a:rPr>
            </a:br>
            <a:r>
              <a:rPr lang="en-US" sz="2400" dirty="0" smtClean="0">
                <a:latin typeface="BMWType V2 Regular" pitchFamily="2" charset="0"/>
                <a:cs typeface="BMWType V2 Regular" pitchFamily="2" charset="0"/>
              </a:rPr>
              <a:t>BMW Group</a:t>
            </a:r>
          </a:p>
          <a:p>
            <a:pPr>
              <a:lnSpc>
                <a:spcPct val="95000"/>
              </a:lnSpc>
            </a:pPr>
            <a:r>
              <a:rPr lang="en-US" sz="2400" dirty="0" smtClean="0">
                <a:latin typeface="BMWType V2 Regular" pitchFamily="2" charset="0"/>
                <a:cs typeface="BMWType V2 Regular" pitchFamily="2" charset="0"/>
              </a:rPr>
              <a:t>Corporate Communications</a:t>
            </a:r>
          </a:p>
          <a:p>
            <a:pPr>
              <a:lnSpc>
                <a:spcPct val="95000"/>
              </a:lnSpc>
            </a:pPr>
            <a:r>
              <a:rPr lang="en-US" sz="2400" dirty="0" err="1" smtClean="0">
                <a:latin typeface="BMWType V2 Regular" pitchFamily="2" charset="0"/>
                <a:cs typeface="BMWType V2 Regular" pitchFamily="2" charset="0"/>
              </a:rPr>
              <a:t>Electromobility</a:t>
            </a:r>
            <a:endParaRPr lang="en-US" sz="2400" dirty="0" smtClean="0">
              <a:latin typeface="BMWType V2 Regular" pitchFamily="2" charset="0"/>
              <a:cs typeface="BMWType V2 Regular" pitchFamily="2" charset="0"/>
            </a:endParaRPr>
          </a:p>
          <a:p>
            <a:pPr>
              <a:lnSpc>
                <a:spcPct val="95000"/>
              </a:lnSpc>
            </a:pPr>
            <a:endParaRPr lang="en-US" sz="2400" dirty="0">
              <a:latin typeface="BMWType V2 Regular" pitchFamily="2" charset="0"/>
              <a:cs typeface="BMWType V2 Regular" pitchFamily="2" charset="0"/>
            </a:endParaRPr>
          </a:p>
          <a:p>
            <a:pPr>
              <a:lnSpc>
                <a:spcPct val="95000"/>
              </a:lnSpc>
            </a:pPr>
            <a:r>
              <a:rPr lang="en-US" sz="2400" dirty="0" smtClean="0">
                <a:latin typeface="BMWType V2 Regular" pitchFamily="2" charset="0"/>
                <a:cs typeface="BMWType V2 Regular" pitchFamily="2" charset="0"/>
              </a:rPr>
              <a:t>Last Update:</a:t>
            </a:r>
          </a:p>
          <a:p>
            <a:pPr>
              <a:lnSpc>
                <a:spcPct val="95000"/>
              </a:lnSpc>
            </a:pPr>
            <a:r>
              <a:rPr lang="en-US" sz="2400" dirty="0" smtClean="0">
                <a:latin typeface="BMWType V2 Regular" pitchFamily="2" charset="0"/>
                <a:cs typeface="BMWType V2 Regular" pitchFamily="2" charset="0"/>
              </a:rPr>
              <a:t>5.11.2018</a:t>
            </a:r>
            <a:br>
              <a:rPr lang="en-US" sz="2400" dirty="0" smtClean="0">
                <a:latin typeface="BMWType V2 Regular" pitchFamily="2" charset="0"/>
                <a:cs typeface="BMWType V2 Regular" pitchFamily="2" charset="0"/>
              </a:rPr>
            </a:br>
            <a:endParaRPr lang="en-US" sz="2400" dirty="0" smtClean="0">
              <a:latin typeface="BMWType V2 Regular" pitchFamily="2" charset="0"/>
              <a:cs typeface="BMWType V2 Regular" pitchFamily="2" charset="0"/>
            </a:endParaRPr>
          </a:p>
          <a:p>
            <a:pPr>
              <a:lnSpc>
                <a:spcPct val="95000"/>
              </a:lnSpc>
            </a:pPr>
            <a:r>
              <a:rPr lang="en-US" sz="2400" dirty="0" smtClean="0">
                <a:latin typeface="BMWType V2 Regular" pitchFamily="2" charset="0"/>
                <a:cs typeface="BMWType V2 Regular" pitchFamily="2" charset="0"/>
              </a:rPr>
              <a:t>Contact: </a:t>
            </a:r>
            <a:br>
              <a:rPr lang="en-US" sz="2400" dirty="0" smtClean="0">
                <a:latin typeface="BMWType V2 Regular" pitchFamily="2" charset="0"/>
                <a:cs typeface="BMWType V2 Regular" pitchFamily="2" charset="0"/>
              </a:rPr>
            </a:br>
            <a:r>
              <a:rPr lang="en-US" sz="2400" dirty="0" smtClean="0">
                <a:latin typeface="BMWType V2 Regular" pitchFamily="2" charset="0"/>
                <a:cs typeface="BMWType V2 Regular" pitchFamily="2" charset="0"/>
              </a:rPr>
              <a:t>presse@bmw.de </a:t>
            </a:r>
            <a:endParaRPr lang="en-US" sz="2400" dirty="0">
              <a:latin typeface="BMWType V2 Regular" pitchFamily="2" charset="0"/>
              <a:cs typeface="BMWType V2 Regular" pitchFamily="2" charset="0"/>
            </a:endParaRPr>
          </a:p>
        </p:txBody>
      </p:sp>
      <p:sp>
        <p:nvSpPr>
          <p:cNvPr id="15" name="Textfeld 14">
            <a:extLst>
              <a:ext uri="{FF2B5EF4-FFF2-40B4-BE49-F238E27FC236}">
                <a16:creationId xmlns:a16="http://schemas.microsoft.com/office/drawing/2014/main" xmlns="" id="{CEAC88BD-DFE6-405A-9601-DAF66DF6F4B0}"/>
              </a:ext>
            </a:extLst>
          </p:cNvPr>
          <p:cNvSpPr txBox="1"/>
          <p:nvPr/>
        </p:nvSpPr>
        <p:spPr>
          <a:xfrm>
            <a:off x="1536492" y="8058638"/>
            <a:ext cx="22167818" cy="830997"/>
          </a:xfrm>
          <a:prstGeom prst="rect">
            <a:avLst/>
          </a:prstGeom>
          <a:noFill/>
        </p:spPr>
        <p:txBody>
          <a:bodyPr wrap="square" lIns="0" tIns="0" rIns="0" bIns="0" rtlCol="0">
            <a:spAutoFit/>
          </a:bodyPr>
          <a:lstStyle/>
          <a:p>
            <a:r>
              <a:rPr lang="en-US" sz="5400" b="1" dirty="0" smtClean="0">
                <a:latin typeface="BMWType V2 Light" pitchFamily="2" charset="0"/>
                <a:cs typeface="BMWType V2 Light" pitchFamily="2" charset="0"/>
              </a:rPr>
              <a:t>Infographics on </a:t>
            </a:r>
            <a:r>
              <a:rPr lang="en-US" sz="5400" b="1" dirty="0" err="1" smtClean="0">
                <a:latin typeface="BMWType V2 Light" pitchFamily="2" charset="0"/>
                <a:cs typeface="BMWType V2 Light" pitchFamily="2" charset="0"/>
              </a:rPr>
              <a:t>Electromobility</a:t>
            </a:r>
            <a:r>
              <a:rPr lang="en-US" sz="5400" b="1" dirty="0" smtClean="0">
                <a:latin typeface="BMWType V2 Light" pitchFamily="2" charset="0"/>
                <a:cs typeface="BMWType V2 Light" pitchFamily="2" charset="0"/>
              </a:rPr>
              <a:t> (November 2018)</a:t>
            </a:r>
            <a:endParaRPr lang="en-US" sz="5400" b="1" cap="all" dirty="0">
              <a:latin typeface="BMWType V2 Light" pitchFamily="2" charset="0"/>
              <a:cs typeface="BMWType V2 Light" pitchFamily="2" charset="0"/>
            </a:endParaRPr>
          </a:p>
        </p:txBody>
      </p:sp>
    </p:spTree>
    <p:extLst>
      <p:ext uri="{BB962C8B-B14F-4D97-AF65-F5344CB8AC3E}">
        <p14:creationId xmlns:p14="http://schemas.microsoft.com/office/powerpoint/2010/main" val="413519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hteck 71">
            <a:extLst>
              <a:ext uri="{FF2B5EF4-FFF2-40B4-BE49-F238E27FC236}">
                <a16:creationId xmlns:a16="http://schemas.microsoft.com/office/drawing/2014/main" xmlns="" id="{AE458264-0D78-4D4D-BF5D-D8379C5B2A9E}"/>
              </a:ext>
            </a:extLst>
          </p:cNvPr>
          <p:cNvSpPr/>
          <p:nvPr/>
        </p:nvSpPr>
        <p:spPr>
          <a:xfrm>
            <a:off x="13509812" y="7063863"/>
            <a:ext cx="7576533" cy="1988237"/>
          </a:xfrm>
          <a:prstGeom prst="rect">
            <a:avLst/>
          </a:prstGeom>
        </p:spPr>
        <p:txBody>
          <a:bodyPr wrap="square" lIns="0" tIns="0" rIns="0" bIns="0">
            <a:spAutoFit/>
          </a:bodyPr>
          <a:lstStyle/>
          <a:p>
            <a:pPr>
              <a:lnSpc>
                <a:spcPct val="95000"/>
              </a:lnSpc>
            </a:pPr>
            <a:r>
              <a:rPr lang="en-US" sz="4000" dirty="0">
                <a:solidFill>
                  <a:schemeClr val="bg1"/>
                </a:solidFill>
                <a:latin typeface="BMWType V2 Light" pitchFamily="2" charset="0"/>
                <a:cs typeface="BMWType V2 Light" pitchFamily="2" charset="0"/>
              </a:rPr>
              <a:t>Leading by far, </a:t>
            </a:r>
          </a:p>
          <a:p>
            <a:pPr>
              <a:lnSpc>
                <a:spcPct val="95000"/>
              </a:lnSpc>
            </a:pPr>
            <a:r>
              <a:rPr lang="en-US" sz="4000" dirty="0" smtClean="0">
                <a:solidFill>
                  <a:schemeClr val="bg1"/>
                </a:solidFill>
                <a:latin typeface="BMWType V2 Light" pitchFamily="2" charset="0"/>
                <a:cs typeface="BMWType V2 Light" pitchFamily="2" charset="0"/>
              </a:rPr>
              <a:t>eve </a:t>
            </a:r>
            <a:r>
              <a:rPr lang="en-US" sz="4000" dirty="0">
                <a:solidFill>
                  <a:schemeClr val="bg1"/>
                </a:solidFill>
                <a:latin typeface="BMWType V2 Light" pitchFamily="2" charset="0"/>
                <a:cs typeface="BMWType V2 Light" pitchFamily="2" charset="0"/>
              </a:rPr>
              <a:t>beyond</a:t>
            </a:r>
          </a:p>
          <a:p>
            <a:pPr>
              <a:lnSpc>
                <a:spcPct val="95000"/>
              </a:lnSpc>
            </a:pPr>
            <a:r>
              <a:rPr lang="en-US" sz="4000" dirty="0">
                <a:solidFill>
                  <a:schemeClr val="bg1"/>
                </a:solidFill>
                <a:latin typeface="BMWType V2 Light" pitchFamily="2" charset="0"/>
                <a:cs typeface="BMWType V2 Light" pitchFamily="2" charset="0"/>
              </a:rPr>
              <a:t>volume brands.</a:t>
            </a:r>
          </a:p>
          <a:p>
            <a:pPr>
              <a:lnSpc>
                <a:spcPct val="95000"/>
              </a:lnSpc>
            </a:pPr>
            <a:endParaRPr lang="en-US" sz="1600" dirty="0">
              <a:solidFill>
                <a:schemeClr val="bg1"/>
              </a:solidFill>
              <a:latin typeface="BMWType V2 Light" pitchFamily="2" charset="0"/>
              <a:cs typeface="BMWType V2 Light" pitchFamily="2" charset="0"/>
            </a:endParaRPr>
          </a:p>
        </p:txBody>
      </p:sp>
      <p:sp>
        <p:nvSpPr>
          <p:cNvPr id="73" name="Eingekerbter Richtungspfeil 58">
            <a:extLst>
              <a:ext uri="{FF2B5EF4-FFF2-40B4-BE49-F238E27FC236}">
                <a16:creationId xmlns:a16="http://schemas.microsoft.com/office/drawing/2014/main" xmlns="" id="{D80DBC2F-4CCD-409F-B945-862F72335A63}"/>
              </a:ext>
            </a:extLst>
          </p:cNvPr>
          <p:cNvSpPr/>
          <p:nvPr/>
        </p:nvSpPr>
        <p:spPr>
          <a:xfrm>
            <a:off x="12983842" y="7151479"/>
            <a:ext cx="373677" cy="389252"/>
          </a:xfrm>
          <a:prstGeom prst="chevron">
            <a:avLst/>
          </a:prstGeom>
          <a:solidFill>
            <a:schemeClr val="bg1"/>
          </a:solidFill>
          <a:ln w="19050" cap="sq">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chemeClr val="tx1"/>
              </a:solidFill>
              <a:latin typeface="BMWType V2 Light" pitchFamily="2" charset="0"/>
              <a:cs typeface="BMWType V2 Light" pitchFamily="2" charset="0"/>
            </a:endParaRPr>
          </a:p>
        </p:txBody>
      </p:sp>
      <p:sp>
        <p:nvSpPr>
          <p:cNvPr id="75" name="Rechteck 74">
            <a:extLst>
              <a:ext uri="{FF2B5EF4-FFF2-40B4-BE49-F238E27FC236}">
                <a16:creationId xmlns:a16="http://schemas.microsoft.com/office/drawing/2014/main" xmlns="" id="{A9699E8C-C7E8-46D3-B260-8E59F7F64962}"/>
              </a:ext>
            </a:extLst>
          </p:cNvPr>
          <p:cNvSpPr/>
          <p:nvPr/>
        </p:nvSpPr>
        <p:spPr>
          <a:xfrm>
            <a:off x="17845918" y="8174663"/>
            <a:ext cx="6163420" cy="5478423"/>
          </a:xfrm>
          <a:prstGeom prst="rect">
            <a:avLst/>
          </a:prstGeom>
        </p:spPr>
        <p:txBody>
          <a:bodyPr wrap="square" lIns="0" tIns="0" rIns="0" bIns="0" anchor="t">
            <a:spAutoFit/>
          </a:bodyPr>
          <a:lstStyle/>
          <a:p>
            <a:r>
              <a:rPr lang="en-US" sz="2400" dirty="0" smtClean="0">
                <a:latin typeface="BMWType V2 Regular" pitchFamily="2" charset="0"/>
                <a:cs typeface="BMWType V2 Regular" pitchFamily="2" charset="0"/>
              </a:rPr>
              <a:t>Data source: </a:t>
            </a:r>
            <a:endParaRPr lang="en-US" sz="2400" dirty="0">
              <a:latin typeface="BMWType V2 Regular" pitchFamily="2" charset="0"/>
              <a:cs typeface="BMWType V2 Regular" pitchFamily="2" charset="0"/>
            </a:endParaRPr>
          </a:p>
          <a:p>
            <a:r>
              <a:rPr lang="en-US" sz="2400" spc="-10" dirty="0" smtClean="0">
                <a:latin typeface="BMWType V2 Regular" pitchFamily="2" charset="0"/>
                <a:ea typeface="Arial" panose="020B0604020202020204" pitchFamily="34" charset="0"/>
                <a:cs typeface="BMWType V2 Regular" pitchFamily="2" charset="0"/>
              </a:rPr>
              <a:t>IHS </a:t>
            </a:r>
            <a:r>
              <a:rPr lang="en-US" sz="2400" spc="-10" dirty="0" err="1">
                <a:latin typeface="BMWType V2 Regular" pitchFamily="2" charset="0"/>
                <a:ea typeface="Arial" panose="020B0604020202020204" pitchFamily="34" charset="0"/>
                <a:cs typeface="BMWType V2 Regular" pitchFamily="2" charset="0"/>
              </a:rPr>
              <a:t>Markit</a:t>
            </a:r>
            <a:r>
              <a:rPr lang="en-US" sz="2400" spc="-10" dirty="0">
                <a:latin typeface="BMWType V2 Regular" pitchFamily="2" charset="0"/>
                <a:ea typeface="Arial" panose="020B0604020202020204" pitchFamily="34" charset="0"/>
                <a:cs typeface="BMWType V2 Regular" pitchFamily="2" charset="0"/>
              </a:rPr>
              <a:t> New Registrations </a:t>
            </a:r>
            <a:r>
              <a:rPr lang="en-US" sz="2400" spc="-10" dirty="0" smtClean="0">
                <a:latin typeface="BMWType V2 Regular" pitchFamily="2" charset="0"/>
                <a:ea typeface="Arial" panose="020B0604020202020204" pitchFamily="34" charset="0"/>
                <a:cs typeface="BMWType V2 Regular" pitchFamily="2" charset="0"/>
              </a:rPr>
              <a:t/>
            </a:r>
            <a:br>
              <a:rPr lang="en-US" sz="2400" spc="-10" dirty="0" smtClean="0">
                <a:latin typeface="BMWType V2 Regular" pitchFamily="2" charset="0"/>
                <a:ea typeface="Arial" panose="020B0604020202020204" pitchFamily="34" charset="0"/>
                <a:cs typeface="BMWType V2 Regular" pitchFamily="2" charset="0"/>
              </a:rPr>
            </a:br>
            <a:r>
              <a:rPr lang="en-US" sz="2400" spc="-10" dirty="0" smtClean="0">
                <a:latin typeface="BMWType V2 Regular" pitchFamily="2" charset="0"/>
                <a:ea typeface="Arial" panose="020B0604020202020204" pitchFamily="34" charset="0"/>
                <a:cs typeface="BMWType V2 Regular" pitchFamily="2" charset="0"/>
              </a:rPr>
              <a:t>2018 </a:t>
            </a:r>
            <a:r>
              <a:rPr lang="en-US" sz="2400" spc="-10" dirty="0" err="1" smtClean="0">
                <a:latin typeface="BMWType V2 Regular" pitchFamily="2" charset="0"/>
                <a:ea typeface="Arial" panose="020B0604020202020204" pitchFamily="34" charset="0"/>
                <a:cs typeface="BMWType V2 Regular" pitchFamily="2" charset="0"/>
              </a:rPr>
              <a:t>ytd</a:t>
            </a:r>
            <a:r>
              <a:rPr lang="en-US" sz="2400" spc="-10" dirty="0" smtClean="0">
                <a:latin typeface="BMWType V2 Regular" pitchFamily="2" charset="0"/>
                <a:ea typeface="Arial" panose="020B0604020202020204" pitchFamily="34" charset="0"/>
                <a:cs typeface="BMWType V2 Regular" pitchFamily="2" charset="0"/>
              </a:rPr>
              <a:t> 5.11.2018 report.</a:t>
            </a:r>
            <a:r>
              <a:rPr lang="en-US" sz="2400" spc="-10" dirty="0">
                <a:latin typeface="BMWType V2 Regular" pitchFamily="2" charset="0"/>
                <a:ea typeface="Arial" panose="020B0604020202020204" pitchFamily="34" charset="0"/>
                <a:cs typeface="BMWType V2 Regular" pitchFamily="2" charset="0"/>
              </a:rPr>
              <a:t/>
            </a:r>
            <a:br>
              <a:rPr lang="en-US" sz="2400" spc="-10" dirty="0">
                <a:latin typeface="BMWType V2 Regular" pitchFamily="2" charset="0"/>
                <a:ea typeface="Arial" panose="020B0604020202020204" pitchFamily="34" charset="0"/>
                <a:cs typeface="BMWType V2 Regular" pitchFamily="2" charset="0"/>
              </a:rPr>
            </a:br>
            <a:r>
              <a:rPr lang="en-US" sz="2400" spc="-10" dirty="0" smtClean="0">
                <a:latin typeface="BMWType V2 Regular" pitchFamily="2" charset="0"/>
                <a:ea typeface="Arial" panose="020B0604020202020204" pitchFamily="34" charset="0"/>
                <a:cs typeface="BMWType V2 Regular" pitchFamily="2" charset="0"/>
              </a:rPr>
              <a:t/>
            </a:r>
            <a:br>
              <a:rPr lang="en-US" sz="2400" spc="-10" dirty="0" smtClean="0">
                <a:latin typeface="BMWType V2 Regular" pitchFamily="2" charset="0"/>
                <a:ea typeface="Arial" panose="020B0604020202020204" pitchFamily="34" charset="0"/>
                <a:cs typeface="BMWType V2 Regular" pitchFamily="2" charset="0"/>
              </a:rPr>
            </a:br>
            <a:r>
              <a:rPr lang="en-US" sz="2400" spc="-10" dirty="0" smtClean="0">
                <a:latin typeface="BMWType V2 Regular" pitchFamily="2" charset="0"/>
                <a:ea typeface="Arial" panose="020B0604020202020204" pitchFamily="34" charset="0"/>
                <a:cs typeface="BMWType V2 Regular" pitchFamily="2" charset="0"/>
              </a:rPr>
              <a:t>Geography/Country </a:t>
            </a:r>
            <a:r>
              <a:rPr lang="en-US" sz="2400" spc="-10" dirty="0">
                <a:latin typeface="BMWType V2 Regular" pitchFamily="2" charset="0"/>
                <a:ea typeface="Arial" panose="020B0604020202020204" pitchFamily="34" charset="0"/>
                <a:cs typeface="BMWType V2 Regular" pitchFamily="2" charset="0"/>
              </a:rPr>
              <a:t>coverage: </a:t>
            </a:r>
            <a:r>
              <a:rPr lang="de-DE" sz="2400" spc="-10" dirty="0" smtClean="0">
                <a:latin typeface="BMWType V2 Regular" pitchFamily="2" charset="0"/>
                <a:ea typeface="Arial" panose="020B0604020202020204" pitchFamily="34" charset="0"/>
                <a:cs typeface="BMWType V2 Regular" pitchFamily="2" charset="0"/>
              </a:rPr>
              <a:t/>
            </a:r>
            <a:br>
              <a:rPr lang="de-DE" sz="2400" spc="-10" dirty="0" smtClean="0">
                <a:latin typeface="BMWType V2 Regular" pitchFamily="2" charset="0"/>
                <a:ea typeface="Arial" panose="020B0604020202020204" pitchFamily="34" charset="0"/>
                <a:cs typeface="BMWType V2 Regular" pitchFamily="2" charset="0"/>
              </a:rPr>
            </a:br>
            <a:r>
              <a:rPr lang="en-GB" sz="2400" spc="-10" dirty="0" smtClean="0">
                <a:latin typeface="BMWType V2 Regular" pitchFamily="2" charset="0"/>
                <a:ea typeface="Arial" panose="020B0604020202020204" pitchFamily="34" charset="0"/>
                <a:cs typeface="BMWType V2 Regular" pitchFamily="2" charset="0"/>
              </a:rPr>
              <a:t>Germany</a:t>
            </a:r>
            <a:endParaRPr lang="de-DE" sz="2400" spc="-10" dirty="0">
              <a:latin typeface="BMWType V2 Regular" pitchFamily="2" charset="0"/>
              <a:ea typeface="Arial" panose="020B0604020202020204" pitchFamily="34" charset="0"/>
              <a:cs typeface="BMWType V2 Regular" pitchFamily="2" charset="0"/>
            </a:endParaRPr>
          </a:p>
          <a:p>
            <a:pPr>
              <a:spcBef>
                <a:spcPts val="600"/>
              </a:spcBef>
              <a:spcAft>
                <a:spcPts val="600"/>
              </a:spcAft>
            </a:pPr>
            <a:r>
              <a:rPr lang="en-US" sz="2400" spc="-10" dirty="0" smtClean="0">
                <a:latin typeface="BMWType V2 Regular" pitchFamily="2" charset="0"/>
                <a:ea typeface="Arial" panose="020B0604020202020204" pitchFamily="34" charset="0"/>
                <a:cs typeface="BMWType V2 Regular" pitchFamily="2" charset="0"/>
              </a:rPr>
              <a:t/>
            </a:r>
            <a:br>
              <a:rPr lang="en-US" sz="2400" spc="-10" dirty="0" smtClean="0">
                <a:latin typeface="BMWType V2 Regular" pitchFamily="2" charset="0"/>
                <a:ea typeface="Arial" panose="020B0604020202020204" pitchFamily="34" charset="0"/>
                <a:cs typeface="BMWType V2 Regular" pitchFamily="2" charset="0"/>
              </a:rPr>
            </a:br>
            <a:r>
              <a:rPr lang="en-US" sz="2400" spc="-10" dirty="0" smtClean="0">
                <a:latin typeface="BMWType V2 Regular" pitchFamily="2" charset="0"/>
                <a:ea typeface="Arial" panose="020B0604020202020204" pitchFamily="34" charset="0"/>
                <a:cs typeface="BMWType V2 Regular" pitchFamily="2" charset="0"/>
              </a:rPr>
              <a:t>Vehicle </a:t>
            </a:r>
            <a:r>
              <a:rPr lang="en-US" sz="2400" spc="-10" dirty="0">
                <a:latin typeface="BMWType V2 Regular" pitchFamily="2" charset="0"/>
                <a:ea typeface="Arial" panose="020B0604020202020204" pitchFamily="34" charset="0"/>
                <a:cs typeface="BMWType V2 Regular" pitchFamily="2" charset="0"/>
              </a:rPr>
              <a:t>Type: </a:t>
            </a:r>
            <a:r>
              <a:rPr lang="en-US" sz="2400" spc="-10" dirty="0" smtClean="0">
                <a:latin typeface="BMWType V2 Regular" pitchFamily="2" charset="0"/>
                <a:ea typeface="Arial" panose="020B0604020202020204" pitchFamily="34" charset="0"/>
                <a:cs typeface="BMWType V2 Regular" pitchFamily="2" charset="0"/>
              </a:rPr>
              <a:t/>
            </a:r>
            <a:br>
              <a:rPr lang="en-US" sz="2400" spc="-10" dirty="0" smtClean="0">
                <a:latin typeface="BMWType V2 Regular" pitchFamily="2" charset="0"/>
                <a:ea typeface="Arial" panose="020B0604020202020204" pitchFamily="34" charset="0"/>
                <a:cs typeface="BMWType V2 Regular" pitchFamily="2" charset="0"/>
              </a:rPr>
            </a:br>
            <a:r>
              <a:rPr lang="en-US" sz="2400" spc="-10" dirty="0" smtClean="0">
                <a:latin typeface="BMWType V2 Regular" pitchFamily="2" charset="0"/>
                <a:ea typeface="Arial" panose="020B0604020202020204" pitchFamily="34" charset="0"/>
                <a:cs typeface="BMWType V2 Regular" pitchFamily="2" charset="0"/>
              </a:rPr>
              <a:t>Passenger Cars</a:t>
            </a:r>
            <a:br>
              <a:rPr lang="en-US" sz="2400" spc="-10" dirty="0" smtClean="0">
                <a:latin typeface="BMWType V2 Regular" pitchFamily="2" charset="0"/>
                <a:ea typeface="Arial" panose="020B0604020202020204" pitchFamily="34" charset="0"/>
                <a:cs typeface="BMWType V2 Regular" pitchFamily="2" charset="0"/>
              </a:rPr>
            </a:br>
            <a:endParaRPr lang="de-DE" sz="2400" spc="-10" dirty="0">
              <a:latin typeface="BMWType V2 Regular" pitchFamily="2" charset="0"/>
              <a:ea typeface="Arial" panose="020B0604020202020204" pitchFamily="34" charset="0"/>
              <a:cs typeface="BMWType V2 Regular" pitchFamily="2" charset="0"/>
            </a:endParaRPr>
          </a:p>
          <a:p>
            <a:pPr>
              <a:spcBef>
                <a:spcPts val="600"/>
              </a:spcBef>
              <a:spcAft>
                <a:spcPts val="600"/>
              </a:spcAft>
            </a:pPr>
            <a:r>
              <a:rPr lang="en-US" sz="2400" spc="-10" dirty="0" smtClean="0">
                <a:latin typeface="BMWType V2 Regular" pitchFamily="2" charset="0"/>
                <a:ea typeface="Arial" panose="020B0604020202020204" pitchFamily="34" charset="0"/>
                <a:cs typeface="BMWType V2 Regular" pitchFamily="2" charset="0"/>
              </a:rPr>
              <a:t>Propulsion: </a:t>
            </a:r>
            <a:br>
              <a:rPr lang="en-US" sz="2400" spc="-10" dirty="0" smtClean="0">
                <a:latin typeface="BMWType V2 Regular" pitchFamily="2" charset="0"/>
                <a:ea typeface="Arial" panose="020B0604020202020204" pitchFamily="34" charset="0"/>
                <a:cs typeface="BMWType V2 Regular" pitchFamily="2" charset="0"/>
              </a:rPr>
            </a:br>
            <a:r>
              <a:rPr lang="en-US" sz="2400" spc="-10" dirty="0" smtClean="0">
                <a:latin typeface="BMWType V2 Regular" pitchFamily="2" charset="0"/>
                <a:ea typeface="Arial" panose="020B0604020202020204" pitchFamily="34" charset="0"/>
                <a:cs typeface="BMWType V2 Regular" pitchFamily="2" charset="0"/>
              </a:rPr>
              <a:t>Electric</a:t>
            </a:r>
            <a:r>
              <a:rPr lang="en-US" sz="2400" spc="-10" dirty="0">
                <a:latin typeface="BMWType V2 Regular" pitchFamily="2" charset="0"/>
                <a:ea typeface="Arial" panose="020B0604020202020204" pitchFamily="34" charset="0"/>
                <a:cs typeface="BMWType V2 Regular" pitchFamily="2" charset="0"/>
              </a:rPr>
              <a:t>, Electric w. REX, Electric w/o REX, </a:t>
            </a:r>
            <a:r>
              <a:rPr lang="en-US" sz="2400" spc="-10" dirty="0" smtClean="0">
                <a:latin typeface="BMWType V2 Regular" pitchFamily="2" charset="0"/>
                <a:ea typeface="Arial" panose="020B0604020202020204" pitchFamily="34" charset="0"/>
                <a:cs typeface="BMWType V2 Regular" pitchFamily="2" charset="0"/>
              </a:rPr>
              <a:t/>
            </a:r>
            <a:br>
              <a:rPr lang="en-US" sz="2400" spc="-10" dirty="0" smtClean="0">
                <a:latin typeface="BMWType V2 Regular" pitchFamily="2" charset="0"/>
                <a:ea typeface="Arial" panose="020B0604020202020204" pitchFamily="34" charset="0"/>
                <a:cs typeface="BMWType V2 Regular" pitchFamily="2" charset="0"/>
              </a:rPr>
            </a:br>
            <a:r>
              <a:rPr lang="en-US" sz="2400" spc="-10" dirty="0" smtClean="0">
                <a:latin typeface="BMWType V2 Regular" pitchFamily="2" charset="0"/>
                <a:ea typeface="Arial" panose="020B0604020202020204" pitchFamily="34" charset="0"/>
                <a:cs typeface="BMWType V2 Regular" pitchFamily="2" charset="0"/>
              </a:rPr>
              <a:t>PHEV </a:t>
            </a:r>
            <a:r>
              <a:rPr lang="en-US" sz="2400" spc="-10" dirty="0">
                <a:latin typeface="BMWType V2 Regular" pitchFamily="2" charset="0"/>
                <a:ea typeface="Arial" panose="020B0604020202020204" pitchFamily="34" charset="0"/>
                <a:cs typeface="BMWType V2 Regular" pitchFamily="2" charset="0"/>
              </a:rPr>
              <a:t>Diesel and PHEV Petrol</a:t>
            </a:r>
            <a:endParaRPr lang="de-DE" sz="2400" spc="-10" dirty="0">
              <a:latin typeface="BMWType V2 Regular" pitchFamily="2" charset="0"/>
              <a:ea typeface="Arial" panose="020B0604020202020204" pitchFamily="34" charset="0"/>
              <a:cs typeface="BMWType V2 Regular" pitchFamily="2" charset="0"/>
            </a:endParaRPr>
          </a:p>
          <a:p>
            <a:endParaRPr lang="en-US" sz="2400" dirty="0">
              <a:latin typeface="BMWType V2 Light" pitchFamily="2" charset="0"/>
              <a:cs typeface="BMWType V2 Light" pitchFamily="2" charset="0"/>
            </a:endParaRPr>
          </a:p>
        </p:txBody>
      </p:sp>
      <p:sp>
        <p:nvSpPr>
          <p:cNvPr id="26" name="Rechteck 25"/>
          <p:cNvSpPr/>
          <p:nvPr/>
        </p:nvSpPr>
        <p:spPr>
          <a:xfrm>
            <a:off x="0" y="2644776"/>
            <a:ext cx="10345783" cy="11071224"/>
          </a:xfrm>
          <a:prstGeom prst="rect">
            <a:avLst/>
          </a:prstGeom>
          <a:solidFill>
            <a:schemeClr val="bg1">
              <a:lumMod val="8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sp>
        <p:nvSpPr>
          <p:cNvPr id="222" name="Parallelogramm 221">
            <a:extLst>
              <a:ext uri="{FF2B5EF4-FFF2-40B4-BE49-F238E27FC236}">
                <a16:creationId xmlns:a16="http://schemas.microsoft.com/office/drawing/2014/main" xmlns="" id="{8E64CC0D-2C08-49EF-B480-E178296550D3}"/>
              </a:ext>
            </a:extLst>
          </p:cNvPr>
          <p:cNvSpPr/>
          <p:nvPr/>
        </p:nvSpPr>
        <p:spPr>
          <a:xfrm>
            <a:off x="8315877" y="2410691"/>
            <a:ext cx="6134792" cy="11305309"/>
          </a:xfrm>
          <a:custGeom>
            <a:avLst/>
            <a:gdLst>
              <a:gd name="connsiteX0" fmla="*/ 0 w 6134792"/>
              <a:gd name="connsiteY0" fmla="*/ 11305309 h 11305309"/>
              <a:gd name="connsiteX1" fmla="*/ 4067735 w 6134792"/>
              <a:gd name="connsiteY1" fmla="*/ 0 h 11305309"/>
              <a:gd name="connsiteX2" fmla="*/ 6134792 w 6134792"/>
              <a:gd name="connsiteY2" fmla="*/ 0 h 11305309"/>
              <a:gd name="connsiteX3" fmla="*/ 2067057 w 6134792"/>
              <a:gd name="connsiteY3" fmla="*/ 11305309 h 11305309"/>
              <a:gd name="connsiteX4" fmla="*/ 0 w 6134792"/>
              <a:gd name="connsiteY4" fmla="*/ 11305309 h 11305309"/>
              <a:gd name="connsiteX0" fmla="*/ 0 w 6134792"/>
              <a:gd name="connsiteY0" fmla="*/ 11305309 h 11305309"/>
              <a:gd name="connsiteX1" fmla="*/ 69893 w 6134792"/>
              <a:gd name="connsiteY1" fmla="*/ 42530 h 11305309"/>
              <a:gd name="connsiteX2" fmla="*/ 6134792 w 6134792"/>
              <a:gd name="connsiteY2" fmla="*/ 0 h 11305309"/>
              <a:gd name="connsiteX3" fmla="*/ 2067057 w 6134792"/>
              <a:gd name="connsiteY3" fmla="*/ 11305309 h 11305309"/>
              <a:gd name="connsiteX4" fmla="*/ 0 w 6134792"/>
              <a:gd name="connsiteY4" fmla="*/ 11305309 h 11305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4792" h="11305309">
                <a:moveTo>
                  <a:pt x="0" y="11305309"/>
                </a:moveTo>
                <a:lnTo>
                  <a:pt x="69893" y="42530"/>
                </a:lnTo>
                <a:lnTo>
                  <a:pt x="6134792" y="0"/>
                </a:lnTo>
                <a:lnTo>
                  <a:pt x="2067057" y="11305309"/>
                </a:lnTo>
                <a:lnTo>
                  <a:pt x="0" y="11305309"/>
                </a:lnTo>
                <a:close/>
              </a:path>
            </a:pathLst>
          </a:custGeom>
          <a:solidFill>
            <a:srgbClr val="D9D9D9"/>
          </a:solidFill>
          <a:ln>
            <a:noFill/>
          </a:ln>
          <a:effectLst>
            <a:outerShdw blurRad="2413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6" name="Gruppieren 5">
            <a:extLst>
              <a:ext uri="{FF2B5EF4-FFF2-40B4-BE49-F238E27FC236}">
                <a16:creationId xmlns:a16="http://schemas.microsoft.com/office/drawing/2014/main" xmlns="" id="{2995859F-6C7F-43BD-828B-845D367DD6F2}"/>
              </a:ext>
            </a:extLst>
          </p:cNvPr>
          <p:cNvGrpSpPr/>
          <p:nvPr/>
        </p:nvGrpSpPr>
        <p:grpSpPr>
          <a:xfrm>
            <a:off x="1459035" y="2964582"/>
            <a:ext cx="10176247" cy="10176247"/>
            <a:chOff x="1459035" y="2964582"/>
            <a:chExt cx="10176247" cy="10176247"/>
          </a:xfrm>
          <a:effectLst>
            <a:outerShdw blurRad="279400" dist="177800" dir="8100000" algn="ctr" rotWithShape="0">
              <a:srgbClr val="000000">
                <a:alpha val="40000"/>
              </a:srgbClr>
            </a:outerShdw>
          </a:effectLst>
        </p:grpSpPr>
        <p:sp>
          <p:nvSpPr>
            <p:cNvPr id="36" name="Ellipse 35">
              <a:extLst>
                <a:ext uri="{FF2B5EF4-FFF2-40B4-BE49-F238E27FC236}">
                  <a16:creationId xmlns:a16="http://schemas.microsoft.com/office/drawing/2014/main" xmlns="" id="{943AB069-A528-4F7E-B7EB-B06A895A5348}"/>
                </a:ext>
              </a:extLst>
            </p:cNvPr>
            <p:cNvSpPr>
              <a:spLocks noChangeAspect="1"/>
            </p:cNvSpPr>
            <p:nvPr/>
          </p:nvSpPr>
          <p:spPr>
            <a:xfrm>
              <a:off x="1459035" y="2964582"/>
              <a:ext cx="10176247" cy="101762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Teilkreis 47">
              <a:extLst>
                <a:ext uri="{FF2B5EF4-FFF2-40B4-BE49-F238E27FC236}">
                  <a16:creationId xmlns:a16="http://schemas.microsoft.com/office/drawing/2014/main" xmlns="" id="{0704EED1-B3F1-46B0-9870-9B91A3567509}"/>
                </a:ext>
              </a:extLst>
            </p:cNvPr>
            <p:cNvSpPr/>
            <p:nvPr/>
          </p:nvSpPr>
          <p:spPr>
            <a:xfrm rot="172524">
              <a:off x="1459035" y="2964582"/>
              <a:ext cx="10176247" cy="10176247"/>
            </a:xfrm>
            <a:prstGeom prst="pie">
              <a:avLst>
                <a:gd name="adj1" fmla="val 3481207"/>
                <a:gd name="adj2" fmla="val 4717498"/>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5" name="Teilkreis 34">
              <a:extLst>
                <a:ext uri="{FF2B5EF4-FFF2-40B4-BE49-F238E27FC236}">
                  <a16:creationId xmlns:a16="http://schemas.microsoft.com/office/drawing/2014/main" xmlns="" id="{C5A30B65-EAD4-42B9-B2AA-8821F49288DA}"/>
                </a:ext>
              </a:extLst>
            </p:cNvPr>
            <p:cNvSpPr/>
            <p:nvPr/>
          </p:nvSpPr>
          <p:spPr>
            <a:xfrm rot="172524">
              <a:off x="1459035" y="2964582"/>
              <a:ext cx="10176247" cy="10176247"/>
            </a:xfrm>
            <a:prstGeom prst="pie">
              <a:avLst>
                <a:gd name="adj1" fmla="val 19911081"/>
                <a:gd name="adj2" fmla="val 210879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6" name="Teilkreis 65">
              <a:extLst>
                <a:ext uri="{FF2B5EF4-FFF2-40B4-BE49-F238E27FC236}">
                  <a16:creationId xmlns:a16="http://schemas.microsoft.com/office/drawing/2014/main" xmlns="" id="{77378ACD-63F7-4748-A2D4-E687BCF1A528}"/>
                </a:ext>
              </a:extLst>
            </p:cNvPr>
            <p:cNvSpPr/>
            <p:nvPr/>
          </p:nvSpPr>
          <p:spPr>
            <a:xfrm rot="1795958">
              <a:off x="1459035" y="2964582"/>
              <a:ext cx="10176247" cy="10176247"/>
            </a:xfrm>
            <a:prstGeom prst="pie">
              <a:avLst>
                <a:gd name="adj1" fmla="val 9888604"/>
                <a:gd name="adj2" fmla="val 11233922"/>
              </a:avLst>
            </a:prstGeom>
            <a:solidFill>
              <a:srgbClr val="267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5" name="Teilkreis 64">
              <a:extLst>
                <a:ext uri="{FF2B5EF4-FFF2-40B4-BE49-F238E27FC236}">
                  <a16:creationId xmlns:a16="http://schemas.microsoft.com/office/drawing/2014/main" xmlns="" id="{1484854D-D073-4F93-87DB-B82863EA7139}"/>
                </a:ext>
              </a:extLst>
            </p:cNvPr>
            <p:cNvSpPr/>
            <p:nvPr/>
          </p:nvSpPr>
          <p:spPr>
            <a:xfrm rot="2142434">
              <a:off x="1459035" y="2964582"/>
              <a:ext cx="10176247" cy="10176247"/>
            </a:xfrm>
            <a:prstGeom prst="pie">
              <a:avLst>
                <a:gd name="adj1" fmla="val 10396920"/>
                <a:gd name="adj2" fmla="val 14291914"/>
              </a:avLst>
            </a:prstGeom>
            <a:solidFill>
              <a:srgbClr val="1B5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2" name="Teilkreis 111">
              <a:extLst>
                <a:ext uri="{FF2B5EF4-FFF2-40B4-BE49-F238E27FC236}">
                  <a16:creationId xmlns:a16="http://schemas.microsoft.com/office/drawing/2014/main" xmlns="" id="{E9A6D035-A9C3-4579-8D38-DCAED7453CB6}"/>
                </a:ext>
              </a:extLst>
            </p:cNvPr>
            <p:cNvSpPr/>
            <p:nvPr/>
          </p:nvSpPr>
          <p:spPr>
            <a:xfrm rot="495711">
              <a:off x="1459035" y="2964582"/>
              <a:ext cx="10176247" cy="10176247"/>
            </a:xfrm>
            <a:prstGeom prst="pie">
              <a:avLst>
                <a:gd name="adj1" fmla="val 10322644"/>
                <a:gd name="adj2" fmla="val 11375342"/>
              </a:avLst>
            </a:prstGeom>
            <a:solidFill>
              <a:srgbClr val="2D9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55" name="Teilkreis 154">
              <a:extLst>
                <a:ext uri="{FF2B5EF4-FFF2-40B4-BE49-F238E27FC236}">
                  <a16:creationId xmlns:a16="http://schemas.microsoft.com/office/drawing/2014/main" xmlns="" id="{5B0D8607-F43A-41A8-850D-D7E2375CFEAC}"/>
                </a:ext>
              </a:extLst>
            </p:cNvPr>
            <p:cNvSpPr/>
            <p:nvPr/>
          </p:nvSpPr>
          <p:spPr>
            <a:xfrm rot="495711">
              <a:off x="1459035" y="2964582"/>
              <a:ext cx="10176247" cy="10176247"/>
            </a:xfrm>
            <a:prstGeom prst="pie">
              <a:avLst>
                <a:gd name="adj1" fmla="val 8335364"/>
                <a:gd name="adj2" fmla="val 10726260"/>
              </a:avLst>
            </a:prstGeom>
            <a:solidFill>
              <a:srgbClr val="39C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53" name="Teilkreis 152">
              <a:extLst>
                <a:ext uri="{FF2B5EF4-FFF2-40B4-BE49-F238E27FC236}">
                  <a16:creationId xmlns:a16="http://schemas.microsoft.com/office/drawing/2014/main" xmlns="" id="{73595DA5-6642-4886-A0A1-304CBBCBF703}"/>
                </a:ext>
              </a:extLst>
            </p:cNvPr>
            <p:cNvSpPr/>
            <p:nvPr/>
          </p:nvSpPr>
          <p:spPr>
            <a:xfrm rot="20472277">
              <a:off x="1459035" y="2964582"/>
              <a:ext cx="10176247" cy="10176247"/>
            </a:xfrm>
            <a:prstGeom prst="pie">
              <a:avLst>
                <a:gd name="adj1" fmla="val 7293014"/>
                <a:gd name="adj2" fmla="val 8384175"/>
              </a:avLst>
            </a:prstGeom>
            <a:solidFill>
              <a:srgbClr val="2F9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51" name="Teilkreis 150">
              <a:extLst>
                <a:ext uri="{FF2B5EF4-FFF2-40B4-BE49-F238E27FC236}">
                  <a16:creationId xmlns:a16="http://schemas.microsoft.com/office/drawing/2014/main" xmlns="" id="{D0823BED-BDA6-401E-8E18-F1C6646DEC6C}"/>
                </a:ext>
              </a:extLst>
            </p:cNvPr>
            <p:cNvSpPr/>
            <p:nvPr/>
          </p:nvSpPr>
          <p:spPr>
            <a:xfrm rot="20472277">
              <a:off x="1459035" y="2964582"/>
              <a:ext cx="10176247" cy="10176247"/>
            </a:xfrm>
            <a:prstGeom prst="pie">
              <a:avLst>
                <a:gd name="adj1" fmla="val 5805003"/>
                <a:gd name="adj2" fmla="val 7611051"/>
              </a:avLst>
            </a:prstGeom>
            <a:solidFill>
              <a:srgbClr val="4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1" name="Teilkreis 70">
              <a:extLst>
                <a:ext uri="{FF2B5EF4-FFF2-40B4-BE49-F238E27FC236}">
                  <a16:creationId xmlns:a16="http://schemas.microsoft.com/office/drawing/2014/main" xmlns="" id="{03ED6793-3DC6-4B16-8CB6-090A0C3ACC5F}"/>
                </a:ext>
              </a:extLst>
            </p:cNvPr>
            <p:cNvSpPr/>
            <p:nvPr/>
          </p:nvSpPr>
          <p:spPr>
            <a:xfrm rot="647532">
              <a:off x="1459035" y="2964582"/>
              <a:ext cx="10176247" cy="10176247"/>
            </a:xfrm>
            <a:prstGeom prst="pie">
              <a:avLst>
                <a:gd name="adj1" fmla="val 585732"/>
                <a:gd name="adj2" fmla="val 3373114"/>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0" name="Teilkreis 69">
              <a:extLst>
                <a:ext uri="{FF2B5EF4-FFF2-40B4-BE49-F238E27FC236}">
                  <a16:creationId xmlns:a16="http://schemas.microsoft.com/office/drawing/2014/main" xmlns="" id="{0233E0DB-248E-4066-9CB8-31A71136D8F8}"/>
                </a:ext>
              </a:extLst>
            </p:cNvPr>
            <p:cNvSpPr/>
            <p:nvPr/>
          </p:nvSpPr>
          <p:spPr>
            <a:xfrm rot="20817738">
              <a:off x="1459035" y="2964582"/>
              <a:ext cx="10176247" cy="10176247"/>
            </a:xfrm>
            <a:prstGeom prst="pie">
              <a:avLst>
                <a:gd name="adj1" fmla="val 876998"/>
                <a:gd name="adj2" fmla="val 3051356"/>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4" name="Teilkreis 63">
              <a:extLst>
                <a:ext uri="{FF2B5EF4-FFF2-40B4-BE49-F238E27FC236}">
                  <a16:creationId xmlns:a16="http://schemas.microsoft.com/office/drawing/2014/main" xmlns="" id="{C8CB8C54-1075-415E-BAE5-849D5BC68CDD}"/>
                </a:ext>
              </a:extLst>
            </p:cNvPr>
            <p:cNvSpPr/>
            <p:nvPr/>
          </p:nvSpPr>
          <p:spPr>
            <a:xfrm rot="20818244">
              <a:off x="1459035" y="2964582"/>
              <a:ext cx="10176247" cy="10176247"/>
            </a:xfrm>
            <a:prstGeom prst="pie">
              <a:avLst>
                <a:gd name="adj1" fmla="val 296062"/>
                <a:gd name="adj2" fmla="val 1120085"/>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3" name="Teilkreis 62">
              <a:extLst>
                <a:ext uri="{FF2B5EF4-FFF2-40B4-BE49-F238E27FC236}">
                  <a16:creationId xmlns:a16="http://schemas.microsoft.com/office/drawing/2014/main" xmlns="" id="{4D120EEE-B35D-4E1B-A4AF-491A6BC0869A}"/>
                </a:ext>
              </a:extLst>
            </p:cNvPr>
            <p:cNvSpPr/>
            <p:nvPr/>
          </p:nvSpPr>
          <p:spPr>
            <a:xfrm>
              <a:off x="1459035" y="2964582"/>
              <a:ext cx="10176247" cy="10176247"/>
            </a:xfrm>
            <a:prstGeom prst="pie">
              <a:avLst>
                <a:gd name="adj1" fmla="val 16195428"/>
                <a:gd name="adj2" fmla="val 2027990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0" name="Ellipse 79">
              <a:extLst>
                <a:ext uri="{FF2B5EF4-FFF2-40B4-BE49-F238E27FC236}">
                  <a16:creationId xmlns:a16="http://schemas.microsoft.com/office/drawing/2014/main" xmlns="" id="{3237B317-CFEF-42F1-AF28-7A357F818CB6}"/>
                </a:ext>
              </a:extLst>
            </p:cNvPr>
            <p:cNvSpPr/>
            <p:nvPr/>
          </p:nvSpPr>
          <p:spPr>
            <a:xfrm>
              <a:off x="1459035" y="2964582"/>
              <a:ext cx="10176247" cy="10176247"/>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 name="Rechteck 2"/>
          <p:cNvSpPr/>
          <p:nvPr/>
        </p:nvSpPr>
        <p:spPr>
          <a:xfrm>
            <a:off x="0" y="0"/>
            <a:ext cx="24382413"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Textfeld 78">
            <a:extLst>
              <a:ext uri="{FF2B5EF4-FFF2-40B4-BE49-F238E27FC236}">
                <a16:creationId xmlns:a16="http://schemas.microsoft.com/office/drawing/2014/main" xmlns="" id="{0752EC87-5531-492E-8700-7E736D14F2F2}"/>
              </a:ext>
            </a:extLst>
          </p:cNvPr>
          <p:cNvSpPr txBox="1"/>
          <p:nvPr/>
        </p:nvSpPr>
        <p:spPr>
          <a:xfrm>
            <a:off x="678599" y="613627"/>
            <a:ext cx="23025213" cy="1578894"/>
          </a:xfrm>
          <a:prstGeom prst="rect">
            <a:avLst/>
          </a:prstGeom>
          <a:noFill/>
        </p:spPr>
        <p:txBody>
          <a:bodyPr wrap="square" lIns="0" tIns="0" rIns="0" bIns="0" rtlCol="0">
            <a:spAutoFit/>
          </a:bodyPr>
          <a:lstStyle/>
          <a:p>
            <a:pPr>
              <a:lnSpc>
                <a:spcPct val="95000"/>
              </a:lnSpc>
            </a:pPr>
            <a:r>
              <a:rPr lang="en-US" sz="5400" b="1" cap="all" dirty="0" err="1" smtClean="0">
                <a:latin typeface="BMWType V2 Light" pitchFamily="2" charset="0"/>
                <a:cs typeface="BMWType V2 Light" pitchFamily="2" charset="0"/>
              </a:rPr>
              <a:t>Electromobility</a:t>
            </a:r>
            <a:r>
              <a:rPr lang="en-US" sz="5400" b="1" cap="all" dirty="0" smtClean="0">
                <a:latin typeface="BMWType V2 Light" pitchFamily="2" charset="0"/>
                <a:cs typeface="BMWType V2 Light" pitchFamily="2" charset="0"/>
              </a:rPr>
              <a:t> in </a:t>
            </a:r>
            <a:r>
              <a:rPr lang="en-US" sz="5400" b="1" cap="all" dirty="0" err="1" smtClean="0">
                <a:latin typeface="BMWType V2 Light" pitchFamily="2" charset="0"/>
                <a:cs typeface="BMWType V2 Light" pitchFamily="2" charset="0"/>
              </a:rPr>
              <a:t>germany</a:t>
            </a:r>
            <a:r>
              <a:rPr lang="en-US" sz="5400" b="1" cap="all" dirty="0" smtClean="0">
                <a:latin typeface="BMWType V2 Light" pitchFamily="2" charset="0"/>
                <a:cs typeface="BMWType V2 Light" pitchFamily="2" charset="0"/>
              </a:rPr>
              <a:t>.</a:t>
            </a:r>
            <a:r>
              <a:rPr lang="en-US" sz="5400" b="1" cap="all" dirty="0">
                <a:latin typeface="BMWType V2 Light" pitchFamily="2" charset="0"/>
                <a:cs typeface="BMWType V2 Light" pitchFamily="2" charset="0"/>
              </a:rPr>
              <a:t/>
            </a:r>
            <a:br>
              <a:rPr lang="en-US" sz="5400" b="1" cap="all" dirty="0">
                <a:latin typeface="BMWType V2 Light" pitchFamily="2" charset="0"/>
                <a:cs typeface="BMWType V2 Light" pitchFamily="2" charset="0"/>
              </a:rPr>
            </a:br>
            <a:r>
              <a:rPr lang="en-US" sz="5400" b="1" cap="all" dirty="0" smtClean="0">
                <a:latin typeface="BMWType V2 Light" pitchFamily="2" charset="0"/>
                <a:cs typeface="BMWType V2 Light" pitchFamily="2" charset="0"/>
              </a:rPr>
              <a:t>Share in new registrations by brand.</a:t>
            </a:r>
            <a:endParaRPr lang="en-US" sz="5400" b="1" cap="all" dirty="0">
              <a:latin typeface="BMWType V2 Light" pitchFamily="2" charset="0"/>
              <a:cs typeface="BMWType V2 Light" pitchFamily="2" charset="0"/>
            </a:endParaRPr>
          </a:p>
        </p:txBody>
      </p:sp>
      <p:grpSp>
        <p:nvGrpSpPr>
          <p:cNvPr id="67" name="Gruppieren 66">
            <a:extLst>
              <a:ext uri="{FF2B5EF4-FFF2-40B4-BE49-F238E27FC236}">
                <a16:creationId xmlns:a16="http://schemas.microsoft.com/office/drawing/2014/main" xmlns="" id="{E4BCB00C-AE78-40B2-A9DA-61C0C23DE55F}"/>
              </a:ext>
            </a:extLst>
          </p:cNvPr>
          <p:cNvGrpSpPr/>
          <p:nvPr/>
        </p:nvGrpSpPr>
        <p:grpSpPr>
          <a:xfrm>
            <a:off x="11206059" y="3161357"/>
            <a:ext cx="1311007" cy="691557"/>
            <a:chOff x="14088295" y="4288544"/>
            <a:chExt cx="1440000" cy="759601"/>
          </a:xfrm>
          <a:effectLst>
            <a:outerShdw blurRad="88900" dist="63500" dir="5400000" algn="t" rotWithShape="0">
              <a:prstClr val="black">
                <a:alpha val="40000"/>
              </a:prstClr>
            </a:outerShdw>
          </a:effectLst>
        </p:grpSpPr>
        <p:pic>
          <p:nvPicPr>
            <p:cNvPr id="69" name="Grafik 68">
              <a:extLst>
                <a:ext uri="{FF2B5EF4-FFF2-40B4-BE49-F238E27FC236}">
                  <a16:creationId xmlns:a16="http://schemas.microsoft.com/office/drawing/2014/main" xmlns="" id="{4BD55B2E-290D-41C9-BDFE-62B4A8D499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88295" y="4288544"/>
              <a:ext cx="1440000" cy="758919"/>
            </a:xfrm>
            <a:prstGeom prst="rect">
              <a:avLst/>
            </a:prstGeom>
            <a:solidFill>
              <a:srgbClr val="20ACDB"/>
            </a:solidFill>
            <a:ln>
              <a:noFill/>
            </a:ln>
            <a:effectLst/>
          </p:spPr>
        </p:pic>
        <p:sp>
          <p:nvSpPr>
            <p:cNvPr id="86" name="Rechteck 85">
              <a:extLst>
                <a:ext uri="{FF2B5EF4-FFF2-40B4-BE49-F238E27FC236}">
                  <a16:creationId xmlns:a16="http://schemas.microsoft.com/office/drawing/2014/main" xmlns="" id="{AEED638F-BDC7-47BD-8CBB-FB6BD9022D1F}"/>
                </a:ext>
              </a:extLst>
            </p:cNvPr>
            <p:cNvSpPr/>
            <p:nvPr/>
          </p:nvSpPr>
          <p:spPr>
            <a:xfrm rot="16200000">
              <a:off x="14428495" y="3948345"/>
              <a:ext cx="759600" cy="1440000"/>
            </a:xfrm>
            <a:prstGeom prst="rect">
              <a:avLst/>
            </a:prstGeom>
            <a:noFill/>
            <a:ln w="285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92" name="Rechteck 91">
            <a:extLst>
              <a:ext uri="{FF2B5EF4-FFF2-40B4-BE49-F238E27FC236}">
                <a16:creationId xmlns:a16="http://schemas.microsoft.com/office/drawing/2014/main" xmlns="" id="{28E7AABE-9BA2-474A-9417-2B40D2693407}"/>
              </a:ext>
            </a:extLst>
          </p:cNvPr>
          <p:cNvSpPr/>
          <p:nvPr/>
        </p:nvSpPr>
        <p:spPr>
          <a:xfrm>
            <a:off x="9632337" y="9257600"/>
            <a:ext cx="2416697" cy="738664"/>
          </a:xfrm>
          <a:prstGeom prst="rect">
            <a:avLst/>
          </a:prstGeom>
        </p:spPr>
        <p:txBody>
          <a:bodyPr wrap="square" lIns="0" tIns="0" rIns="0" bIns="0" anchor="t">
            <a:spAutoFit/>
          </a:bodyPr>
          <a:lstStyle/>
          <a:p>
            <a:pPr algn="ctr"/>
            <a:r>
              <a:rPr lang="de-DE" sz="2400" dirty="0">
                <a:solidFill>
                  <a:schemeClr val="bg1"/>
                </a:solidFill>
                <a:latin typeface="BMWType V2 Light" pitchFamily="2" charset="0"/>
                <a:cs typeface="BMWType V2 Light" pitchFamily="2" charset="0"/>
              </a:rPr>
              <a:t>Kia </a:t>
            </a:r>
            <a:br>
              <a:rPr lang="de-DE" sz="2400" dirty="0">
                <a:solidFill>
                  <a:schemeClr val="bg1"/>
                </a:solidFill>
                <a:latin typeface="BMWType V2 Light" pitchFamily="2" charset="0"/>
                <a:cs typeface="BMWType V2 Light" pitchFamily="2" charset="0"/>
              </a:rPr>
            </a:br>
            <a:r>
              <a:rPr lang="de-DE" sz="2400" dirty="0">
                <a:solidFill>
                  <a:schemeClr val="bg1"/>
                </a:solidFill>
                <a:latin typeface="BMWType V2 Light" pitchFamily="2" charset="0"/>
                <a:cs typeface="BMWType V2 Light" pitchFamily="2" charset="0"/>
              </a:rPr>
              <a:t>9 %</a:t>
            </a:r>
            <a:endParaRPr lang="en-US" sz="2400" dirty="0">
              <a:solidFill>
                <a:schemeClr val="bg1"/>
              </a:solidFill>
              <a:latin typeface="BMWType V2 Light" pitchFamily="2" charset="0"/>
              <a:cs typeface="BMWType V2 Light" pitchFamily="2" charset="0"/>
            </a:endParaRPr>
          </a:p>
        </p:txBody>
      </p:sp>
      <p:sp>
        <p:nvSpPr>
          <p:cNvPr id="93" name="Rechteck 92">
            <a:extLst>
              <a:ext uri="{FF2B5EF4-FFF2-40B4-BE49-F238E27FC236}">
                <a16:creationId xmlns:a16="http://schemas.microsoft.com/office/drawing/2014/main" xmlns="" id="{40FCE03F-8FB7-4176-8E4E-BE31671A5200}"/>
              </a:ext>
            </a:extLst>
          </p:cNvPr>
          <p:cNvSpPr/>
          <p:nvPr/>
        </p:nvSpPr>
        <p:spPr>
          <a:xfrm>
            <a:off x="9843566" y="6471660"/>
            <a:ext cx="2161853" cy="738664"/>
          </a:xfrm>
          <a:prstGeom prst="rect">
            <a:avLst/>
          </a:prstGeom>
        </p:spPr>
        <p:txBody>
          <a:bodyPr wrap="square" lIns="0" tIns="0" rIns="0" bIns="0" anchor="t">
            <a:spAutoFit/>
          </a:bodyPr>
          <a:lstStyle/>
          <a:p>
            <a:pPr algn="ctr"/>
            <a:r>
              <a:rPr lang="de-DE" sz="2400" dirty="0">
                <a:solidFill>
                  <a:schemeClr val="bg1"/>
                </a:solidFill>
                <a:latin typeface="BMWType V2 Light" pitchFamily="2" charset="0"/>
                <a:cs typeface="BMWType V2 Light" pitchFamily="2" charset="0"/>
              </a:rPr>
              <a:t>Audi</a:t>
            </a:r>
          </a:p>
          <a:p>
            <a:pPr algn="ctr"/>
            <a:r>
              <a:rPr lang="de-DE" sz="2400" dirty="0">
                <a:solidFill>
                  <a:schemeClr val="bg1"/>
                </a:solidFill>
                <a:latin typeface="BMWType V2 Light" pitchFamily="2" charset="0"/>
                <a:cs typeface="BMWType V2 Light" pitchFamily="2" charset="0"/>
              </a:rPr>
              <a:t>4 %</a:t>
            </a:r>
            <a:endParaRPr lang="en-US" sz="2400" dirty="0">
              <a:solidFill>
                <a:schemeClr val="bg1"/>
              </a:solidFill>
              <a:latin typeface="BMWType V2 Light" pitchFamily="2" charset="0"/>
              <a:cs typeface="BMWType V2 Light" pitchFamily="2" charset="0"/>
            </a:endParaRPr>
          </a:p>
        </p:txBody>
      </p:sp>
      <p:sp>
        <p:nvSpPr>
          <p:cNvPr id="94" name="Rechteck 93">
            <a:extLst>
              <a:ext uri="{FF2B5EF4-FFF2-40B4-BE49-F238E27FC236}">
                <a16:creationId xmlns:a16="http://schemas.microsoft.com/office/drawing/2014/main" xmlns="" id="{75075DE8-33CD-4D19-BA9C-510D3E101A06}"/>
              </a:ext>
            </a:extLst>
          </p:cNvPr>
          <p:cNvSpPr/>
          <p:nvPr/>
        </p:nvSpPr>
        <p:spPr>
          <a:xfrm>
            <a:off x="8293679" y="11252977"/>
            <a:ext cx="2046165" cy="738664"/>
          </a:xfrm>
          <a:prstGeom prst="rect">
            <a:avLst/>
          </a:prstGeom>
        </p:spPr>
        <p:txBody>
          <a:bodyPr wrap="square" lIns="0" tIns="0" rIns="0" bIns="0" anchor="t">
            <a:spAutoFit/>
          </a:bodyPr>
          <a:lstStyle/>
          <a:p>
            <a:pPr algn="ctr"/>
            <a:r>
              <a:rPr lang="de-DE" sz="2400" dirty="0">
                <a:solidFill>
                  <a:schemeClr val="bg1"/>
                </a:solidFill>
                <a:latin typeface="BMWType V2 Light" pitchFamily="2" charset="0"/>
                <a:cs typeface="BMWType V2 Light" pitchFamily="2" charset="0"/>
              </a:rPr>
              <a:t>Mercedes       </a:t>
            </a:r>
          </a:p>
          <a:p>
            <a:pPr algn="ctr"/>
            <a:r>
              <a:rPr lang="de-DE" sz="2400">
                <a:solidFill>
                  <a:schemeClr val="bg1"/>
                </a:solidFill>
                <a:latin typeface="BMWType V2 Light" pitchFamily="2" charset="0"/>
                <a:cs typeface="BMWType V2 Light" pitchFamily="2" charset="0"/>
              </a:rPr>
              <a:t>8 </a:t>
            </a:r>
            <a:r>
              <a:rPr lang="de-DE" sz="2400" dirty="0">
                <a:solidFill>
                  <a:schemeClr val="bg1"/>
                </a:solidFill>
                <a:latin typeface="BMWType V2 Light" pitchFamily="2" charset="0"/>
                <a:cs typeface="BMWType V2 Light" pitchFamily="2" charset="0"/>
              </a:rPr>
              <a:t>%</a:t>
            </a:r>
            <a:endParaRPr lang="en-US" sz="2400" dirty="0">
              <a:solidFill>
                <a:schemeClr val="bg1"/>
              </a:solidFill>
              <a:latin typeface="BMWType V2 Light" pitchFamily="2" charset="0"/>
              <a:cs typeface="BMWType V2 Light" pitchFamily="2" charset="0"/>
            </a:endParaRPr>
          </a:p>
        </p:txBody>
      </p:sp>
      <p:sp>
        <p:nvSpPr>
          <p:cNvPr id="95" name="Rechteck 94">
            <a:extLst>
              <a:ext uri="{FF2B5EF4-FFF2-40B4-BE49-F238E27FC236}">
                <a16:creationId xmlns:a16="http://schemas.microsoft.com/office/drawing/2014/main" xmlns="" id="{0246910A-C7B3-4B2C-9A9A-101A5A69DDB8}"/>
              </a:ext>
            </a:extLst>
          </p:cNvPr>
          <p:cNvSpPr/>
          <p:nvPr/>
        </p:nvSpPr>
        <p:spPr>
          <a:xfrm>
            <a:off x="9866748" y="7555218"/>
            <a:ext cx="2046165" cy="738664"/>
          </a:xfrm>
          <a:prstGeom prst="rect">
            <a:avLst/>
          </a:prstGeom>
        </p:spPr>
        <p:txBody>
          <a:bodyPr wrap="square" lIns="0" tIns="0" rIns="0" bIns="0" anchor="t">
            <a:spAutoFit/>
          </a:bodyPr>
          <a:lstStyle/>
          <a:p>
            <a:pPr algn="ctr"/>
            <a:r>
              <a:rPr lang="de-DE" sz="2400" dirty="0">
                <a:solidFill>
                  <a:schemeClr val="bg1"/>
                </a:solidFill>
                <a:latin typeface="BMWType V2 Light" pitchFamily="2" charset="0"/>
                <a:cs typeface="BMWType V2 Light" pitchFamily="2" charset="0"/>
              </a:rPr>
              <a:t>Hyundai       </a:t>
            </a:r>
          </a:p>
          <a:p>
            <a:pPr algn="ctr"/>
            <a:r>
              <a:rPr lang="de-DE" sz="2400" dirty="0">
                <a:solidFill>
                  <a:schemeClr val="bg1"/>
                </a:solidFill>
                <a:latin typeface="BMWType V2 Light" pitchFamily="2" charset="0"/>
                <a:cs typeface="BMWType V2 Light" pitchFamily="2" charset="0"/>
              </a:rPr>
              <a:t>4 %</a:t>
            </a:r>
            <a:endParaRPr lang="en-US" sz="2400" dirty="0">
              <a:solidFill>
                <a:schemeClr val="bg1"/>
              </a:solidFill>
              <a:latin typeface="BMWType V2 Light" pitchFamily="2" charset="0"/>
              <a:cs typeface="BMWType V2 Light" pitchFamily="2" charset="0"/>
            </a:endParaRPr>
          </a:p>
        </p:txBody>
      </p:sp>
      <p:sp>
        <p:nvSpPr>
          <p:cNvPr id="98" name="Textfeld 97">
            <a:extLst>
              <a:ext uri="{FF2B5EF4-FFF2-40B4-BE49-F238E27FC236}">
                <a16:creationId xmlns:a16="http://schemas.microsoft.com/office/drawing/2014/main" xmlns="" id="{0DE3C125-2F9B-4D7F-AC49-56ECEB45C174}"/>
              </a:ext>
            </a:extLst>
          </p:cNvPr>
          <p:cNvSpPr txBox="1"/>
          <p:nvPr/>
        </p:nvSpPr>
        <p:spPr>
          <a:xfrm>
            <a:off x="6907975" y="3920713"/>
            <a:ext cx="3514281" cy="701731"/>
          </a:xfrm>
          <a:prstGeom prst="rect">
            <a:avLst/>
          </a:prstGeom>
          <a:noFill/>
        </p:spPr>
        <p:txBody>
          <a:bodyPr wrap="square" lIns="0" tIns="0" rIns="0" bIns="0" rtlCol="0" anchor="ctr" anchorCtr="0">
            <a:spAutoFit/>
          </a:bodyPr>
          <a:lstStyle/>
          <a:p>
            <a:pPr algn="ctr">
              <a:lnSpc>
                <a:spcPct val="95000"/>
              </a:lnSpc>
            </a:pPr>
            <a:r>
              <a:rPr lang="en-US" sz="2400" dirty="0">
                <a:solidFill>
                  <a:schemeClr val="bg1"/>
                </a:solidFill>
                <a:latin typeface="BMWType V2 Light" pitchFamily="2" charset="0"/>
                <a:cs typeface="BMWType V2 Light" pitchFamily="2" charset="0"/>
              </a:rPr>
              <a:t>BMW</a:t>
            </a:r>
            <a:br>
              <a:rPr lang="en-US" sz="2400" dirty="0">
                <a:solidFill>
                  <a:schemeClr val="bg1"/>
                </a:solidFill>
                <a:latin typeface="BMWType V2 Light" pitchFamily="2" charset="0"/>
                <a:cs typeface="BMWType V2 Light" pitchFamily="2" charset="0"/>
              </a:rPr>
            </a:br>
            <a:r>
              <a:rPr lang="en-US" sz="2400" dirty="0">
                <a:solidFill>
                  <a:schemeClr val="bg1"/>
                </a:solidFill>
                <a:latin typeface="BMWType V2 Light" pitchFamily="2" charset="0"/>
                <a:cs typeface="BMWType V2 Light" pitchFamily="2" charset="0"/>
              </a:rPr>
              <a:t> 19 %</a:t>
            </a:r>
          </a:p>
        </p:txBody>
      </p:sp>
      <p:sp>
        <p:nvSpPr>
          <p:cNvPr id="99" name="Rechteck 98">
            <a:extLst>
              <a:ext uri="{FF2B5EF4-FFF2-40B4-BE49-F238E27FC236}">
                <a16:creationId xmlns:a16="http://schemas.microsoft.com/office/drawing/2014/main" xmlns="" id="{06E3D1F4-64F9-4C27-8990-D25966B762F5}"/>
              </a:ext>
            </a:extLst>
          </p:cNvPr>
          <p:cNvSpPr/>
          <p:nvPr/>
        </p:nvSpPr>
        <p:spPr>
          <a:xfrm>
            <a:off x="1357200" y="12493180"/>
            <a:ext cx="2608229" cy="738664"/>
          </a:xfrm>
          <a:prstGeom prst="rect">
            <a:avLst/>
          </a:prstGeom>
        </p:spPr>
        <p:txBody>
          <a:bodyPr wrap="square" lIns="0" tIns="0" rIns="0" bIns="0" anchor="t">
            <a:spAutoFit/>
          </a:bodyPr>
          <a:lstStyle/>
          <a:p>
            <a:r>
              <a:rPr lang="en-US" sz="2400" dirty="0" smtClean="0">
                <a:solidFill>
                  <a:schemeClr val="bg1">
                    <a:lumMod val="50000"/>
                  </a:schemeClr>
                </a:solidFill>
                <a:latin typeface="BMWType V2 Light" pitchFamily="2" charset="0"/>
                <a:cs typeface="BMWType V2 Light" pitchFamily="2" charset="0"/>
              </a:rPr>
              <a:t>Individual share</a:t>
            </a:r>
            <a:br>
              <a:rPr lang="en-US" sz="2400" dirty="0" smtClean="0">
                <a:solidFill>
                  <a:schemeClr val="bg1">
                    <a:lumMod val="50000"/>
                  </a:schemeClr>
                </a:solidFill>
                <a:latin typeface="BMWType V2 Light" pitchFamily="2" charset="0"/>
                <a:cs typeface="BMWType V2 Light" pitchFamily="2" charset="0"/>
              </a:rPr>
            </a:br>
            <a:r>
              <a:rPr lang="en-US" sz="2400" dirty="0" smtClean="0">
                <a:solidFill>
                  <a:schemeClr val="bg1">
                    <a:lumMod val="50000"/>
                  </a:schemeClr>
                </a:solidFill>
                <a:latin typeface="BMWType V2 Light" pitchFamily="2" charset="0"/>
                <a:cs typeface="BMWType V2 Light" pitchFamily="2" charset="0"/>
              </a:rPr>
              <a:t>&lt; </a:t>
            </a:r>
            <a:r>
              <a:rPr lang="en-US" sz="2400" dirty="0">
                <a:solidFill>
                  <a:schemeClr val="bg1">
                    <a:lumMod val="50000"/>
                  </a:schemeClr>
                </a:solidFill>
                <a:latin typeface="BMWType V2 Light" pitchFamily="2" charset="0"/>
                <a:cs typeface="BMWType V2 Light" pitchFamily="2" charset="0"/>
              </a:rPr>
              <a:t>2.5 %.</a:t>
            </a:r>
          </a:p>
        </p:txBody>
      </p:sp>
      <p:sp>
        <p:nvSpPr>
          <p:cNvPr id="100" name="Rechteck 99">
            <a:extLst>
              <a:ext uri="{FF2B5EF4-FFF2-40B4-BE49-F238E27FC236}">
                <a16:creationId xmlns:a16="http://schemas.microsoft.com/office/drawing/2014/main" xmlns="" id="{759FA279-636D-4402-9FFF-AB3DD4FB2863}"/>
              </a:ext>
            </a:extLst>
          </p:cNvPr>
          <p:cNvSpPr/>
          <p:nvPr/>
        </p:nvSpPr>
        <p:spPr>
          <a:xfrm>
            <a:off x="1166700" y="12493180"/>
            <a:ext cx="674800" cy="369332"/>
          </a:xfrm>
          <a:prstGeom prst="rect">
            <a:avLst/>
          </a:prstGeom>
        </p:spPr>
        <p:txBody>
          <a:bodyPr wrap="square" lIns="0" tIns="0" rIns="0" bIns="0" anchor="t">
            <a:spAutoFit/>
          </a:bodyPr>
          <a:lstStyle/>
          <a:p>
            <a:r>
              <a:rPr lang="de-DE" sz="2400">
                <a:solidFill>
                  <a:schemeClr val="bg1">
                    <a:lumMod val="50000"/>
                  </a:schemeClr>
                </a:solidFill>
                <a:latin typeface="BMWType V2 Light" pitchFamily="2" charset="0"/>
                <a:cs typeface="BMWType V2 Light" pitchFamily="2" charset="0"/>
              </a:rPr>
              <a:t>*</a:t>
            </a:r>
            <a:endParaRPr lang="en-US" sz="2400" dirty="0">
              <a:solidFill>
                <a:schemeClr val="bg1">
                  <a:lumMod val="50000"/>
                </a:schemeClr>
              </a:solidFill>
              <a:latin typeface="BMWType V2 Light" pitchFamily="2" charset="0"/>
              <a:cs typeface="BMWType V2 Light" pitchFamily="2" charset="0"/>
            </a:endParaRPr>
          </a:p>
        </p:txBody>
      </p:sp>
      <p:sp>
        <p:nvSpPr>
          <p:cNvPr id="101" name="Rechteck 100">
            <a:extLst>
              <a:ext uri="{FF2B5EF4-FFF2-40B4-BE49-F238E27FC236}">
                <a16:creationId xmlns:a16="http://schemas.microsoft.com/office/drawing/2014/main" xmlns="" id="{03390480-3B06-44E7-8185-D618193C866B}"/>
              </a:ext>
            </a:extLst>
          </p:cNvPr>
          <p:cNvSpPr/>
          <p:nvPr/>
        </p:nvSpPr>
        <p:spPr>
          <a:xfrm>
            <a:off x="5271194" y="12257073"/>
            <a:ext cx="2161853" cy="738664"/>
          </a:xfrm>
          <a:prstGeom prst="rect">
            <a:avLst/>
          </a:prstGeom>
        </p:spPr>
        <p:txBody>
          <a:bodyPr wrap="square" lIns="0" tIns="0" rIns="0" bIns="0" anchor="t">
            <a:spAutoFit/>
          </a:bodyPr>
          <a:lstStyle/>
          <a:p>
            <a:pPr algn="ctr"/>
            <a:r>
              <a:rPr lang="de-DE" sz="2400" dirty="0">
                <a:solidFill>
                  <a:schemeClr val="bg1"/>
                </a:solidFill>
                <a:latin typeface="BMWType V2 Light" pitchFamily="2" charset="0"/>
                <a:cs typeface="BMWType V2 Light" pitchFamily="2" charset="0"/>
              </a:rPr>
              <a:t>Renault</a:t>
            </a:r>
          </a:p>
          <a:p>
            <a:pPr algn="ctr"/>
            <a:r>
              <a:rPr lang="de-DE" sz="2400">
                <a:solidFill>
                  <a:schemeClr val="bg1"/>
                </a:solidFill>
                <a:latin typeface="BMWType V2 Light" pitchFamily="2" charset="0"/>
                <a:cs typeface="BMWType V2 Light" pitchFamily="2" charset="0"/>
              </a:rPr>
              <a:t>8 %</a:t>
            </a:r>
            <a:endParaRPr lang="en-US" sz="2400" dirty="0">
              <a:solidFill>
                <a:schemeClr val="bg1"/>
              </a:solidFill>
              <a:latin typeface="BMWType V2 Light" pitchFamily="2" charset="0"/>
              <a:cs typeface="BMWType V2 Light" pitchFamily="2" charset="0"/>
            </a:endParaRPr>
          </a:p>
        </p:txBody>
      </p:sp>
      <p:sp>
        <p:nvSpPr>
          <p:cNvPr id="102" name="Rechteck 101">
            <a:extLst>
              <a:ext uri="{FF2B5EF4-FFF2-40B4-BE49-F238E27FC236}">
                <a16:creationId xmlns:a16="http://schemas.microsoft.com/office/drawing/2014/main" xmlns="" id="{35DB28F2-6D6B-484C-B282-7949473E652E}"/>
              </a:ext>
            </a:extLst>
          </p:cNvPr>
          <p:cNvSpPr/>
          <p:nvPr/>
        </p:nvSpPr>
        <p:spPr>
          <a:xfrm>
            <a:off x="3716317" y="11827154"/>
            <a:ext cx="2161853" cy="738664"/>
          </a:xfrm>
          <a:prstGeom prst="rect">
            <a:avLst/>
          </a:prstGeom>
        </p:spPr>
        <p:txBody>
          <a:bodyPr wrap="square" lIns="0" tIns="0" rIns="0" bIns="0" anchor="t">
            <a:spAutoFit/>
          </a:bodyPr>
          <a:lstStyle/>
          <a:p>
            <a:pPr algn="ctr"/>
            <a:r>
              <a:rPr lang="de-DE" sz="2400" dirty="0">
                <a:solidFill>
                  <a:schemeClr val="bg1"/>
                </a:solidFill>
                <a:latin typeface="BMWType V2 Light" pitchFamily="2" charset="0"/>
                <a:cs typeface="BMWType V2 Light" pitchFamily="2" charset="0"/>
              </a:rPr>
              <a:t>Porsche </a:t>
            </a:r>
          </a:p>
          <a:p>
            <a:pPr algn="ctr"/>
            <a:r>
              <a:rPr lang="de-DE" sz="2400" dirty="0">
                <a:solidFill>
                  <a:schemeClr val="bg1"/>
                </a:solidFill>
                <a:latin typeface="BMWType V2 Light" pitchFamily="2" charset="0"/>
                <a:cs typeface="BMWType V2 Light" pitchFamily="2" charset="0"/>
              </a:rPr>
              <a:t>4 %</a:t>
            </a:r>
            <a:endParaRPr lang="en-US" sz="2400" dirty="0">
              <a:solidFill>
                <a:schemeClr val="bg1"/>
              </a:solidFill>
              <a:latin typeface="BMWType V2 Light" pitchFamily="2" charset="0"/>
              <a:cs typeface="BMWType V2 Light" pitchFamily="2" charset="0"/>
            </a:endParaRPr>
          </a:p>
        </p:txBody>
      </p:sp>
      <p:sp>
        <p:nvSpPr>
          <p:cNvPr id="103" name="Rechteck 102">
            <a:extLst>
              <a:ext uri="{FF2B5EF4-FFF2-40B4-BE49-F238E27FC236}">
                <a16:creationId xmlns:a16="http://schemas.microsoft.com/office/drawing/2014/main" xmlns="" id="{6EDFF38B-DC39-4D98-842F-AB2F7E26D537}"/>
              </a:ext>
            </a:extLst>
          </p:cNvPr>
          <p:cNvSpPr/>
          <p:nvPr/>
        </p:nvSpPr>
        <p:spPr>
          <a:xfrm>
            <a:off x="6880542" y="12048549"/>
            <a:ext cx="2046165" cy="738664"/>
          </a:xfrm>
          <a:prstGeom prst="rect">
            <a:avLst/>
          </a:prstGeom>
        </p:spPr>
        <p:txBody>
          <a:bodyPr wrap="square" lIns="0" tIns="0" rIns="0" bIns="0" anchor="t">
            <a:spAutoFit/>
          </a:bodyPr>
          <a:lstStyle/>
          <a:p>
            <a:pPr algn="ctr"/>
            <a:r>
              <a:rPr lang="de-DE" sz="2400">
                <a:solidFill>
                  <a:schemeClr val="bg1"/>
                </a:solidFill>
                <a:latin typeface="BMWType V2 Light" pitchFamily="2" charset="0"/>
                <a:cs typeface="BMWType V2 Light" pitchFamily="2" charset="0"/>
              </a:rPr>
              <a:t>Nissan       </a:t>
            </a:r>
            <a:endParaRPr lang="de-DE" sz="2400" dirty="0">
              <a:solidFill>
                <a:schemeClr val="bg1"/>
              </a:solidFill>
              <a:latin typeface="BMWType V2 Light" pitchFamily="2" charset="0"/>
              <a:cs typeface="BMWType V2 Light" pitchFamily="2" charset="0"/>
            </a:endParaRPr>
          </a:p>
          <a:p>
            <a:pPr algn="ctr"/>
            <a:r>
              <a:rPr lang="de-DE" sz="2400">
                <a:solidFill>
                  <a:schemeClr val="bg1"/>
                </a:solidFill>
                <a:latin typeface="BMWType V2 Light" pitchFamily="2" charset="0"/>
                <a:cs typeface="BMWType V2 Light" pitchFamily="2" charset="0"/>
              </a:rPr>
              <a:t>3 </a:t>
            </a:r>
            <a:r>
              <a:rPr lang="de-DE" sz="2400" dirty="0">
                <a:solidFill>
                  <a:schemeClr val="bg1"/>
                </a:solidFill>
                <a:latin typeface="BMWType V2 Light" pitchFamily="2" charset="0"/>
                <a:cs typeface="BMWType V2 Light" pitchFamily="2" charset="0"/>
              </a:rPr>
              <a:t>%</a:t>
            </a:r>
            <a:endParaRPr lang="en-US" sz="2400" dirty="0">
              <a:solidFill>
                <a:schemeClr val="bg1"/>
              </a:solidFill>
              <a:latin typeface="BMWType V2 Light" pitchFamily="2" charset="0"/>
              <a:cs typeface="BMWType V2 Light" pitchFamily="2" charset="0"/>
            </a:endParaRPr>
          </a:p>
        </p:txBody>
      </p:sp>
      <p:sp>
        <p:nvSpPr>
          <p:cNvPr id="104" name="Rechteck 103">
            <a:extLst>
              <a:ext uri="{FF2B5EF4-FFF2-40B4-BE49-F238E27FC236}">
                <a16:creationId xmlns:a16="http://schemas.microsoft.com/office/drawing/2014/main" xmlns="" id="{2623BB99-AD49-424B-A4B4-42A76C084693}"/>
              </a:ext>
            </a:extLst>
          </p:cNvPr>
          <p:cNvSpPr/>
          <p:nvPr/>
        </p:nvSpPr>
        <p:spPr>
          <a:xfrm>
            <a:off x="1031440" y="8634397"/>
            <a:ext cx="2161853" cy="738664"/>
          </a:xfrm>
          <a:prstGeom prst="rect">
            <a:avLst/>
          </a:prstGeom>
        </p:spPr>
        <p:txBody>
          <a:bodyPr wrap="square" lIns="0" tIns="0" rIns="0" bIns="0" anchor="t">
            <a:spAutoFit/>
          </a:bodyPr>
          <a:lstStyle/>
          <a:p>
            <a:pPr algn="ctr"/>
            <a:r>
              <a:rPr lang="de-DE" sz="2400" dirty="0">
                <a:solidFill>
                  <a:schemeClr val="bg1"/>
                </a:solidFill>
                <a:latin typeface="BMWType V2 Light" pitchFamily="2" charset="0"/>
                <a:cs typeface="BMWType V2 Light" pitchFamily="2" charset="0"/>
              </a:rPr>
              <a:t>Smart</a:t>
            </a:r>
          </a:p>
          <a:p>
            <a:pPr algn="ctr"/>
            <a:r>
              <a:rPr lang="de-DE" sz="2400" dirty="0" smtClean="0">
                <a:solidFill>
                  <a:schemeClr val="bg1"/>
                </a:solidFill>
                <a:latin typeface="BMWType V2 Light" pitchFamily="2" charset="0"/>
                <a:cs typeface="BMWType V2 Light" pitchFamily="2" charset="0"/>
              </a:rPr>
              <a:t>10 </a:t>
            </a:r>
            <a:r>
              <a:rPr lang="de-DE" sz="2400" dirty="0">
                <a:solidFill>
                  <a:schemeClr val="bg1"/>
                </a:solidFill>
                <a:latin typeface="BMWType V2 Light" pitchFamily="2" charset="0"/>
                <a:cs typeface="BMWType V2 Light" pitchFamily="2" charset="0"/>
              </a:rPr>
              <a:t>%</a:t>
            </a:r>
            <a:endParaRPr lang="en-US" sz="2400" dirty="0">
              <a:solidFill>
                <a:schemeClr val="bg1"/>
              </a:solidFill>
              <a:latin typeface="BMWType V2 Light" pitchFamily="2" charset="0"/>
              <a:cs typeface="BMWType V2 Light" pitchFamily="2" charset="0"/>
            </a:endParaRPr>
          </a:p>
        </p:txBody>
      </p:sp>
      <p:sp>
        <p:nvSpPr>
          <p:cNvPr id="105" name="Rechteck 104">
            <a:extLst>
              <a:ext uri="{FF2B5EF4-FFF2-40B4-BE49-F238E27FC236}">
                <a16:creationId xmlns:a16="http://schemas.microsoft.com/office/drawing/2014/main" xmlns="" id="{5B9A58A1-89A3-4E31-AC8F-3B43B12AFACA}"/>
              </a:ext>
            </a:extLst>
          </p:cNvPr>
          <p:cNvSpPr/>
          <p:nvPr/>
        </p:nvSpPr>
        <p:spPr>
          <a:xfrm>
            <a:off x="1072447" y="6717719"/>
            <a:ext cx="2161853" cy="738664"/>
          </a:xfrm>
          <a:prstGeom prst="rect">
            <a:avLst/>
          </a:prstGeom>
        </p:spPr>
        <p:txBody>
          <a:bodyPr wrap="square" lIns="0" tIns="0" rIns="0" bIns="0" anchor="t">
            <a:spAutoFit/>
          </a:bodyPr>
          <a:lstStyle/>
          <a:p>
            <a:pPr algn="ctr"/>
            <a:r>
              <a:rPr lang="de-DE" sz="2400" dirty="0">
                <a:solidFill>
                  <a:schemeClr val="bg1"/>
                </a:solidFill>
                <a:latin typeface="BMWType V2 Light" pitchFamily="2" charset="0"/>
                <a:cs typeface="BMWType V2 Light" pitchFamily="2" charset="0"/>
              </a:rPr>
              <a:t>Tesla </a:t>
            </a:r>
          </a:p>
          <a:p>
            <a:pPr algn="ctr"/>
            <a:r>
              <a:rPr lang="de-DE" sz="2400" dirty="0">
                <a:solidFill>
                  <a:schemeClr val="bg1"/>
                </a:solidFill>
                <a:latin typeface="BMWType V2 Light" pitchFamily="2" charset="0"/>
                <a:cs typeface="BMWType V2 Light" pitchFamily="2" charset="0"/>
              </a:rPr>
              <a:t>3 %</a:t>
            </a:r>
            <a:endParaRPr lang="en-US" sz="2400" dirty="0">
              <a:solidFill>
                <a:schemeClr val="bg1"/>
              </a:solidFill>
              <a:latin typeface="BMWType V2 Light" pitchFamily="2" charset="0"/>
              <a:cs typeface="BMWType V2 Light" pitchFamily="2" charset="0"/>
            </a:endParaRPr>
          </a:p>
        </p:txBody>
      </p:sp>
      <p:sp>
        <p:nvSpPr>
          <p:cNvPr id="106" name="Rechteck 105">
            <a:extLst>
              <a:ext uri="{FF2B5EF4-FFF2-40B4-BE49-F238E27FC236}">
                <a16:creationId xmlns:a16="http://schemas.microsoft.com/office/drawing/2014/main" xmlns="" id="{8FF986BC-B5F8-4777-8475-DF29274DE99B}"/>
              </a:ext>
            </a:extLst>
          </p:cNvPr>
          <p:cNvSpPr/>
          <p:nvPr/>
        </p:nvSpPr>
        <p:spPr>
          <a:xfrm>
            <a:off x="3143682" y="3798900"/>
            <a:ext cx="2161853" cy="738664"/>
          </a:xfrm>
          <a:prstGeom prst="rect">
            <a:avLst/>
          </a:prstGeom>
        </p:spPr>
        <p:txBody>
          <a:bodyPr wrap="square" lIns="0" tIns="0" rIns="0" bIns="0" anchor="t">
            <a:spAutoFit/>
          </a:bodyPr>
          <a:lstStyle/>
          <a:p>
            <a:pPr algn="ctr"/>
            <a:r>
              <a:rPr lang="de-DE" sz="2400" dirty="0">
                <a:solidFill>
                  <a:schemeClr val="bg1"/>
                </a:solidFill>
                <a:latin typeface="BMWType V2 Light" pitchFamily="2" charset="0"/>
                <a:cs typeface="BMWType V2 Light" pitchFamily="2" charset="0"/>
              </a:rPr>
              <a:t>VW </a:t>
            </a:r>
          </a:p>
          <a:p>
            <a:pPr algn="ctr"/>
            <a:r>
              <a:rPr lang="de-DE" sz="2400" dirty="0">
                <a:solidFill>
                  <a:schemeClr val="bg1"/>
                </a:solidFill>
                <a:latin typeface="BMWType V2 Light" pitchFamily="2" charset="0"/>
                <a:cs typeface="BMWType V2 Light" pitchFamily="2" charset="0"/>
              </a:rPr>
              <a:t>17 %</a:t>
            </a:r>
            <a:endParaRPr lang="en-US" sz="2400" dirty="0">
              <a:solidFill>
                <a:schemeClr val="bg1"/>
              </a:solidFill>
              <a:latin typeface="BMWType V2 Light" pitchFamily="2" charset="0"/>
              <a:cs typeface="BMWType V2 Light" pitchFamily="2" charset="0"/>
            </a:endParaRPr>
          </a:p>
        </p:txBody>
      </p:sp>
      <p:sp>
        <p:nvSpPr>
          <p:cNvPr id="107" name="Rechteck 106">
            <a:extLst>
              <a:ext uri="{FF2B5EF4-FFF2-40B4-BE49-F238E27FC236}">
                <a16:creationId xmlns:a16="http://schemas.microsoft.com/office/drawing/2014/main" xmlns="" id="{AB57238D-B355-4333-AE5E-0FE601BD19D0}"/>
              </a:ext>
            </a:extLst>
          </p:cNvPr>
          <p:cNvSpPr/>
          <p:nvPr/>
        </p:nvSpPr>
        <p:spPr>
          <a:xfrm>
            <a:off x="1408340" y="5885338"/>
            <a:ext cx="2161853" cy="738664"/>
          </a:xfrm>
          <a:prstGeom prst="rect">
            <a:avLst/>
          </a:prstGeom>
        </p:spPr>
        <p:txBody>
          <a:bodyPr wrap="square" lIns="0" tIns="0" rIns="0" bIns="0" anchor="t">
            <a:spAutoFit/>
          </a:bodyPr>
          <a:lstStyle/>
          <a:p>
            <a:pPr algn="ctr"/>
            <a:r>
              <a:rPr lang="de-DE" sz="2400">
                <a:solidFill>
                  <a:schemeClr val="bg1"/>
                </a:solidFill>
                <a:latin typeface="BMWType V2 Light" pitchFamily="2" charset="0"/>
                <a:cs typeface="BMWType V2 Light" pitchFamily="2" charset="0"/>
              </a:rPr>
              <a:t>Volvo </a:t>
            </a:r>
            <a:endParaRPr lang="de-DE" sz="2400" dirty="0">
              <a:solidFill>
                <a:schemeClr val="bg1"/>
              </a:solidFill>
              <a:latin typeface="BMWType V2 Light" pitchFamily="2" charset="0"/>
              <a:cs typeface="BMWType V2 Light" pitchFamily="2" charset="0"/>
            </a:endParaRPr>
          </a:p>
          <a:p>
            <a:pPr algn="ctr"/>
            <a:r>
              <a:rPr lang="de-DE" sz="2400">
                <a:solidFill>
                  <a:schemeClr val="bg1"/>
                </a:solidFill>
                <a:latin typeface="BMWType V2 Light" pitchFamily="2" charset="0"/>
                <a:cs typeface="BMWType V2 Light" pitchFamily="2" charset="0"/>
              </a:rPr>
              <a:t>3 </a:t>
            </a:r>
            <a:r>
              <a:rPr lang="de-DE" sz="2400" dirty="0">
                <a:solidFill>
                  <a:schemeClr val="bg1"/>
                </a:solidFill>
                <a:latin typeface="BMWType V2 Light" pitchFamily="2" charset="0"/>
                <a:cs typeface="BMWType V2 Light" pitchFamily="2" charset="0"/>
              </a:rPr>
              <a:t>%</a:t>
            </a:r>
            <a:endParaRPr lang="en-US" sz="2400" dirty="0">
              <a:solidFill>
                <a:schemeClr val="bg1"/>
              </a:solidFill>
              <a:latin typeface="BMWType V2 Light" pitchFamily="2" charset="0"/>
              <a:cs typeface="BMWType V2 Light" pitchFamily="2" charset="0"/>
            </a:endParaRPr>
          </a:p>
        </p:txBody>
      </p:sp>
      <p:sp>
        <p:nvSpPr>
          <p:cNvPr id="108" name="Rechteck 107">
            <a:extLst>
              <a:ext uri="{FF2B5EF4-FFF2-40B4-BE49-F238E27FC236}">
                <a16:creationId xmlns:a16="http://schemas.microsoft.com/office/drawing/2014/main" xmlns="" id="{3CC1EE96-4ABA-4321-8CC9-3DCE1825EE6E}"/>
              </a:ext>
            </a:extLst>
          </p:cNvPr>
          <p:cNvSpPr/>
          <p:nvPr/>
        </p:nvSpPr>
        <p:spPr>
          <a:xfrm>
            <a:off x="1736982" y="11112866"/>
            <a:ext cx="3205248" cy="369332"/>
          </a:xfrm>
          <a:prstGeom prst="rect">
            <a:avLst/>
          </a:prstGeom>
        </p:spPr>
        <p:txBody>
          <a:bodyPr wrap="square" lIns="0" tIns="0" rIns="0" bIns="0" anchor="t">
            <a:spAutoFit/>
          </a:bodyPr>
          <a:lstStyle/>
          <a:p>
            <a:pPr algn="ctr"/>
            <a:r>
              <a:rPr lang="de-DE" sz="2400" spc="-80" dirty="0">
                <a:solidFill>
                  <a:schemeClr val="bg1">
                    <a:lumMod val="50000"/>
                  </a:schemeClr>
                </a:solidFill>
                <a:latin typeface="BMWType V2 Light" pitchFamily="2" charset="0"/>
                <a:cs typeface="BMWType V2 Light" pitchFamily="2" charset="0"/>
              </a:rPr>
              <a:t>* </a:t>
            </a:r>
            <a:r>
              <a:rPr lang="de-DE" sz="2400" spc="-80" dirty="0" err="1" smtClean="0">
                <a:solidFill>
                  <a:schemeClr val="bg1">
                    <a:lumMod val="50000"/>
                  </a:schemeClr>
                </a:solidFill>
                <a:latin typeface="BMWType V2 Light" pitchFamily="2" charset="0"/>
                <a:cs typeface="BMWType V2 Light" pitchFamily="2" charset="0"/>
              </a:rPr>
              <a:t>Others</a:t>
            </a:r>
            <a:r>
              <a:rPr lang="de-DE" sz="2400" dirty="0" smtClean="0">
                <a:solidFill>
                  <a:schemeClr val="bg1">
                    <a:lumMod val="50000"/>
                  </a:schemeClr>
                </a:solidFill>
                <a:latin typeface="BMWType V2 Light" pitchFamily="2" charset="0"/>
                <a:cs typeface="BMWType V2 Light" pitchFamily="2" charset="0"/>
              </a:rPr>
              <a:t> </a:t>
            </a:r>
            <a:endParaRPr lang="en-US" sz="2400" dirty="0">
              <a:solidFill>
                <a:schemeClr val="bg1">
                  <a:lumMod val="50000"/>
                </a:schemeClr>
              </a:solidFill>
              <a:latin typeface="BMWType V2 Light" pitchFamily="2" charset="0"/>
              <a:cs typeface="BMWType V2 Light" pitchFamily="2" charset="0"/>
            </a:endParaRPr>
          </a:p>
        </p:txBody>
      </p:sp>
      <p:sp>
        <p:nvSpPr>
          <p:cNvPr id="2" name="Textfeld 1"/>
          <p:cNvSpPr txBox="1"/>
          <p:nvPr/>
        </p:nvSpPr>
        <p:spPr>
          <a:xfrm>
            <a:off x="17709209" y="6958259"/>
            <a:ext cx="6104300" cy="923330"/>
          </a:xfrm>
          <a:prstGeom prst="rect">
            <a:avLst/>
          </a:prstGeom>
          <a:noFill/>
        </p:spPr>
        <p:txBody>
          <a:bodyPr wrap="none" rtlCol="0">
            <a:spAutoFit/>
          </a:bodyPr>
          <a:lstStyle/>
          <a:p>
            <a:r>
              <a:rPr lang="de-DE" sz="5400" b="1" dirty="0" smtClean="0">
                <a:latin typeface="BMWType V2 Regular" pitchFamily="2" charset="0"/>
                <a:cs typeface="BMWType V2 Regular" pitchFamily="2" charset="0"/>
              </a:rPr>
              <a:t>BMW </a:t>
            </a:r>
            <a:r>
              <a:rPr lang="de-DE" sz="5400" b="1" dirty="0" err="1" smtClean="0">
                <a:latin typeface="BMWType V2 Regular" pitchFamily="2" charset="0"/>
                <a:cs typeface="BMWType V2 Regular" pitchFamily="2" charset="0"/>
              </a:rPr>
              <a:t>Infographic</a:t>
            </a:r>
            <a:endParaRPr lang="de-DE" sz="5400" b="1" dirty="0" smtClean="0">
              <a:latin typeface="BMWType V2 Regular" pitchFamily="2" charset="0"/>
              <a:cs typeface="BMWType V2 Regular" pitchFamily="2" charset="0"/>
            </a:endParaRPr>
          </a:p>
        </p:txBody>
      </p:sp>
    </p:spTree>
    <p:extLst>
      <p:ext uri="{BB962C8B-B14F-4D97-AF65-F5344CB8AC3E}">
        <p14:creationId xmlns:p14="http://schemas.microsoft.com/office/powerpoint/2010/main" val="315344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hteck 25"/>
          <p:cNvSpPr/>
          <p:nvPr/>
        </p:nvSpPr>
        <p:spPr>
          <a:xfrm>
            <a:off x="0" y="2644776"/>
            <a:ext cx="10345783" cy="11071224"/>
          </a:xfrm>
          <a:prstGeom prst="rect">
            <a:avLst/>
          </a:prstGeom>
          <a:solidFill>
            <a:schemeClr val="bg1">
              <a:lumMod val="8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22" name="Parallelogramm 221">
            <a:extLst>
              <a:ext uri="{FF2B5EF4-FFF2-40B4-BE49-F238E27FC236}">
                <a16:creationId xmlns:a16="http://schemas.microsoft.com/office/drawing/2014/main" xmlns="" id="{8E64CC0D-2C08-49EF-B480-E178296550D3}"/>
              </a:ext>
            </a:extLst>
          </p:cNvPr>
          <p:cNvSpPr/>
          <p:nvPr/>
        </p:nvSpPr>
        <p:spPr>
          <a:xfrm>
            <a:off x="8315877" y="2410691"/>
            <a:ext cx="6134792" cy="11305309"/>
          </a:xfrm>
          <a:custGeom>
            <a:avLst/>
            <a:gdLst>
              <a:gd name="connsiteX0" fmla="*/ 0 w 6134792"/>
              <a:gd name="connsiteY0" fmla="*/ 11305309 h 11305309"/>
              <a:gd name="connsiteX1" fmla="*/ 4067735 w 6134792"/>
              <a:gd name="connsiteY1" fmla="*/ 0 h 11305309"/>
              <a:gd name="connsiteX2" fmla="*/ 6134792 w 6134792"/>
              <a:gd name="connsiteY2" fmla="*/ 0 h 11305309"/>
              <a:gd name="connsiteX3" fmla="*/ 2067057 w 6134792"/>
              <a:gd name="connsiteY3" fmla="*/ 11305309 h 11305309"/>
              <a:gd name="connsiteX4" fmla="*/ 0 w 6134792"/>
              <a:gd name="connsiteY4" fmla="*/ 11305309 h 11305309"/>
              <a:gd name="connsiteX0" fmla="*/ 0 w 6134792"/>
              <a:gd name="connsiteY0" fmla="*/ 11305309 h 11305309"/>
              <a:gd name="connsiteX1" fmla="*/ 69893 w 6134792"/>
              <a:gd name="connsiteY1" fmla="*/ 42530 h 11305309"/>
              <a:gd name="connsiteX2" fmla="*/ 6134792 w 6134792"/>
              <a:gd name="connsiteY2" fmla="*/ 0 h 11305309"/>
              <a:gd name="connsiteX3" fmla="*/ 2067057 w 6134792"/>
              <a:gd name="connsiteY3" fmla="*/ 11305309 h 11305309"/>
              <a:gd name="connsiteX4" fmla="*/ 0 w 6134792"/>
              <a:gd name="connsiteY4" fmla="*/ 11305309 h 11305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4792" h="11305309">
                <a:moveTo>
                  <a:pt x="0" y="11305309"/>
                </a:moveTo>
                <a:lnTo>
                  <a:pt x="69893" y="42530"/>
                </a:lnTo>
                <a:lnTo>
                  <a:pt x="6134792" y="0"/>
                </a:lnTo>
                <a:lnTo>
                  <a:pt x="2067057" y="11305309"/>
                </a:lnTo>
                <a:lnTo>
                  <a:pt x="0" y="11305309"/>
                </a:lnTo>
                <a:close/>
              </a:path>
            </a:pathLst>
          </a:custGeom>
          <a:solidFill>
            <a:srgbClr val="D9D9D9"/>
          </a:solidFill>
          <a:ln>
            <a:noFill/>
          </a:ln>
          <a:effectLst>
            <a:outerShdw blurRad="2413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xmlns="" id="{1214BB20-0165-4EBB-B5FC-D56BB0AD6EEC}"/>
              </a:ext>
            </a:extLst>
          </p:cNvPr>
          <p:cNvGrpSpPr/>
          <p:nvPr/>
        </p:nvGrpSpPr>
        <p:grpSpPr>
          <a:xfrm>
            <a:off x="1465200" y="2952000"/>
            <a:ext cx="10176247" cy="10176247"/>
            <a:chOff x="1465200" y="2952000"/>
            <a:chExt cx="10176247" cy="10176247"/>
          </a:xfrm>
          <a:effectLst>
            <a:outerShdw blurRad="279400" dist="177800" dir="8100000" algn="ctr" rotWithShape="0">
              <a:srgbClr val="000000">
                <a:alpha val="40000"/>
              </a:srgbClr>
            </a:outerShdw>
          </a:effectLst>
        </p:grpSpPr>
        <p:sp>
          <p:nvSpPr>
            <p:cNvPr id="36" name="Ellipse 35">
              <a:extLst>
                <a:ext uri="{FF2B5EF4-FFF2-40B4-BE49-F238E27FC236}">
                  <a16:creationId xmlns:a16="http://schemas.microsoft.com/office/drawing/2014/main" xmlns="" id="{943AB069-A528-4F7E-B7EB-B06A895A5348}"/>
                </a:ext>
              </a:extLst>
            </p:cNvPr>
            <p:cNvSpPr>
              <a:spLocks noChangeAspect="1"/>
            </p:cNvSpPr>
            <p:nvPr/>
          </p:nvSpPr>
          <p:spPr>
            <a:xfrm>
              <a:off x="1465200" y="2952000"/>
              <a:ext cx="10176247" cy="101762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Teilkreis 64">
              <a:extLst>
                <a:ext uri="{FF2B5EF4-FFF2-40B4-BE49-F238E27FC236}">
                  <a16:creationId xmlns:a16="http://schemas.microsoft.com/office/drawing/2014/main" xmlns="" id="{1484854D-D073-4F93-87DB-B82863EA7139}"/>
                </a:ext>
              </a:extLst>
            </p:cNvPr>
            <p:cNvSpPr/>
            <p:nvPr/>
          </p:nvSpPr>
          <p:spPr>
            <a:xfrm rot="2867671">
              <a:off x="1465200" y="2952000"/>
              <a:ext cx="10176247" cy="10176247"/>
            </a:xfrm>
            <a:prstGeom prst="pie">
              <a:avLst>
                <a:gd name="adj1" fmla="val 10397242"/>
                <a:gd name="adj2" fmla="val 13348475"/>
              </a:avLst>
            </a:prstGeom>
            <a:solidFill>
              <a:srgbClr val="1F6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8" name="Teilkreis 47">
              <a:extLst>
                <a:ext uri="{FF2B5EF4-FFF2-40B4-BE49-F238E27FC236}">
                  <a16:creationId xmlns:a16="http://schemas.microsoft.com/office/drawing/2014/main" xmlns="" id="{476F719D-F371-45F9-A807-1BDE14AD0412}"/>
                </a:ext>
              </a:extLst>
            </p:cNvPr>
            <p:cNvSpPr/>
            <p:nvPr/>
          </p:nvSpPr>
          <p:spPr>
            <a:xfrm>
              <a:off x="1465200" y="2952000"/>
              <a:ext cx="10176247" cy="10176247"/>
            </a:xfrm>
            <a:prstGeom prst="pie">
              <a:avLst>
                <a:gd name="adj1" fmla="val 4733434"/>
                <a:gd name="adj2" fmla="val 5868380"/>
              </a:avLst>
            </a:prstGeom>
            <a:solidFill>
              <a:srgbClr val="164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5" name="Teilkreis 44">
              <a:extLst>
                <a:ext uri="{FF2B5EF4-FFF2-40B4-BE49-F238E27FC236}">
                  <a16:creationId xmlns:a16="http://schemas.microsoft.com/office/drawing/2014/main" xmlns="" id="{4581C456-9E71-4425-9439-42D08B9D4E34}"/>
                </a:ext>
              </a:extLst>
            </p:cNvPr>
            <p:cNvSpPr/>
            <p:nvPr/>
          </p:nvSpPr>
          <p:spPr>
            <a:xfrm>
              <a:off x="1465200" y="2952000"/>
              <a:ext cx="10176247" cy="10176247"/>
            </a:xfrm>
            <a:prstGeom prst="pie">
              <a:avLst>
                <a:gd name="adj1" fmla="val 19448369"/>
                <a:gd name="adj2" fmla="val 211131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5" name="Teilkreis 34">
              <a:extLst>
                <a:ext uri="{FF2B5EF4-FFF2-40B4-BE49-F238E27FC236}">
                  <a16:creationId xmlns:a16="http://schemas.microsoft.com/office/drawing/2014/main" xmlns="" id="{C5A30B65-EAD4-42B9-B2AA-8821F49288DA}"/>
                </a:ext>
              </a:extLst>
            </p:cNvPr>
            <p:cNvSpPr/>
            <p:nvPr/>
          </p:nvSpPr>
          <p:spPr>
            <a:xfrm>
              <a:off x="1465200" y="2952000"/>
              <a:ext cx="10176247" cy="10176247"/>
            </a:xfrm>
            <a:prstGeom prst="pie">
              <a:avLst>
                <a:gd name="adj1" fmla="val 20695496"/>
                <a:gd name="adj2" fmla="val 85660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53" name="Teilkreis 152">
              <a:extLst>
                <a:ext uri="{FF2B5EF4-FFF2-40B4-BE49-F238E27FC236}">
                  <a16:creationId xmlns:a16="http://schemas.microsoft.com/office/drawing/2014/main" xmlns="" id="{73595DA5-6642-4886-A0A1-304CBBCBF703}"/>
                </a:ext>
              </a:extLst>
            </p:cNvPr>
            <p:cNvSpPr/>
            <p:nvPr/>
          </p:nvSpPr>
          <p:spPr>
            <a:xfrm rot="1220948">
              <a:off x="1465200" y="2952000"/>
              <a:ext cx="10176247" cy="10176247"/>
            </a:xfrm>
            <a:prstGeom prst="pie">
              <a:avLst>
                <a:gd name="adj1" fmla="val 8262183"/>
                <a:gd name="adj2" fmla="val 9007940"/>
              </a:avLst>
            </a:prstGeom>
            <a:solidFill>
              <a:srgbClr val="2F9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2" name="Teilkreis 111">
              <a:extLst>
                <a:ext uri="{FF2B5EF4-FFF2-40B4-BE49-F238E27FC236}">
                  <a16:creationId xmlns:a16="http://schemas.microsoft.com/office/drawing/2014/main" xmlns="" id="{E9A6D035-A9C3-4579-8D38-DCAED7453CB6}"/>
                </a:ext>
              </a:extLst>
            </p:cNvPr>
            <p:cNvSpPr/>
            <p:nvPr/>
          </p:nvSpPr>
          <p:spPr>
            <a:xfrm rot="1220948">
              <a:off x="1465200" y="2952000"/>
              <a:ext cx="10176247" cy="10176247"/>
            </a:xfrm>
            <a:prstGeom prst="pie">
              <a:avLst>
                <a:gd name="adj1" fmla="val 10330857"/>
                <a:gd name="adj2" fmla="val 12150377"/>
              </a:avLst>
            </a:prstGeom>
            <a:solidFill>
              <a:srgbClr val="267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55" name="Teilkreis 154">
              <a:extLst>
                <a:ext uri="{FF2B5EF4-FFF2-40B4-BE49-F238E27FC236}">
                  <a16:creationId xmlns:a16="http://schemas.microsoft.com/office/drawing/2014/main" xmlns="" id="{5B0D8607-F43A-41A8-850D-D7E2375CFEAC}"/>
                </a:ext>
              </a:extLst>
            </p:cNvPr>
            <p:cNvSpPr/>
            <p:nvPr/>
          </p:nvSpPr>
          <p:spPr>
            <a:xfrm rot="1220948">
              <a:off x="1465200" y="2952000"/>
              <a:ext cx="10176247" cy="10176247"/>
            </a:xfrm>
            <a:prstGeom prst="pie">
              <a:avLst>
                <a:gd name="adj1" fmla="val 8910119"/>
                <a:gd name="adj2" fmla="val 10646999"/>
              </a:avLst>
            </a:prstGeom>
            <a:solidFill>
              <a:srgbClr val="39C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51" name="Teilkreis 150">
              <a:extLst>
                <a:ext uri="{FF2B5EF4-FFF2-40B4-BE49-F238E27FC236}">
                  <a16:creationId xmlns:a16="http://schemas.microsoft.com/office/drawing/2014/main" xmlns="" id="{D0823BED-BDA6-401E-8E18-F1C6646DEC6C}"/>
                </a:ext>
              </a:extLst>
            </p:cNvPr>
            <p:cNvSpPr/>
            <p:nvPr/>
          </p:nvSpPr>
          <p:spPr>
            <a:xfrm rot="1220948">
              <a:off x="1465200" y="2952000"/>
              <a:ext cx="10176247" cy="10176247"/>
            </a:xfrm>
            <a:prstGeom prst="pie">
              <a:avLst>
                <a:gd name="adj1" fmla="val 4422423"/>
                <a:gd name="adj2" fmla="val 6349877"/>
              </a:avLst>
            </a:prstGeom>
            <a:solidFill>
              <a:srgbClr val="4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1" name="Teilkreis 70">
              <a:extLst>
                <a:ext uri="{FF2B5EF4-FFF2-40B4-BE49-F238E27FC236}">
                  <a16:creationId xmlns:a16="http://schemas.microsoft.com/office/drawing/2014/main" xmlns="" id="{03ED6793-3DC6-4B16-8CB6-090A0C3ACC5F}"/>
                </a:ext>
              </a:extLst>
            </p:cNvPr>
            <p:cNvSpPr/>
            <p:nvPr/>
          </p:nvSpPr>
          <p:spPr>
            <a:xfrm rot="475008">
              <a:off x="1465200" y="2952000"/>
              <a:ext cx="10176247" cy="10176247"/>
            </a:xfrm>
            <a:prstGeom prst="pie">
              <a:avLst>
                <a:gd name="adj1" fmla="val 1840819"/>
                <a:gd name="adj2" fmla="val 451359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0" name="Teilkreis 69">
              <a:extLst>
                <a:ext uri="{FF2B5EF4-FFF2-40B4-BE49-F238E27FC236}">
                  <a16:creationId xmlns:a16="http://schemas.microsoft.com/office/drawing/2014/main" xmlns="" id="{0233E0DB-248E-4066-9CB8-31A71136D8F8}"/>
                </a:ext>
              </a:extLst>
            </p:cNvPr>
            <p:cNvSpPr/>
            <p:nvPr/>
          </p:nvSpPr>
          <p:spPr>
            <a:xfrm rot="20645214">
              <a:off x="1465200" y="2952000"/>
              <a:ext cx="10176247" cy="10176247"/>
            </a:xfrm>
            <a:prstGeom prst="pie">
              <a:avLst>
                <a:gd name="adj1" fmla="val 2235584"/>
                <a:gd name="adj2" fmla="val 3545080"/>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4" name="Teilkreis 63">
              <a:extLst>
                <a:ext uri="{FF2B5EF4-FFF2-40B4-BE49-F238E27FC236}">
                  <a16:creationId xmlns:a16="http://schemas.microsoft.com/office/drawing/2014/main" xmlns="" id="{C8CB8C54-1075-415E-BAE5-849D5BC68CDD}"/>
                </a:ext>
              </a:extLst>
            </p:cNvPr>
            <p:cNvSpPr/>
            <p:nvPr/>
          </p:nvSpPr>
          <p:spPr>
            <a:xfrm rot="20645720">
              <a:off x="1465200" y="2952000"/>
              <a:ext cx="10176247" cy="10176247"/>
            </a:xfrm>
            <a:prstGeom prst="pie">
              <a:avLst>
                <a:gd name="adj1" fmla="val 1371588"/>
                <a:gd name="adj2" fmla="val 2465373"/>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3" name="Teilkreis 62">
              <a:extLst>
                <a:ext uri="{FF2B5EF4-FFF2-40B4-BE49-F238E27FC236}">
                  <a16:creationId xmlns:a16="http://schemas.microsoft.com/office/drawing/2014/main" xmlns="" id="{4D120EEE-B35D-4E1B-A4AF-491A6BC0869A}"/>
                </a:ext>
              </a:extLst>
            </p:cNvPr>
            <p:cNvSpPr/>
            <p:nvPr/>
          </p:nvSpPr>
          <p:spPr>
            <a:xfrm>
              <a:off x="1465200" y="2952000"/>
              <a:ext cx="10176247" cy="10176247"/>
            </a:xfrm>
            <a:prstGeom prst="pie">
              <a:avLst>
                <a:gd name="adj1" fmla="val 16195428"/>
                <a:gd name="adj2" fmla="val 1986072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0" name="Ellipse 79">
              <a:extLst>
                <a:ext uri="{FF2B5EF4-FFF2-40B4-BE49-F238E27FC236}">
                  <a16:creationId xmlns:a16="http://schemas.microsoft.com/office/drawing/2014/main" xmlns="" id="{3237B317-CFEF-42F1-AF28-7A357F818CB6}"/>
                </a:ext>
              </a:extLst>
            </p:cNvPr>
            <p:cNvSpPr/>
            <p:nvPr/>
          </p:nvSpPr>
          <p:spPr>
            <a:xfrm>
              <a:off x="1465200" y="2952000"/>
              <a:ext cx="10176247" cy="10176247"/>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 name="Rechteck 2"/>
          <p:cNvSpPr/>
          <p:nvPr/>
        </p:nvSpPr>
        <p:spPr>
          <a:xfrm>
            <a:off x="0" y="0"/>
            <a:ext cx="24382413"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Textfeld 78">
            <a:extLst>
              <a:ext uri="{FF2B5EF4-FFF2-40B4-BE49-F238E27FC236}">
                <a16:creationId xmlns:a16="http://schemas.microsoft.com/office/drawing/2014/main" xmlns="" id="{0752EC87-5531-492E-8700-7E736D14F2F2}"/>
              </a:ext>
            </a:extLst>
          </p:cNvPr>
          <p:cNvSpPr txBox="1"/>
          <p:nvPr/>
        </p:nvSpPr>
        <p:spPr>
          <a:xfrm>
            <a:off x="678599" y="614340"/>
            <a:ext cx="23025213" cy="1578894"/>
          </a:xfrm>
          <a:prstGeom prst="rect">
            <a:avLst/>
          </a:prstGeom>
          <a:noFill/>
        </p:spPr>
        <p:txBody>
          <a:bodyPr wrap="square" lIns="0" tIns="0" rIns="0" bIns="0" rtlCol="0">
            <a:spAutoFit/>
          </a:bodyPr>
          <a:lstStyle/>
          <a:p>
            <a:pPr>
              <a:lnSpc>
                <a:spcPct val="95000"/>
              </a:lnSpc>
            </a:pPr>
            <a:r>
              <a:rPr lang="en-US" sz="5400" b="1" cap="all" dirty="0" err="1" smtClean="0">
                <a:latin typeface="BMWType V2 Light" pitchFamily="2" charset="0"/>
                <a:cs typeface="BMWType V2 Light" pitchFamily="2" charset="0"/>
              </a:rPr>
              <a:t>Electromobility</a:t>
            </a:r>
            <a:r>
              <a:rPr lang="en-US" sz="5400" b="1" cap="all" dirty="0" smtClean="0">
                <a:latin typeface="BMWType V2 Light" pitchFamily="2" charset="0"/>
                <a:cs typeface="BMWType V2 Light" pitchFamily="2" charset="0"/>
              </a:rPr>
              <a:t> in Europe.</a:t>
            </a:r>
            <a:r>
              <a:rPr lang="en-US" sz="5400" b="1" cap="all" dirty="0">
                <a:latin typeface="BMWType V2 Light" pitchFamily="2" charset="0"/>
                <a:cs typeface="BMWType V2 Light" pitchFamily="2" charset="0"/>
              </a:rPr>
              <a:t/>
            </a:r>
            <a:br>
              <a:rPr lang="en-US" sz="5400" b="1" cap="all" dirty="0">
                <a:latin typeface="BMWType V2 Light" pitchFamily="2" charset="0"/>
                <a:cs typeface="BMWType V2 Light" pitchFamily="2" charset="0"/>
              </a:rPr>
            </a:br>
            <a:r>
              <a:rPr lang="en-US" sz="5400" b="1" cap="all" dirty="0" smtClean="0">
                <a:latin typeface="BMWType V2 Light" pitchFamily="2" charset="0"/>
                <a:cs typeface="BMWType V2 Light" pitchFamily="2" charset="0"/>
              </a:rPr>
              <a:t>Share in new registrations by brand.</a:t>
            </a:r>
            <a:endParaRPr lang="en-US" sz="5400" b="1" cap="all" dirty="0">
              <a:latin typeface="BMWType V2 Light" pitchFamily="2" charset="0"/>
              <a:cs typeface="BMWType V2 Light" pitchFamily="2" charset="0"/>
            </a:endParaRPr>
          </a:p>
        </p:txBody>
      </p:sp>
      <p:sp>
        <p:nvSpPr>
          <p:cNvPr id="58" name="Rechteck 57">
            <a:extLst>
              <a:ext uri="{FF2B5EF4-FFF2-40B4-BE49-F238E27FC236}">
                <a16:creationId xmlns:a16="http://schemas.microsoft.com/office/drawing/2014/main" xmlns="" id="{8D952F5E-A76A-4EB0-807F-B3BD757DB652}"/>
              </a:ext>
            </a:extLst>
          </p:cNvPr>
          <p:cNvSpPr/>
          <p:nvPr/>
        </p:nvSpPr>
        <p:spPr>
          <a:xfrm>
            <a:off x="1166700" y="12493180"/>
            <a:ext cx="674800" cy="369332"/>
          </a:xfrm>
          <a:prstGeom prst="rect">
            <a:avLst/>
          </a:prstGeom>
        </p:spPr>
        <p:txBody>
          <a:bodyPr wrap="square" lIns="0" tIns="0" rIns="0" bIns="0" anchor="t">
            <a:spAutoFit/>
          </a:bodyPr>
          <a:lstStyle/>
          <a:p>
            <a:r>
              <a:rPr lang="de-DE" sz="2400">
                <a:solidFill>
                  <a:schemeClr val="bg1">
                    <a:lumMod val="50000"/>
                  </a:schemeClr>
                </a:solidFill>
                <a:latin typeface="BMWType V2 Light" pitchFamily="2" charset="0"/>
                <a:cs typeface="BMWType V2 Light" pitchFamily="2" charset="0"/>
              </a:rPr>
              <a:t>*</a:t>
            </a:r>
            <a:endParaRPr lang="en-US" sz="2400" dirty="0">
              <a:solidFill>
                <a:schemeClr val="bg1">
                  <a:lumMod val="50000"/>
                </a:schemeClr>
              </a:solidFill>
              <a:latin typeface="BMWType V2 Light" pitchFamily="2" charset="0"/>
              <a:cs typeface="BMWType V2 Light" pitchFamily="2" charset="0"/>
            </a:endParaRPr>
          </a:p>
        </p:txBody>
      </p:sp>
      <p:grpSp>
        <p:nvGrpSpPr>
          <p:cNvPr id="59" name="Gruppieren 58">
            <a:extLst>
              <a:ext uri="{FF2B5EF4-FFF2-40B4-BE49-F238E27FC236}">
                <a16:creationId xmlns:a16="http://schemas.microsoft.com/office/drawing/2014/main" xmlns="" id="{AB07FF16-8929-49FF-8B75-06C7E67E0778}"/>
              </a:ext>
            </a:extLst>
          </p:cNvPr>
          <p:cNvGrpSpPr>
            <a:grpSpLocks noChangeAspect="1"/>
          </p:cNvGrpSpPr>
          <p:nvPr/>
        </p:nvGrpSpPr>
        <p:grpSpPr>
          <a:xfrm>
            <a:off x="11206059" y="3161357"/>
            <a:ext cx="1310400" cy="690617"/>
            <a:chOff x="10242222" y="4291022"/>
            <a:chExt cx="1441291" cy="759601"/>
          </a:xfrm>
          <a:effectLst>
            <a:outerShdw blurRad="88900" dist="63500" dir="5400000" algn="t" rotWithShape="0">
              <a:prstClr val="black">
                <a:alpha val="40000"/>
              </a:prstClr>
            </a:outerShdw>
          </a:effectLst>
        </p:grpSpPr>
        <p:pic>
          <p:nvPicPr>
            <p:cNvPr id="69" name="Grafik 68">
              <a:extLst>
                <a:ext uri="{FF2B5EF4-FFF2-40B4-BE49-F238E27FC236}">
                  <a16:creationId xmlns:a16="http://schemas.microsoft.com/office/drawing/2014/main" xmlns="" id="{AD47597E-A447-44C7-B23D-DF4434AB42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22" y="4291022"/>
              <a:ext cx="1441291" cy="759600"/>
            </a:xfrm>
            <a:prstGeom prst="rect">
              <a:avLst/>
            </a:prstGeom>
            <a:solidFill>
              <a:srgbClr val="20ACDB"/>
            </a:solidFill>
            <a:ln>
              <a:noFill/>
            </a:ln>
            <a:effectLst/>
          </p:spPr>
        </p:pic>
        <p:sp>
          <p:nvSpPr>
            <p:cNvPr id="72" name="Rechteck 71">
              <a:extLst>
                <a:ext uri="{FF2B5EF4-FFF2-40B4-BE49-F238E27FC236}">
                  <a16:creationId xmlns:a16="http://schemas.microsoft.com/office/drawing/2014/main" xmlns="" id="{F37C647B-D167-4B51-B000-321D1AFA354B}"/>
                </a:ext>
              </a:extLst>
            </p:cNvPr>
            <p:cNvSpPr/>
            <p:nvPr/>
          </p:nvSpPr>
          <p:spPr>
            <a:xfrm rot="16200000">
              <a:off x="10583713" y="3950823"/>
              <a:ext cx="759600" cy="1440000"/>
            </a:xfrm>
            <a:prstGeom prst="rect">
              <a:avLst/>
            </a:prstGeom>
            <a:noFill/>
            <a:ln w="285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75" name="Rechteck 74">
            <a:extLst>
              <a:ext uri="{FF2B5EF4-FFF2-40B4-BE49-F238E27FC236}">
                <a16:creationId xmlns:a16="http://schemas.microsoft.com/office/drawing/2014/main" xmlns="" id="{93EC17D4-013E-4E35-942E-4B8359A1DD5E}"/>
              </a:ext>
            </a:extLst>
          </p:cNvPr>
          <p:cNvSpPr/>
          <p:nvPr/>
        </p:nvSpPr>
        <p:spPr>
          <a:xfrm>
            <a:off x="7452079" y="11706050"/>
            <a:ext cx="2161853" cy="738664"/>
          </a:xfrm>
          <a:prstGeom prst="rect">
            <a:avLst/>
          </a:prstGeom>
        </p:spPr>
        <p:txBody>
          <a:bodyPr wrap="square" lIns="0" tIns="0" rIns="0" bIns="0" anchor="t">
            <a:spAutoFit/>
          </a:bodyPr>
          <a:lstStyle/>
          <a:p>
            <a:pPr algn="ctr"/>
            <a:r>
              <a:rPr lang="de-DE" sz="2400" dirty="0">
                <a:solidFill>
                  <a:schemeClr val="bg1"/>
                </a:solidFill>
                <a:latin typeface="BMWType V2 Light" pitchFamily="2" charset="0"/>
                <a:cs typeface="BMWType V2 Light" pitchFamily="2" charset="0"/>
              </a:rPr>
              <a:t>Nisan</a:t>
            </a:r>
          </a:p>
          <a:p>
            <a:pPr algn="ctr"/>
            <a:r>
              <a:rPr lang="de-DE" sz="2400">
                <a:solidFill>
                  <a:schemeClr val="bg1"/>
                </a:solidFill>
                <a:latin typeface="BMWType V2 Light" pitchFamily="2" charset="0"/>
                <a:cs typeface="BMWType V2 Light" pitchFamily="2" charset="0"/>
              </a:rPr>
              <a:t>11 </a:t>
            </a:r>
            <a:r>
              <a:rPr lang="de-DE" sz="2400" dirty="0">
                <a:solidFill>
                  <a:schemeClr val="bg1"/>
                </a:solidFill>
                <a:latin typeface="BMWType V2 Light" pitchFamily="2" charset="0"/>
                <a:cs typeface="BMWType V2 Light" pitchFamily="2" charset="0"/>
              </a:rPr>
              <a:t>%</a:t>
            </a:r>
            <a:endParaRPr lang="en-US" sz="2400" dirty="0">
              <a:solidFill>
                <a:schemeClr val="bg1"/>
              </a:solidFill>
              <a:latin typeface="BMWType V2 Light" pitchFamily="2" charset="0"/>
              <a:cs typeface="BMWType V2 Light" pitchFamily="2" charset="0"/>
            </a:endParaRPr>
          </a:p>
        </p:txBody>
      </p:sp>
      <p:sp>
        <p:nvSpPr>
          <p:cNvPr id="86" name="Rechteck 85">
            <a:extLst>
              <a:ext uri="{FF2B5EF4-FFF2-40B4-BE49-F238E27FC236}">
                <a16:creationId xmlns:a16="http://schemas.microsoft.com/office/drawing/2014/main" xmlns="" id="{C538680C-B4F0-4185-8126-A5E1AB546D8D}"/>
              </a:ext>
            </a:extLst>
          </p:cNvPr>
          <p:cNvSpPr/>
          <p:nvPr/>
        </p:nvSpPr>
        <p:spPr>
          <a:xfrm>
            <a:off x="3846331" y="11925314"/>
            <a:ext cx="2161853" cy="738664"/>
          </a:xfrm>
          <a:prstGeom prst="rect">
            <a:avLst/>
          </a:prstGeom>
        </p:spPr>
        <p:txBody>
          <a:bodyPr wrap="square" lIns="0" tIns="0" rIns="0" bIns="0" anchor="t">
            <a:spAutoFit/>
          </a:bodyPr>
          <a:lstStyle/>
          <a:p>
            <a:pPr algn="ctr"/>
            <a:r>
              <a:rPr lang="de-DE" sz="2400" dirty="0">
                <a:solidFill>
                  <a:schemeClr val="bg1"/>
                </a:solidFill>
                <a:latin typeface="BMWType V2 Light" pitchFamily="2" charset="0"/>
                <a:cs typeface="BMWType V2 Light" pitchFamily="2" charset="0"/>
              </a:rPr>
              <a:t>Renault</a:t>
            </a:r>
          </a:p>
          <a:p>
            <a:pPr algn="ctr"/>
            <a:r>
              <a:rPr lang="de-DE" sz="2400" dirty="0">
                <a:solidFill>
                  <a:schemeClr val="bg1"/>
                </a:solidFill>
                <a:latin typeface="BMWType V2 Light" pitchFamily="2" charset="0"/>
                <a:cs typeface="BMWType V2 Light" pitchFamily="2" charset="0"/>
              </a:rPr>
              <a:t>9 %</a:t>
            </a:r>
            <a:endParaRPr lang="en-US" sz="2400" dirty="0">
              <a:solidFill>
                <a:schemeClr val="bg1"/>
              </a:solidFill>
              <a:latin typeface="BMWType V2 Light" pitchFamily="2" charset="0"/>
              <a:cs typeface="BMWType V2 Light" pitchFamily="2" charset="0"/>
            </a:endParaRPr>
          </a:p>
        </p:txBody>
      </p:sp>
      <p:sp>
        <p:nvSpPr>
          <p:cNvPr id="91" name="Rechteck 90">
            <a:extLst>
              <a:ext uri="{FF2B5EF4-FFF2-40B4-BE49-F238E27FC236}">
                <a16:creationId xmlns:a16="http://schemas.microsoft.com/office/drawing/2014/main" xmlns="" id="{05078302-5A25-4C7C-B79A-409E1EE41A15}"/>
              </a:ext>
            </a:extLst>
          </p:cNvPr>
          <p:cNvSpPr/>
          <p:nvPr/>
        </p:nvSpPr>
        <p:spPr>
          <a:xfrm>
            <a:off x="10113749" y="7299488"/>
            <a:ext cx="2161853" cy="738664"/>
          </a:xfrm>
          <a:prstGeom prst="rect">
            <a:avLst/>
          </a:prstGeom>
        </p:spPr>
        <p:txBody>
          <a:bodyPr wrap="square" lIns="0" tIns="0" rIns="0" bIns="0" anchor="t">
            <a:spAutoFit/>
          </a:bodyPr>
          <a:lstStyle/>
          <a:p>
            <a:pPr algn="ctr"/>
            <a:r>
              <a:rPr lang="de-DE" sz="2400" dirty="0">
                <a:solidFill>
                  <a:schemeClr val="bg1"/>
                </a:solidFill>
                <a:latin typeface="BMWType V2 Light" pitchFamily="2" charset="0"/>
                <a:cs typeface="BMWType V2 Light" pitchFamily="2" charset="0"/>
              </a:rPr>
              <a:t>Kia</a:t>
            </a:r>
          </a:p>
          <a:p>
            <a:pPr algn="ctr"/>
            <a:r>
              <a:rPr lang="de-DE" sz="2400" dirty="0">
                <a:solidFill>
                  <a:schemeClr val="bg1"/>
                </a:solidFill>
                <a:latin typeface="BMWType V2 Light" pitchFamily="2" charset="0"/>
                <a:cs typeface="BMWType V2 Light" pitchFamily="2" charset="0"/>
              </a:rPr>
              <a:t>6 %</a:t>
            </a:r>
            <a:endParaRPr lang="en-US" sz="2400" dirty="0">
              <a:solidFill>
                <a:schemeClr val="bg1"/>
              </a:solidFill>
              <a:latin typeface="BMWType V2 Light" pitchFamily="2" charset="0"/>
              <a:cs typeface="BMWType V2 Light" pitchFamily="2" charset="0"/>
            </a:endParaRPr>
          </a:p>
        </p:txBody>
      </p:sp>
      <p:sp>
        <p:nvSpPr>
          <p:cNvPr id="92" name="Rechteck 91">
            <a:extLst>
              <a:ext uri="{FF2B5EF4-FFF2-40B4-BE49-F238E27FC236}">
                <a16:creationId xmlns:a16="http://schemas.microsoft.com/office/drawing/2014/main" xmlns="" id="{57FB6B97-2AD8-4D59-8BE5-AE0577B7592D}"/>
              </a:ext>
            </a:extLst>
          </p:cNvPr>
          <p:cNvSpPr/>
          <p:nvPr/>
        </p:nvSpPr>
        <p:spPr>
          <a:xfrm>
            <a:off x="9679907" y="8760933"/>
            <a:ext cx="2046165" cy="738664"/>
          </a:xfrm>
          <a:prstGeom prst="rect">
            <a:avLst/>
          </a:prstGeom>
        </p:spPr>
        <p:txBody>
          <a:bodyPr wrap="square" lIns="0" tIns="0" rIns="0" bIns="0" anchor="t">
            <a:spAutoFit/>
          </a:bodyPr>
          <a:lstStyle/>
          <a:p>
            <a:pPr algn="ctr"/>
            <a:r>
              <a:rPr lang="de-DE" sz="2400" dirty="0">
                <a:solidFill>
                  <a:schemeClr val="bg1"/>
                </a:solidFill>
                <a:latin typeface="BMWType V2 Light" pitchFamily="2" charset="0"/>
                <a:cs typeface="BMWType V2 Light" pitchFamily="2" charset="0"/>
              </a:rPr>
              <a:t>Mercedes       </a:t>
            </a:r>
          </a:p>
          <a:p>
            <a:pPr algn="ctr"/>
            <a:r>
              <a:rPr lang="de-DE" sz="2400">
                <a:solidFill>
                  <a:schemeClr val="bg1"/>
                </a:solidFill>
                <a:latin typeface="BMWType V2 Light" pitchFamily="2" charset="0"/>
                <a:cs typeface="BMWType V2 Light" pitchFamily="2" charset="0"/>
              </a:rPr>
              <a:t>5 </a:t>
            </a:r>
            <a:r>
              <a:rPr lang="de-DE" sz="2400" dirty="0">
                <a:solidFill>
                  <a:schemeClr val="bg1"/>
                </a:solidFill>
                <a:latin typeface="BMWType V2 Light" pitchFamily="2" charset="0"/>
                <a:cs typeface="BMWType V2 Light" pitchFamily="2" charset="0"/>
              </a:rPr>
              <a:t>%</a:t>
            </a:r>
            <a:endParaRPr lang="en-US" sz="2400" dirty="0">
              <a:solidFill>
                <a:schemeClr val="bg1"/>
              </a:solidFill>
              <a:latin typeface="BMWType V2 Light" pitchFamily="2" charset="0"/>
              <a:cs typeface="BMWType V2 Light" pitchFamily="2" charset="0"/>
            </a:endParaRPr>
          </a:p>
        </p:txBody>
      </p:sp>
      <p:sp>
        <p:nvSpPr>
          <p:cNvPr id="93" name="Rechteck 92">
            <a:extLst>
              <a:ext uri="{FF2B5EF4-FFF2-40B4-BE49-F238E27FC236}">
                <a16:creationId xmlns:a16="http://schemas.microsoft.com/office/drawing/2014/main" xmlns="" id="{C401397E-2574-4331-BC79-1FAD51966CDC}"/>
              </a:ext>
            </a:extLst>
          </p:cNvPr>
          <p:cNvSpPr/>
          <p:nvPr/>
        </p:nvSpPr>
        <p:spPr>
          <a:xfrm>
            <a:off x="9513453" y="6135704"/>
            <a:ext cx="2046165" cy="738664"/>
          </a:xfrm>
          <a:prstGeom prst="rect">
            <a:avLst/>
          </a:prstGeom>
        </p:spPr>
        <p:txBody>
          <a:bodyPr wrap="square" lIns="0" tIns="0" rIns="0" bIns="0" anchor="t">
            <a:spAutoFit/>
          </a:bodyPr>
          <a:lstStyle/>
          <a:p>
            <a:pPr algn="ctr"/>
            <a:r>
              <a:rPr lang="de-DE" sz="2400" dirty="0">
                <a:solidFill>
                  <a:schemeClr val="bg1"/>
                </a:solidFill>
                <a:latin typeface="BMWType V2 Light" pitchFamily="2" charset="0"/>
                <a:cs typeface="BMWType V2 Light" pitchFamily="2" charset="0"/>
              </a:rPr>
              <a:t>Hyundai       </a:t>
            </a:r>
          </a:p>
          <a:p>
            <a:pPr algn="ctr"/>
            <a:r>
              <a:rPr lang="de-DE" sz="2400">
                <a:solidFill>
                  <a:schemeClr val="bg1"/>
                </a:solidFill>
                <a:latin typeface="BMWType V2 Light" pitchFamily="2" charset="0"/>
                <a:cs typeface="BMWType V2 Light" pitchFamily="2" charset="0"/>
              </a:rPr>
              <a:t>4 </a:t>
            </a:r>
            <a:r>
              <a:rPr lang="de-DE" sz="2400" dirty="0">
                <a:solidFill>
                  <a:schemeClr val="bg1"/>
                </a:solidFill>
                <a:latin typeface="BMWType V2 Light" pitchFamily="2" charset="0"/>
                <a:cs typeface="BMWType V2 Light" pitchFamily="2" charset="0"/>
              </a:rPr>
              <a:t>%</a:t>
            </a:r>
            <a:endParaRPr lang="en-US" sz="2400" dirty="0">
              <a:solidFill>
                <a:schemeClr val="bg1"/>
              </a:solidFill>
              <a:latin typeface="BMWType V2 Light" pitchFamily="2" charset="0"/>
              <a:cs typeface="BMWType V2 Light" pitchFamily="2" charset="0"/>
            </a:endParaRPr>
          </a:p>
        </p:txBody>
      </p:sp>
      <p:sp>
        <p:nvSpPr>
          <p:cNvPr id="94" name="Rechteck 93">
            <a:extLst>
              <a:ext uri="{FF2B5EF4-FFF2-40B4-BE49-F238E27FC236}">
                <a16:creationId xmlns:a16="http://schemas.microsoft.com/office/drawing/2014/main" xmlns="" id="{8CB5B7A4-FD1D-4C25-BBF1-019F36438DEE}"/>
              </a:ext>
            </a:extLst>
          </p:cNvPr>
          <p:cNvSpPr/>
          <p:nvPr/>
        </p:nvSpPr>
        <p:spPr>
          <a:xfrm>
            <a:off x="1383021" y="10626169"/>
            <a:ext cx="3205248" cy="369332"/>
          </a:xfrm>
          <a:prstGeom prst="rect">
            <a:avLst/>
          </a:prstGeom>
        </p:spPr>
        <p:txBody>
          <a:bodyPr wrap="square" lIns="0" tIns="0" rIns="0" bIns="0" anchor="t">
            <a:spAutoFit/>
          </a:bodyPr>
          <a:lstStyle/>
          <a:p>
            <a:pPr algn="ctr"/>
            <a:r>
              <a:rPr lang="de-DE" sz="2400" spc="-80" dirty="0">
                <a:solidFill>
                  <a:schemeClr val="bg1">
                    <a:lumMod val="50000"/>
                  </a:schemeClr>
                </a:solidFill>
                <a:latin typeface="BMWType V2 Light" pitchFamily="2" charset="0"/>
                <a:cs typeface="BMWType V2 Light" pitchFamily="2" charset="0"/>
              </a:rPr>
              <a:t>* </a:t>
            </a:r>
            <a:r>
              <a:rPr lang="de-DE" sz="2400" spc="-80" dirty="0" err="1" smtClean="0">
                <a:solidFill>
                  <a:schemeClr val="bg1">
                    <a:lumMod val="50000"/>
                  </a:schemeClr>
                </a:solidFill>
                <a:latin typeface="BMWType V2 Light" pitchFamily="2" charset="0"/>
                <a:cs typeface="BMWType V2 Light" pitchFamily="2" charset="0"/>
              </a:rPr>
              <a:t>Others</a:t>
            </a:r>
            <a:r>
              <a:rPr lang="de-DE" sz="2400" dirty="0" smtClean="0">
                <a:solidFill>
                  <a:schemeClr val="bg1">
                    <a:lumMod val="50000"/>
                  </a:schemeClr>
                </a:solidFill>
                <a:latin typeface="BMWType V2 Light" pitchFamily="2" charset="0"/>
                <a:cs typeface="BMWType V2 Light" pitchFamily="2" charset="0"/>
              </a:rPr>
              <a:t> </a:t>
            </a:r>
            <a:endParaRPr lang="en-US" sz="2400" dirty="0">
              <a:solidFill>
                <a:schemeClr val="bg1">
                  <a:lumMod val="50000"/>
                </a:schemeClr>
              </a:solidFill>
              <a:latin typeface="BMWType V2 Light" pitchFamily="2" charset="0"/>
              <a:cs typeface="BMWType V2 Light" pitchFamily="2" charset="0"/>
            </a:endParaRPr>
          </a:p>
        </p:txBody>
      </p:sp>
      <p:sp>
        <p:nvSpPr>
          <p:cNvPr id="95" name="Rechteck 94">
            <a:extLst>
              <a:ext uri="{FF2B5EF4-FFF2-40B4-BE49-F238E27FC236}">
                <a16:creationId xmlns:a16="http://schemas.microsoft.com/office/drawing/2014/main" xmlns="" id="{247798CD-6B7A-4662-BDAC-643BDB1C0039}"/>
              </a:ext>
            </a:extLst>
          </p:cNvPr>
          <p:cNvSpPr/>
          <p:nvPr/>
        </p:nvSpPr>
        <p:spPr>
          <a:xfrm>
            <a:off x="9150315" y="10118475"/>
            <a:ext cx="2046165" cy="738664"/>
          </a:xfrm>
          <a:prstGeom prst="rect">
            <a:avLst/>
          </a:prstGeom>
        </p:spPr>
        <p:txBody>
          <a:bodyPr wrap="square" lIns="0" tIns="0" rIns="0" bIns="0" anchor="t">
            <a:spAutoFit/>
          </a:bodyPr>
          <a:lstStyle/>
          <a:p>
            <a:pPr algn="ctr"/>
            <a:r>
              <a:rPr lang="de-DE" sz="2400" dirty="0">
                <a:solidFill>
                  <a:schemeClr val="bg1"/>
                </a:solidFill>
                <a:latin typeface="BMWType V2 Light" pitchFamily="2" charset="0"/>
                <a:cs typeface="BMWType V2 Light" pitchFamily="2" charset="0"/>
              </a:rPr>
              <a:t>Mitsubishi</a:t>
            </a:r>
          </a:p>
          <a:p>
            <a:pPr algn="ctr"/>
            <a:r>
              <a:rPr lang="de-DE" sz="2400" dirty="0">
                <a:solidFill>
                  <a:schemeClr val="bg1"/>
                </a:solidFill>
                <a:latin typeface="BMWType V2 Light" pitchFamily="2" charset="0"/>
                <a:cs typeface="BMWType V2 Light" pitchFamily="2" charset="0"/>
              </a:rPr>
              <a:t>5 %</a:t>
            </a:r>
            <a:endParaRPr lang="en-US" sz="2400" dirty="0">
              <a:solidFill>
                <a:schemeClr val="bg1"/>
              </a:solidFill>
              <a:latin typeface="BMWType V2 Light" pitchFamily="2" charset="0"/>
              <a:cs typeface="BMWType V2 Light" pitchFamily="2" charset="0"/>
            </a:endParaRPr>
          </a:p>
        </p:txBody>
      </p:sp>
      <p:sp>
        <p:nvSpPr>
          <p:cNvPr id="96" name="Rechteck 95">
            <a:extLst>
              <a:ext uri="{FF2B5EF4-FFF2-40B4-BE49-F238E27FC236}">
                <a16:creationId xmlns:a16="http://schemas.microsoft.com/office/drawing/2014/main" xmlns="" id="{CF6FC0B9-39B0-4117-80C8-300363F979D7}"/>
              </a:ext>
            </a:extLst>
          </p:cNvPr>
          <p:cNvSpPr/>
          <p:nvPr/>
        </p:nvSpPr>
        <p:spPr>
          <a:xfrm>
            <a:off x="1125263" y="8975101"/>
            <a:ext cx="2161853" cy="738664"/>
          </a:xfrm>
          <a:prstGeom prst="rect">
            <a:avLst/>
          </a:prstGeom>
        </p:spPr>
        <p:txBody>
          <a:bodyPr wrap="square" lIns="0" tIns="0" rIns="0" bIns="0" anchor="t">
            <a:spAutoFit/>
          </a:bodyPr>
          <a:lstStyle/>
          <a:p>
            <a:pPr algn="ctr"/>
            <a:r>
              <a:rPr lang="de-DE" sz="2400" dirty="0">
                <a:solidFill>
                  <a:schemeClr val="bg1"/>
                </a:solidFill>
                <a:latin typeface="BMWType V2 Light" pitchFamily="2" charset="0"/>
                <a:cs typeface="BMWType V2 Light" pitchFamily="2" charset="0"/>
              </a:rPr>
              <a:t>Smart</a:t>
            </a:r>
          </a:p>
          <a:p>
            <a:pPr algn="ctr"/>
            <a:r>
              <a:rPr lang="de-DE" sz="2400">
                <a:solidFill>
                  <a:schemeClr val="bg1"/>
                </a:solidFill>
                <a:latin typeface="BMWType V2 Light" pitchFamily="2" charset="0"/>
                <a:cs typeface="BMWType V2 Light" pitchFamily="2" charset="0"/>
              </a:rPr>
              <a:t>3 </a:t>
            </a:r>
            <a:r>
              <a:rPr lang="de-DE" sz="2400" dirty="0">
                <a:solidFill>
                  <a:schemeClr val="bg1"/>
                </a:solidFill>
                <a:latin typeface="BMWType V2 Light" pitchFamily="2" charset="0"/>
                <a:cs typeface="BMWType V2 Light" pitchFamily="2" charset="0"/>
              </a:rPr>
              <a:t>%</a:t>
            </a:r>
            <a:endParaRPr lang="en-US" sz="2400" dirty="0">
              <a:solidFill>
                <a:schemeClr val="bg1"/>
              </a:solidFill>
              <a:latin typeface="BMWType V2 Light" pitchFamily="2" charset="0"/>
              <a:cs typeface="BMWType V2 Light" pitchFamily="2" charset="0"/>
            </a:endParaRPr>
          </a:p>
        </p:txBody>
      </p:sp>
      <p:sp>
        <p:nvSpPr>
          <p:cNvPr id="97" name="Rechteck 96">
            <a:extLst>
              <a:ext uri="{FF2B5EF4-FFF2-40B4-BE49-F238E27FC236}">
                <a16:creationId xmlns:a16="http://schemas.microsoft.com/office/drawing/2014/main" xmlns="" id="{0720B4A4-7B09-4021-92E0-E6C761B03CE1}"/>
              </a:ext>
            </a:extLst>
          </p:cNvPr>
          <p:cNvSpPr/>
          <p:nvPr/>
        </p:nvSpPr>
        <p:spPr>
          <a:xfrm>
            <a:off x="919636" y="7500876"/>
            <a:ext cx="2161853" cy="738664"/>
          </a:xfrm>
          <a:prstGeom prst="rect">
            <a:avLst/>
          </a:prstGeom>
        </p:spPr>
        <p:txBody>
          <a:bodyPr wrap="square" lIns="0" tIns="0" rIns="0" bIns="0" anchor="t">
            <a:spAutoFit/>
          </a:bodyPr>
          <a:lstStyle/>
          <a:p>
            <a:pPr algn="ctr"/>
            <a:r>
              <a:rPr lang="de-DE" sz="2400" dirty="0">
                <a:solidFill>
                  <a:schemeClr val="bg1"/>
                </a:solidFill>
                <a:latin typeface="BMWType V2 Light" pitchFamily="2" charset="0"/>
                <a:cs typeface="BMWType V2 Light" pitchFamily="2" charset="0"/>
              </a:rPr>
              <a:t>Tesla</a:t>
            </a:r>
          </a:p>
          <a:p>
            <a:pPr algn="ctr"/>
            <a:r>
              <a:rPr lang="de-DE" sz="2400">
                <a:solidFill>
                  <a:schemeClr val="bg1"/>
                </a:solidFill>
                <a:latin typeface="BMWType V2 Light" pitchFamily="2" charset="0"/>
                <a:cs typeface="BMWType V2 Light" pitchFamily="2" charset="0"/>
              </a:rPr>
              <a:t>8 </a:t>
            </a:r>
            <a:r>
              <a:rPr lang="de-DE" sz="2400" dirty="0">
                <a:solidFill>
                  <a:schemeClr val="bg1"/>
                </a:solidFill>
                <a:latin typeface="BMWType V2 Light" pitchFamily="2" charset="0"/>
                <a:cs typeface="BMWType V2 Light" pitchFamily="2" charset="0"/>
              </a:rPr>
              <a:t>%</a:t>
            </a:r>
            <a:endParaRPr lang="en-US" sz="2400" dirty="0">
              <a:solidFill>
                <a:schemeClr val="bg1"/>
              </a:solidFill>
              <a:latin typeface="BMWType V2 Light" pitchFamily="2" charset="0"/>
              <a:cs typeface="BMWType V2 Light" pitchFamily="2" charset="0"/>
            </a:endParaRPr>
          </a:p>
        </p:txBody>
      </p:sp>
      <p:sp>
        <p:nvSpPr>
          <p:cNvPr id="98" name="Rechteck 97">
            <a:extLst>
              <a:ext uri="{FF2B5EF4-FFF2-40B4-BE49-F238E27FC236}">
                <a16:creationId xmlns:a16="http://schemas.microsoft.com/office/drawing/2014/main" xmlns="" id="{E2DCBD59-4A39-45FA-B4A5-75184B7C2443}"/>
              </a:ext>
            </a:extLst>
          </p:cNvPr>
          <p:cNvSpPr/>
          <p:nvPr/>
        </p:nvSpPr>
        <p:spPr>
          <a:xfrm>
            <a:off x="1600013" y="5474561"/>
            <a:ext cx="2161853" cy="738664"/>
          </a:xfrm>
          <a:prstGeom prst="rect">
            <a:avLst/>
          </a:prstGeom>
        </p:spPr>
        <p:txBody>
          <a:bodyPr wrap="square" lIns="0" tIns="0" rIns="0" bIns="0" anchor="t">
            <a:spAutoFit/>
          </a:bodyPr>
          <a:lstStyle/>
          <a:p>
            <a:pPr algn="ctr"/>
            <a:r>
              <a:rPr lang="de-DE" sz="2400" dirty="0">
                <a:solidFill>
                  <a:schemeClr val="bg1"/>
                </a:solidFill>
                <a:latin typeface="BMWType V2 Light" pitchFamily="2" charset="0"/>
                <a:cs typeface="BMWType V2 Light" pitchFamily="2" charset="0"/>
              </a:rPr>
              <a:t>Volvo</a:t>
            </a:r>
          </a:p>
          <a:p>
            <a:pPr algn="ctr"/>
            <a:r>
              <a:rPr lang="de-DE" sz="2400">
                <a:solidFill>
                  <a:schemeClr val="bg1"/>
                </a:solidFill>
                <a:latin typeface="BMWType V2 Light" pitchFamily="2" charset="0"/>
                <a:cs typeface="BMWType V2 Light" pitchFamily="2" charset="0"/>
              </a:rPr>
              <a:t>7 %</a:t>
            </a:r>
            <a:endParaRPr lang="en-US" sz="2400" dirty="0">
              <a:solidFill>
                <a:schemeClr val="bg1"/>
              </a:solidFill>
              <a:latin typeface="BMWType V2 Light" pitchFamily="2" charset="0"/>
              <a:cs typeface="BMWType V2 Light" pitchFamily="2" charset="0"/>
            </a:endParaRPr>
          </a:p>
        </p:txBody>
      </p:sp>
      <p:sp>
        <p:nvSpPr>
          <p:cNvPr id="99" name="Rechteck 98">
            <a:extLst>
              <a:ext uri="{FF2B5EF4-FFF2-40B4-BE49-F238E27FC236}">
                <a16:creationId xmlns:a16="http://schemas.microsoft.com/office/drawing/2014/main" xmlns="" id="{D7D21A92-530F-4889-92D0-586605564693}"/>
              </a:ext>
            </a:extLst>
          </p:cNvPr>
          <p:cNvSpPr/>
          <p:nvPr/>
        </p:nvSpPr>
        <p:spPr>
          <a:xfrm>
            <a:off x="3510853" y="3587477"/>
            <a:ext cx="2161853" cy="738664"/>
          </a:xfrm>
          <a:prstGeom prst="rect">
            <a:avLst/>
          </a:prstGeom>
        </p:spPr>
        <p:txBody>
          <a:bodyPr wrap="square" lIns="0" tIns="0" rIns="0" bIns="0" anchor="t">
            <a:spAutoFit/>
          </a:bodyPr>
          <a:lstStyle/>
          <a:p>
            <a:pPr algn="ctr"/>
            <a:r>
              <a:rPr lang="de-DE" sz="2400" dirty="0">
                <a:solidFill>
                  <a:schemeClr val="bg1"/>
                </a:solidFill>
                <a:latin typeface="BMWType V2 Light" pitchFamily="2" charset="0"/>
                <a:cs typeface="BMWType V2 Light" pitchFamily="2" charset="0"/>
              </a:rPr>
              <a:t>VW</a:t>
            </a:r>
          </a:p>
          <a:p>
            <a:pPr algn="ctr"/>
            <a:r>
              <a:rPr lang="de-DE" sz="2400" dirty="0">
                <a:solidFill>
                  <a:schemeClr val="bg1"/>
                </a:solidFill>
                <a:latin typeface="BMWType V2 Light" pitchFamily="2" charset="0"/>
                <a:cs typeface="BMWType V2 Light" pitchFamily="2" charset="0"/>
              </a:rPr>
              <a:t>13 %</a:t>
            </a:r>
            <a:endParaRPr lang="en-US" sz="2400" dirty="0">
              <a:solidFill>
                <a:schemeClr val="bg1"/>
              </a:solidFill>
              <a:latin typeface="BMWType V2 Light" pitchFamily="2" charset="0"/>
              <a:cs typeface="BMWType V2 Light" pitchFamily="2" charset="0"/>
            </a:endParaRPr>
          </a:p>
        </p:txBody>
      </p:sp>
      <p:sp>
        <p:nvSpPr>
          <p:cNvPr id="100" name="Textfeld 99">
            <a:extLst>
              <a:ext uri="{FF2B5EF4-FFF2-40B4-BE49-F238E27FC236}">
                <a16:creationId xmlns:a16="http://schemas.microsoft.com/office/drawing/2014/main" xmlns="" id="{4AD8CAD2-76EA-4B4A-805A-3200B99B0C21}"/>
              </a:ext>
            </a:extLst>
          </p:cNvPr>
          <p:cNvSpPr txBox="1"/>
          <p:nvPr/>
        </p:nvSpPr>
        <p:spPr>
          <a:xfrm>
            <a:off x="6795374" y="3846382"/>
            <a:ext cx="3514281" cy="701731"/>
          </a:xfrm>
          <a:prstGeom prst="rect">
            <a:avLst/>
          </a:prstGeom>
          <a:noFill/>
        </p:spPr>
        <p:txBody>
          <a:bodyPr wrap="square" lIns="0" tIns="0" rIns="0" bIns="0" rtlCol="0" anchor="ctr" anchorCtr="0">
            <a:spAutoFit/>
          </a:bodyPr>
          <a:lstStyle/>
          <a:p>
            <a:pPr algn="ctr">
              <a:lnSpc>
                <a:spcPct val="95000"/>
              </a:lnSpc>
            </a:pPr>
            <a:r>
              <a:rPr lang="en-US" sz="2400" dirty="0">
                <a:solidFill>
                  <a:schemeClr val="bg1"/>
                </a:solidFill>
                <a:latin typeface="BMWType V2 Light" pitchFamily="2" charset="0"/>
                <a:cs typeface="BMWType V2 Light" pitchFamily="2" charset="0"/>
              </a:rPr>
              <a:t>BMW</a:t>
            </a:r>
            <a:br>
              <a:rPr lang="en-US" sz="2400" dirty="0">
                <a:solidFill>
                  <a:schemeClr val="bg1"/>
                </a:solidFill>
                <a:latin typeface="BMWType V2 Light" pitchFamily="2" charset="0"/>
                <a:cs typeface="BMWType V2 Light" pitchFamily="2" charset="0"/>
              </a:rPr>
            </a:br>
            <a:r>
              <a:rPr lang="en-US" sz="2400" dirty="0">
                <a:solidFill>
                  <a:schemeClr val="bg1"/>
                </a:solidFill>
                <a:latin typeface="BMWType V2 Light" pitchFamily="2" charset="0"/>
                <a:cs typeface="BMWType V2 Light" pitchFamily="2" charset="0"/>
              </a:rPr>
              <a:t> 17 %</a:t>
            </a:r>
          </a:p>
        </p:txBody>
      </p:sp>
      <p:sp>
        <p:nvSpPr>
          <p:cNvPr id="101" name="Rechteck 100">
            <a:extLst>
              <a:ext uri="{FF2B5EF4-FFF2-40B4-BE49-F238E27FC236}">
                <a16:creationId xmlns:a16="http://schemas.microsoft.com/office/drawing/2014/main" xmlns="" id="{EF91D54D-BAAA-4881-A430-3DCBE62598B4}"/>
              </a:ext>
            </a:extLst>
          </p:cNvPr>
          <p:cNvSpPr/>
          <p:nvPr/>
        </p:nvSpPr>
        <p:spPr>
          <a:xfrm>
            <a:off x="5581797" y="12251163"/>
            <a:ext cx="2161853" cy="738664"/>
          </a:xfrm>
          <a:prstGeom prst="rect">
            <a:avLst/>
          </a:prstGeom>
        </p:spPr>
        <p:txBody>
          <a:bodyPr wrap="square" lIns="0" tIns="0" rIns="0" bIns="0" anchor="t">
            <a:spAutoFit/>
          </a:bodyPr>
          <a:lstStyle/>
          <a:p>
            <a:pPr algn="ctr"/>
            <a:r>
              <a:rPr lang="de-DE" sz="2400">
                <a:solidFill>
                  <a:schemeClr val="bg1"/>
                </a:solidFill>
                <a:latin typeface="BMWType V2 Light" pitchFamily="2" charset="0"/>
                <a:cs typeface="BMWType V2 Light" pitchFamily="2" charset="0"/>
              </a:rPr>
              <a:t>Porsche </a:t>
            </a:r>
          </a:p>
          <a:p>
            <a:pPr algn="ctr"/>
            <a:r>
              <a:rPr lang="de-DE" sz="2400">
                <a:solidFill>
                  <a:schemeClr val="bg1"/>
                </a:solidFill>
                <a:latin typeface="BMWType V2 Light" pitchFamily="2" charset="0"/>
                <a:cs typeface="BMWType V2 Light" pitchFamily="2" charset="0"/>
              </a:rPr>
              <a:t>3 %</a:t>
            </a:r>
            <a:endParaRPr lang="en-US" sz="2400" dirty="0">
              <a:solidFill>
                <a:schemeClr val="bg1"/>
              </a:solidFill>
              <a:latin typeface="BMWType V2 Light" pitchFamily="2" charset="0"/>
              <a:cs typeface="BMWType V2 Light" pitchFamily="2" charset="0"/>
            </a:endParaRPr>
          </a:p>
        </p:txBody>
      </p:sp>
      <p:sp>
        <p:nvSpPr>
          <p:cNvPr id="49" name="Rechteck 48">
            <a:extLst>
              <a:ext uri="{FF2B5EF4-FFF2-40B4-BE49-F238E27FC236}">
                <a16:creationId xmlns:a16="http://schemas.microsoft.com/office/drawing/2014/main" xmlns="" id="{06E3D1F4-64F9-4C27-8990-D25966B762F5}"/>
              </a:ext>
            </a:extLst>
          </p:cNvPr>
          <p:cNvSpPr/>
          <p:nvPr/>
        </p:nvSpPr>
        <p:spPr>
          <a:xfrm>
            <a:off x="1357200" y="12493180"/>
            <a:ext cx="2608229" cy="738664"/>
          </a:xfrm>
          <a:prstGeom prst="rect">
            <a:avLst/>
          </a:prstGeom>
        </p:spPr>
        <p:txBody>
          <a:bodyPr wrap="square" lIns="0" tIns="0" rIns="0" bIns="0" anchor="t">
            <a:spAutoFit/>
          </a:bodyPr>
          <a:lstStyle/>
          <a:p>
            <a:r>
              <a:rPr lang="en-US" sz="2400" dirty="0" smtClean="0">
                <a:solidFill>
                  <a:schemeClr val="bg1">
                    <a:lumMod val="50000"/>
                  </a:schemeClr>
                </a:solidFill>
                <a:latin typeface="BMWType V2 Light" pitchFamily="2" charset="0"/>
                <a:cs typeface="BMWType V2 Light" pitchFamily="2" charset="0"/>
              </a:rPr>
              <a:t>Individual share</a:t>
            </a:r>
            <a:br>
              <a:rPr lang="en-US" sz="2400" dirty="0" smtClean="0">
                <a:solidFill>
                  <a:schemeClr val="bg1">
                    <a:lumMod val="50000"/>
                  </a:schemeClr>
                </a:solidFill>
                <a:latin typeface="BMWType V2 Light" pitchFamily="2" charset="0"/>
                <a:cs typeface="BMWType V2 Light" pitchFamily="2" charset="0"/>
              </a:rPr>
            </a:br>
            <a:r>
              <a:rPr lang="en-US" sz="2400" dirty="0" smtClean="0">
                <a:solidFill>
                  <a:schemeClr val="bg1">
                    <a:lumMod val="50000"/>
                  </a:schemeClr>
                </a:solidFill>
                <a:latin typeface="BMWType V2 Light" pitchFamily="2" charset="0"/>
                <a:cs typeface="BMWType V2 Light" pitchFamily="2" charset="0"/>
              </a:rPr>
              <a:t>&lt; </a:t>
            </a:r>
            <a:r>
              <a:rPr lang="en-US" sz="2400" dirty="0">
                <a:solidFill>
                  <a:schemeClr val="bg1">
                    <a:lumMod val="50000"/>
                  </a:schemeClr>
                </a:solidFill>
                <a:latin typeface="BMWType V2 Light" pitchFamily="2" charset="0"/>
                <a:cs typeface="BMWType V2 Light" pitchFamily="2" charset="0"/>
              </a:rPr>
              <a:t>2.5 %.</a:t>
            </a:r>
          </a:p>
        </p:txBody>
      </p:sp>
      <p:sp>
        <p:nvSpPr>
          <p:cNvPr id="42" name="Textfeld 41"/>
          <p:cNvSpPr txBox="1"/>
          <p:nvPr/>
        </p:nvSpPr>
        <p:spPr>
          <a:xfrm>
            <a:off x="17900891" y="4367438"/>
            <a:ext cx="5203156" cy="923330"/>
          </a:xfrm>
          <a:prstGeom prst="rect">
            <a:avLst/>
          </a:prstGeom>
          <a:noFill/>
        </p:spPr>
        <p:txBody>
          <a:bodyPr wrap="none" rtlCol="0">
            <a:spAutoFit/>
          </a:bodyPr>
          <a:lstStyle/>
          <a:p>
            <a:r>
              <a:rPr lang="de-DE" sz="5400" b="1" dirty="0" smtClean="0"/>
              <a:t>BMW </a:t>
            </a:r>
            <a:r>
              <a:rPr lang="de-DE" sz="5400" b="1" dirty="0" err="1" smtClean="0"/>
              <a:t>Infographic</a:t>
            </a:r>
            <a:endParaRPr lang="de-DE" sz="5400" b="1" dirty="0" smtClean="0"/>
          </a:p>
        </p:txBody>
      </p:sp>
      <p:sp>
        <p:nvSpPr>
          <p:cNvPr id="43" name="Rechteck 42">
            <a:extLst>
              <a:ext uri="{FF2B5EF4-FFF2-40B4-BE49-F238E27FC236}">
                <a16:creationId xmlns:a16="http://schemas.microsoft.com/office/drawing/2014/main" xmlns="" id="{A9699E8C-C7E8-46D3-B260-8E59F7F64962}"/>
              </a:ext>
            </a:extLst>
          </p:cNvPr>
          <p:cNvSpPr/>
          <p:nvPr/>
        </p:nvSpPr>
        <p:spPr>
          <a:xfrm>
            <a:off x="18001567" y="5530016"/>
            <a:ext cx="6163420" cy="8125301"/>
          </a:xfrm>
          <a:prstGeom prst="rect">
            <a:avLst/>
          </a:prstGeom>
        </p:spPr>
        <p:txBody>
          <a:bodyPr wrap="square" lIns="0" tIns="0" rIns="0" bIns="0" anchor="t">
            <a:spAutoFit/>
          </a:bodyPr>
          <a:lstStyle/>
          <a:p>
            <a:r>
              <a:rPr lang="en-US" sz="2400" dirty="0" smtClean="0">
                <a:latin typeface="BMWType V2 Regular" pitchFamily="2" charset="0"/>
                <a:cs typeface="BMWType V2 Regular" pitchFamily="2" charset="0"/>
              </a:rPr>
              <a:t>Data source: </a:t>
            </a:r>
            <a:endParaRPr lang="en-US" sz="2400" dirty="0">
              <a:latin typeface="BMWType V2 Regular" pitchFamily="2" charset="0"/>
              <a:cs typeface="BMWType V2 Regular" pitchFamily="2" charset="0"/>
            </a:endParaRPr>
          </a:p>
          <a:p>
            <a:r>
              <a:rPr lang="en-US" sz="2400" spc="-10" dirty="0" smtClean="0">
                <a:latin typeface="BMWType V2 Regular" pitchFamily="2" charset="0"/>
                <a:ea typeface="Arial" panose="020B0604020202020204" pitchFamily="34" charset="0"/>
                <a:cs typeface="BMWType V2 Regular" pitchFamily="2" charset="0"/>
              </a:rPr>
              <a:t>IHS </a:t>
            </a:r>
            <a:r>
              <a:rPr lang="en-US" sz="2400" spc="-10" dirty="0" err="1">
                <a:latin typeface="BMWType V2 Regular" pitchFamily="2" charset="0"/>
                <a:ea typeface="Arial" panose="020B0604020202020204" pitchFamily="34" charset="0"/>
                <a:cs typeface="BMWType V2 Regular" pitchFamily="2" charset="0"/>
              </a:rPr>
              <a:t>Markit</a:t>
            </a:r>
            <a:r>
              <a:rPr lang="en-US" sz="2400" spc="-10" dirty="0">
                <a:latin typeface="BMWType V2 Regular" pitchFamily="2" charset="0"/>
                <a:ea typeface="Arial" panose="020B0604020202020204" pitchFamily="34" charset="0"/>
                <a:cs typeface="BMWType V2 Regular" pitchFamily="2" charset="0"/>
              </a:rPr>
              <a:t> New Registrations </a:t>
            </a:r>
            <a:r>
              <a:rPr lang="en-US" sz="2400" spc="-10" dirty="0" smtClean="0">
                <a:latin typeface="BMWType V2 Regular" pitchFamily="2" charset="0"/>
                <a:ea typeface="Arial" panose="020B0604020202020204" pitchFamily="34" charset="0"/>
                <a:cs typeface="BMWType V2 Regular" pitchFamily="2" charset="0"/>
              </a:rPr>
              <a:t/>
            </a:r>
            <a:br>
              <a:rPr lang="en-US" sz="2400" spc="-10" dirty="0" smtClean="0">
                <a:latin typeface="BMWType V2 Regular" pitchFamily="2" charset="0"/>
                <a:ea typeface="Arial" panose="020B0604020202020204" pitchFamily="34" charset="0"/>
                <a:cs typeface="BMWType V2 Regular" pitchFamily="2" charset="0"/>
              </a:rPr>
            </a:br>
            <a:r>
              <a:rPr lang="en-US" sz="2400" spc="-10" dirty="0" smtClean="0">
                <a:latin typeface="BMWType V2 Regular" pitchFamily="2" charset="0"/>
                <a:ea typeface="Arial" panose="020B0604020202020204" pitchFamily="34" charset="0"/>
                <a:cs typeface="BMWType V2 Regular" pitchFamily="2" charset="0"/>
              </a:rPr>
              <a:t>2018 </a:t>
            </a:r>
            <a:r>
              <a:rPr lang="en-US" sz="2400" spc="-10" dirty="0" err="1" smtClean="0">
                <a:latin typeface="BMWType V2 Regular" pitchFamily="2" charset="0"/>
                <a:ea typeface="Arial" panose="020B0604020202020204" pitchFamily="34" charset="0"/>
                <a:cs typeface="BMWType V2 Regular" pitchFamily="2" charset="0"/>
              </a:rPr>
              <a:t>ytd</a:t>
            </a:r>
            <a:r>
              <a:rPr lang="en-US" sz="2400" spc="-10" dirty="0" smtClean="0">
                <a:latin typeface="BMWType V2 Regular" pitchFamily="2" charset="0"/>
                <a:ea typeface="Arial" panose="020B0604020202020204" pitchFamily="34" charset="0"/>
                <a:cs typeface="BMWType V2 Regular" pitchFamily="2" charset="0"/>
              </a:rPr>
              <a:t> 5.11.2018 report.</a:t>
            </a:r>
            <a:br>
              <a:rPr lang="en-US" sz="2400" spc="-10" dirty="0" smtClean="0">
                <a:latin typeface="BMWType V2 Regular" pitchFamily="2" charset="0"/>
                <a:ea typeface="Arial" panose="020B0604020202020204" pitchFamily="34" charset="0"/>
                <a:cs typeface="BMWType V2 Regular" pitchFamily="2" charset="0"/>
              </a:rPr>
            </a:br>
            <a:r>
              <a:rPr lang="en-US" sz="2400" spc="-10" dirty="0" smtClean="0">
                <a:latin typeface="BMWType V2 Regular" pitchFamily="2" charset="0"/>
                <a:ea typeface="Arial" panose="020B0604020202020204" pitchFamily="34" charset="0"/>
                <a:cs typeface="BMWType V2 Regular" pitchFamily="2" charset="0"/>
              </a:rPr>
              <a:t>Latest </a:t>
            </a:r>
            <a:r>
              <a:rPr lang="en-US" sz="2400" spc="-10" dirty="0">
                <a:latin typeface="BMWType V2 Regular" pitchFamily="2" charset="0"/>
                <a:ea typeface="Arial" panose="020B0604020202020204" pitchFamily="34" charset="0"/>
                <a:cs typeface="BMWType V2 Regular" pitchFamily="2" charset="0"/>
              </a:rPr>
              <a:t>available month varies per country</a:t>
            </a:r>
            <a:r>
              <a:rPr lang="en-US" sz="2400" spc="-10" dirty="0" smtClean="0">
                <a:latin typeface="BMWType V2 Regular" pitchFamily="2" charset="0"/>
                <a:ea typeface="Arial" panose="020B0604020202020204" pitchFamily="34" charset="0"/>
                <a:cs typeface="BMWType V2 Regular" pitchFamily="2" charset="0"/>
              </a:rPr>
              <a:t>.</a:t>
            </a:r>
            <a:br>
              <a:rPr lang="en-US" sz="2400" spc="-10" dirty="0" smtClean="0">
                <a:latin typeface="BMWType V2 Regular" pitchFamily="2" charset="0"/>
                <a:ea typeface="Arial" panose="020B0604020202020204" pitchFamily="34" charset="0"/>
                <a:cs typeface="BMWType V2 Regular" pitchFamily="2" charset="0"/>
              </a:rPr>
            </a:br>
            <a:endParaRPr lang="de-DE" sz="2400" spc="-10" dirty="0">
              <a:latin typeface="BMWType V2 Regular" pitchFamily="2" charset="0"/>
              <a:ea typeface="Arial" panose="020B0604020202020204" pitchFamily="34" charset="0"/>
              <a:cs typeface="BMWType V2 Regular" pitchFamily="2" charset="0"/>
            </a:endParaRPr>
          </a:p>
          <a:p>
            <a:pPr defTabSz="914400" eaLnBrk="0" fontAlgn="base" hangingPunct="0">
              <a:spcBef>
                <a:spcPct val="0"/>
              </a:spcBef>
              <a:spcAft>
                <a:spcPct val="0"/>
              </a:spcAft>
            </a:pPr>
            <a:r>
              <a:rPr lang="en-US" sz="2400" spc="-10" dirty="0">
                <a:latin typeface="BMWType V2 Regular" pitchFamily="2" charset="0"/>
                <a:ea typeface="Arial" panose="020B0604020202020204" pitchFamily="34" charset="0"/>
                <a:cs typeface="BMWType V2 Regular" pitchFamily="2" charset="0"/>
              </a:rPr>
              <a:t>Geography/Country coverage: </a:t>
            </a:r>
            <a:r>
              <a:rPr lang="en-US" sz="2400" spc="-10" dirty="0" smtClean="0">
                <a:latin typeface="BMWType V2 Regular" pitchFamily="2" charset="0"/>
                <a:ea typeface="Arial" panose="020B0604020202020204" pitchFamily="34" charset="0"/>
                <a:cs typeface="BMWType V2 Regular" pitchFamily="2" charset="0"/>
              </a:rPr>
              <a:t/>
            </a:r>
            <a:br>
              <a:rPr lang="en-US" sz="2400" spc="-10" dirty="0" smtClean="0">
                <a:latin typeface="BMWType V2 Regular" pitchFamily="2" charset="0"/>
                <a:ea typeface="Arial" panose="020B0604020202020204" pitchFamily="34" charset="0"/>
                <a:cs typeface="BMWType V2 Regular" pitchFamily="2" charset="0"/>
              </a:rPr>
            </a:br>
            <a:r>
              <a:rPr lang="en-GB" altLang="ja-JP" sz="2400" dirty="0">
                <a:latin typeface="BMWType V2 Regular" pitchFamily="2" charset="0"/>
                <a:ea typeface="Arial" panose="020B0604020202020204" pitchFamily="34" charset="0"/>
                <a:cs typeface="BMWType V2 Regular" pitchFamily="2" charset="0"/>
              </a:rPr>
              <a:t>Austria, Belgium, Bulgaria, Croatia, </a:t>
            </a:r>
            <a:r>
              <a:rPr lang="en-GB" altLang="ja-JP" sz="2400" dirty="0" smtClean="0">
                <a:latin typeface="BMWType V2 Regular" pitchFamily="2" charset="0"/>
                <a:ea typeface="Arial" panose="020B0604020202020204" pitchFamily="34" charset="0"/>
                <a:cs typeface="BMWType V2 Regular" pitchFamily="2" charset="0"/>
              </a:rPr>
              <a:t/>
            </a:r>
            <a:br>
              <a:rPr lang="en-GB" altLang="ja-JP" sz="2400" dirty="0" smtClean="0">
                <a:latin typeface="BMWType V2 Regular" pitchFamily="2" charset="0"/>
                <a:ea typeface="Arial" panose="020B0604020202020204" pitchFamily="34" charset="0"/>
                <a:cs typeface="BMWType V2 Regular" pitchFamily="2" charset="0"/>
              </a:rPr>
            </a:br>
            <a:r>
              <a:rPr lang="en-GB" altLang="ja-JP" sz="2400" dirty="0" smtClean="0">
                <a:latin typeface="BMWType V2 Regular" pitchFamily="2" charset="0"/>
                <a:ea typeface="Arial" panose="020B0604020202020204" pitchFamily="34" charset="0"/>
                <a:cs typeface="BMWType V2 Regular" pitchFamily="2" charset="0"/>
              </a:rPr>
              <a:t>Czech </a:t>
            </a:r>
            <a:r>
              <a:rPr lang="en-GB" altLang="ja-JP" sz="2400" dirty="0">
                <a:latin typeface="BMWType V2 Regular" pitchFamily="2" charset="0"/>
                <a:ea typeface="Arial" panose="020B0604020202020204" pitchFamily="34" charset="0"/>
                <a:cs typeface="BMWType V2 Regular" pitchFamily="2" charset="0"/>
              </a:rPr>
              <a:t>Republic, Denmark, Estonia, Finland, France, Germany, Greece, Hungary, Iceland, Ireland, Italy, Latvia, Lithuania, Luxembourg, Malta, Netherlands, Norway, Poland, Portugal, Romania, Slovakia, Slovenia, Spain, Sweden, Switzerland, United Kingdom</a:t>
            </a:r>
            <a:r>
              <a:rPr lang="en-GB" altLang="ja-JP" sz="2400" dirty="0" smtClean="0">
                <a:latin typeface="BMWType V2 Regular" pitchFamily="2" charset="0"/>
                <a:ea typeface="Arial" panose="020B0604020202020204" pitchFamily="34" charset="0"/>
                <a:cs typeface="BMWType V2 Regular" pitchFamily="2" charset="0"/>
              </a:rPr>
              <a:t>.</a:t>
            </a:r>
            <a:br>
              <a:rPr lang="en-GB" altLang="ja-JP" sz="2400" dirty="0" smtClean="0">
                <a:latin typeface="BMWType V2 Regular" pitchFamily="2" charset="0"/>
                <a:ea typeface="Arial" panose="020B0604020202020204" pitchFamily="34" charset="0"/>
                <a:cs typeface="BMWType V2 Regular" pitchFamily="2" charset="0"/>
              </a:rPr>
            </a:br>
            <a:r>
              <a:rPr lang="de-DE" sz="2400" spc="-10" dirty="0" smtClean="0">
                <a:latin typeface="BMWType V2 Regular" pitchFamily="2" charset="0"/>
                <a:ea typeface="Arial" panose="020B0604020202020204" pitchFamily="34" charset="0"/>
                <a:cs typeface="BMWType V2 Regular" pitchFamily="2" charset="0"/>
              </a:rPr>
              <a:t/>
            </a:r>
            <a:br>
              <a:rPr lang="de-DE" sz="2400" spc="-10" dirty="0" smtClean="0">
                <a:latin typeface="BMWType V2 Regular" pitchFamily="2" charset="0"/>
                <a:ea typeface="Arial" panose="020B0604020202020204" pitchFamily="34" charset="0"/>
                <a:cs typeface="BMWType V2 Regular" pitchFamily="2" charset="0"/>
              </a:rPr>
            </a:br>
            <a:r>
              <a:rPr lang="en-US" sz="2400" spc="-10" dirty="0" smtClean="0">
                <a:latin typeface="BMWType V2 Regular" pitchFamily="2" charset="0"/>
                <a:ea typeface="Arial" panose="020B0604020202020204" pitchFamily="34" charset="0"/>
                <a:cs typeface="BMWType V2 Regular" pitchFamily="2" charset="0"/>
              </a:rPr>
              <a:t>Vehicle </a:t>
            </a:r>
            <a:r>
              <a:rPr lang="en-US" sz="2400" spc="-10" dirty="0">
                <a:latin typeface="BMWType V2 Regular" pitchFamily="2" charset="0"/>
                <a:ea typeface="Arial" panose="020B0604020202020204" pitchFamily="34" charset="0"/>
                <a:cs typeface="BMWType V2 Regular" pitchFamily="2" charset="0"/>
              </a:rPr>
              <a:t>Type: </a:t>
            </a:r>
            <a:r>
              <a:rPr lang="en-US" sz="2400" spc="-10" dirty="0" smtClean="0">
                <a:latin typeface="BMWType V2 Regular" pitchFamily="2" charset="0"/>
                <a:ea typeface="Arial" panose="020B0604020202020204" pitchFamily="34" charset="0"/>
                <a:cs typeface="BMWType V2 Regular" pitchFamily="2" charset="0"/>
              </a:rPr>
              <a:t/>
            </a:r>
            <a:br>
              <a:rPr lang="en-US" sz="2400" spc="-10" dirty="0" smtClean="0">
                <a:latin typeface="BMWType V2 Regular" pitchFamily="2" charset="0"/>
                <a:ea typeface="Arial" panose="020B0604020202020204" pitchFamily="34" charset="0"/>
                <a:cs typeface="BMWType V2 Regular" pitchFamily="2" charset="0"/>
              </a:rPr>
            </a:br>
            <a:r>
              <a:rPr lang="en-US" sz="2400" spc="-10" dirty="0" smtClean="0">
                <a:latin typeface="BMWType V2 Regular" pitchFamily="2" charset="0"/>
                <a:ea typeface="Arial" panose="020B0604020202020204" pitchFamily="34" charset="0"/>
                <a:cs typeface="BMWType V2 Regular" pitchFamily="2" charset="0"/>
              </a:rPr>
              <a:t>Passenger Cars</a:t>
            </a:r>
            <a:br>
              <a:rPr lang="en-US" sz="2400" spc="-10" dirty="0" smtClean="0">
                <a:latin typeface="BMWType V2 Regular" pitchFamily="2" charset="0"/>
                <a:ea typeface="Arial" panose="020B0604020202020204" pitchFamily="34" charset="0"/>
                <a:cs typeface="BMWType V2 Regular" pitchFamily="2" charset="0"/>
              </a:rPr>
            </a:br>
            <a:r>
              <a:rPr lang="en-US" sz="2400" spc="-10" dirty="0" smtClean="0">
                <a:latin typeface="BMWType V2 Regular" pitchFamily="2" charset="0"/>
                <a:ea typeface="Arial" panose="020B0604020202020204" pitchFamily="34" charset="0"/>
                <a:cs typeface="BMWType V2 Regular" pitchFamily="2" charset="0"/>
              </a:rPr>
              <a:t/>
            </a:r>
            <a:br>
              <a:rPr lang="en-US" sz="2400" spc="-10" dirty="0" smtClean="0">
                <a:latin typeface="BMWType V2 Regular" pitchFamily="2" charset="0"/>
                <a:ea typeface="Arial" panose="020B0604020202020204" pitchFamily="34" charset="0"/>
                <a:cs typeface="BMWType V2 Regular" pitchFamily="2" charset="0"/>
              </a:rPr>
            </a:br>
            <a:r>
              <a:rPr lang="en-US" sz="2400" spc="-10" dirty="0" smtClean="0">
                <a:latin typeface="BMWType V2 Regular" pitchFamily="2" charset="0"/>
                <a:ea typeface="Arial" panose="020B0604020202020204" pitchFamily="34" charset="0"/>
                <a:cs typeface="BMWType V2 Regular" pitchFamily="2" charset="0"/>
              </a:rPr>
              <a:t>Propulsion: </a:t>
            </a:r>
            <a:br>
              <a:rPr lang="en-US" sz="2400" spc="-10" dirty="0" smtClean="0">
                <a:latin typeface="BMWType V2 Regular" pitchFamily="2" charset="0"/>
                <a:ea typeface="Arial" panose="020B0604020202020204" pitchFamily="34" charset="0"/>
                <a:cs typeface="BMWType V2 Regular" pitchFamily="2" charset="0"/>
              </a:rPr>
            </a:br>
            <a:r>
              <a:rPr lang="en-US" sz="2400" spc="-10" dirty="0" smtClean="0">
                <a:latin typeface="BMWType V2 Regular" pitchFamily="2" charset="0"/>
                <a:ea typeface="Arial" panose="020B0604020202020204" pitchFamily="34" charset="0"/>
                <a:cs typeface="BMWType V2 Regular" pitchFamily="2" charset="0"/>
              </a:rPr>
              <a:t>Electric</a:t>
            </a:r>
            <a:r>
              <a:rPr lang="en-US" sz="2400" spc="-10" dirty="0">
                <a:latin typeface="BMWType V2 Regular" pitchFamily="2" charset="0"/>
                <a:ea typeface="Arial" panose="020B0604020202020204" pitchFamily="34" charset="0"/>
                <a:cs typeface="BMWType V2 Regular" pitchFamily="2" charset="0"/>
              </a:rPr>
              <a:t>, Electric w. REX, Electric w/o REX, </a:t>
            </a:r>
            <a:r>
              <a:rPr lang="en-US" sz="2400" spc="-10" dirty="0" smtClean="0">
                <a:latin typeface="BMWType V2 Regular" pitchFamily="2" charset="0"/>
                <a:ea typeface="Arial" panose="020B0604020202020204" pitchFamily="34" charset="0"/>
                <a:cs typeface="BMWType V2 Regular" pitchFamily="2" charset="0"/>
              </a:rPr>
              <a:t/>
            </a:r>
            <a:br>
              <a:rPr lang="en-US" sz="2400" spc="-10" dirty="0" smtClean="0">
                <a:latin typeface="BMWType V2 Regular" pitchFamily="2" charset="0"/>
                <a:ea typeface="Arial" panose="020B0604020202020204" pitchFamily="34" charset="0"/>
                <a:cs typeface="BMWType V2 Regular" pitchFamily="2" charset="0"/>
              </a:rPr>
            </a:br>
            <a:r>
              <a:rPr lang="en-US" sz="2400" spc="-10" dirty="0" smtClean="0">
                <a:latin typeface="BMWType V2 Regular" pitchFamily="2" charset="0"/>
                <a:ea typeface="Arial" panose="020B0604020202020204" pitchFamily="34" charset="0"/>
                <a:cs typeface="BMWType V2 Regular" pitchFamily="2" charset="0"/>
              </a:rPr>
              <a:t>PHEV </a:t>
            </a:r>
            <a:r>
              <a:rPr lang="en-US" sz="2400" spc="-10" dirty="0">
                <a:latin typeface="BMWType V2 Regular" pitchFamily="2" charset="0"/>
                <a:ea typeface="Arial" panose="020B0604020202020204" pitchFamily="34" charset="0"/>
                <a:cs typeface="BMWType V2 Regular" pitchFamily="2" charset="0"/>
              </a:rPr>
              <a:t>Diesel and PHEV Petrol</a:t>
            </a:r>
            <a:endParaRPr lang="de-DE" sz="2400" spc="-10" dirty="0">
              <a:latin typeface="BMWType V2 Regular" pitchFamily="2" charset="0"/>
              <a:ea typeface="Arial" panose="020B0604020202020204" pitchFamily="34" charset="0"/>
              <a:cs typeface="BMWType V2 Regular" pitchFamily="2" charset="0"/>
            </a:endParaRPr>
          </a:p>
          <a:p>
            <a:endParaRPr lang="en-US" sz="2400" dirty="0">
              <a:latin typeface="BMWType V2 Light" pitchFamily="2" charset="0"/>
              <a:cs typeface="BMWType V2 Light" pitchFamily="2" charset="0"/>
            </a:endParaRPr>
          </a:p>
        </p:txBody>
      </p:sp>
    </p:spTree>
    <p:extLst>
      <p:ext uri="{BB962C8B-B14F-4D97-AF65-F5344CB8AC3E}">
        <p14:creationId xmlns:p14="http://schemas.microsoft.com/office/powerpoint/2010/main" val="210757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Parallelogramm 221">
            <a:extLst>
              <a:ext uri="{FF2B5EF4-FFF2-40B4-BE49-F238E27FC236}">
                <a16:creationId xmlns:a16="http://schemas.microsoft.com/office/drawing/2014/main" xmlns="" id="{8E64CC0D-2C08-49EF-B480-E178296550D3}"/>
              </a:ext>
            </a:extLst>
          </p:cNvPr>
          <p:cNvSpPr/>
          <p:nvPr/>
        </p:nvSpPr>
        <p:spPr>
          <a:xfrm>
            <a:off x="8315877" y="2410691"/>
            <a:ext cx="6134792" cy="11305309"/>
          </a:xfrm>
          <a:custGeom>
            <a:avLst/>
            <a:gdLst>
              <a:gd name="connsiteX0" fmla="*/ 0 w 6134792"/>
              <a:gd name="connsiteY0" fmla="*/ 11305309 h 11305309"/>
              <a:gd name="connsiteX1" fmla="*/ 4067735 w 6134792"/>
              <a:gd name="connsiteY1" fmla="*/ 0 h 11305309"/>
              <a:gd name="connsiteX2" fmla="*/ 6134792 w 6134792"/>
              <a:gd name="connsiteY2" fmla="*/ 0 h 11305309"/>
              <a:gd name="connsiteX3" fmla="*/ 2067057 w 6134792"/>
              <a:gd name="connsiteY3" fmla="*/ 11305309 h 11305309"/>
              <a:gd name="connsiteX4" fmla="*/ 0 w 6134792"/>
              <a:gd name="connsiteY4" fmla="*/ 11305309 h 11305309"/>
              <a:gd name="connsiteX0" fmla="*/ 0 w 6134792"/>
              <a:gd name="connsiteY0" fmla="*/ 11305309 h 11305309"/>
              <a:gd name="connsiteX1" fmla="*/ 69893 w 6134792"/>
              <a:gd name="connsiteY1" fmla="*/ 42530 h 11305309"/>
              <a:gd name="connsiteX2" fmla="*/ 6134792 w 6134792"/>
              <a:gd name="connsiteY2" fmla="*/ 0 h 11305309"/>
              <a:gd name="connsiteX3" fmla="*/ 2067057 w 6134792"/>
              <a:gd name="connsiteY3" fmla="*/ 11305309 h 11305309"/>
              <a:gd name="connsiteX4" fmla="*/ 0 w 6134792"/>
              <a:gd name="connsiteY4" fmla="*/ 11305309 h 11305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4792" h="11305309">
                <a:moveTo>
                  <a:pt x="0" y="11305309"/>
                </a:moveTo>
                <a:lnTo>
                  <a:pt x="69893" y="42530"/>
                </a:lnTo>
                <a:lnTo>
                  <a:pt x="6134792" y="0"/>
                </a:lnTo>
                <a:lnTo>
                  <a:pt x="2067057" y="11305309"/>
                </a:lnTo>
                <a:lnTo>
                  <a:pt x="0" y="11305309"/>
                </a:lnTo>
                <a:close/>
              </a:path>
            </a:pathLst>
          </a:custGeom>
          <a:solidFill>
            <a:srgbClr val="D9D9D9"/>
          </a:solidFill>
          <a:ln>
            <a:noFill/>
          </a:ln>
          <a:effectLst>
            <a:outerShdw blurRad="2413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a:off x="0" y="2644776"/>
            <a:ext cx="10345783" cy="11071224"/>
          </a:xfrm>
          <a:prstGeom prst="rect">
            <a:avLst/>
          </a:prstGeom>
          <a:solidFill>
            <a:schemeClr val="bg1">
              <a:lumMod val="8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nvGrpSpPr>
          <p:cNvPr id="10" name="Gruppieren 9">
            <a:extLst>
              <a:ext uri="{FF2B5EF4-FFF2-40B4-BE49-F238E27FC236}">
                <a16:creationId xmlns:a16="http://schemas.microsoft.com/office/drawing/2014/main" xmlns="" id="{EB5902C6-C5A8-4B25-A930-6DA8835F4758}"/>
              </a:ext>
            </a:extLst>
          </p:cNvPr>
          <p:cNvGrpSpPr/>
          <p:nvPr/>
        </p:nvGrpSpPr>
        <p:grpSpPr>
          <a:xfrm>
            <a:off x="1465200" y="2952000"/>
            <a:ext cx="10176247" cy="10176247"/>
            <a:chOff x="1465200" y="2952000"/>
            <a:chExt cx="10176247" cy="10176247"/>
          </a:xfrm>
          <a:effectLst>
            <a:outerShdw blurRad="279400" dist="177800" dir="8100000" algn="ctr" rotWithShape="0">
              <a:srgbClr val="000000">
                <a:alpha val="40000"/>
              </a:srgbClr>
            </a:outerShdw>
          </a:effectLst>
        </p:grpSpPr>
        <p:sp>
          <p:nvSpPr>
            <p:cNvPr id="36" name="Ellipse 35">
              <a:extLst>
                <a:ext uri="{FF2B5EF4-FFF2-40B4-BE49-F238E27FC236}">
                  <a16:creationId xmlns:a16="http://schemas.microsoft.com/office/drawing/2014/main" xmlns="" id="{943AB069-A528-4F7E-B7EB-B06A895A5348}"/>
                </a:ext>
              </a:extLst>
            </p:cNvPr>
            <p:cNvSpPr>
              <a:spLocks noChangeAspect="1"/>
            </p:cNvSpPr>
            <p:nvPr/>
          </p:nvSpPr>
          <p:spPr>
            <a:xfrm>
              <a:off x="1465200" y="2952000"/>
              <a:ext cx="10176247" cy="101762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Teilkreis 52">
              <a:extLst>
                <a:ext uri="{FF2B5EF4-FFF2-40B4-BE49-F238E27FC236}">
                  <a16:creationId xmlns:a16="http://schemas.microsoft.com/office/drawing/2014/main" xmlns="" id="{D20DC1FD-760A-4DE1-83DC-A80704059DC2}"/>
                </a:ext>
              </a:extLst>
            </p:cNvPr>
            <p:cNvSpPr/>
            <p:nvPr/>
          </p:nvSpPr>
          <p:spPr>
            <a:xfrm rot="7302502">
              <a:off x="1465200" y="2952000"/>
              <a:ext cx="10176247" cy="10176247"/>
            </a:xfrm>
            <a:prstGeom prst="pie">
              <a:avLst>
                <a:gd name="adj1" fmla="val 7949786"/>
                <a:gd name="adj2" fmla="val 9140463"/>
              </a:avLst>
            </a:prstGeom>
            <a:solidFill>
              <a:srgbClr val="B38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2" name="Teilkreis 51">
              <a:extLst>
                <a:ext uri="{FF2B5EF4-FFF2-40B4-BE49-F238E27FC236}">
                  <a16:creationId xmlns:a16="http://schemas.microsoft.com/office/drawing/2014/main" xmlns="" id="{FA02F61F-A121-43BF-8E4E-FB4F15254306}"/>
                </a:ext>
              </a:extLst>
            </p:cNvPr>
            <p:cNvSpPr/>
            <p:nvPr/>
          </p:nvSpPr>
          <p:spPr>
            <a:xfrm rot="7302502">
              <a:off x="1465200" y="2952000"/>
              <a:ext cx="10176247" cy="10176247"/>
            </a:xfrm>
            <a:prstGeom prst="pie">
              <a:avLst>
                <a:gd name="adj1" fmla="val 7194283"/>
                <a:gd name="adj2" fmla="val 8046040"/>
              </a:avLst>
            </a:prstGeom>
            <a:solidFill>
              <a:srgbClr val="CCB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9" name="Teilkreis 58">
              <a:extLst>
                <a:ext uri="{FF2B5EF4-FFF2-40B4-BE49-F238E27FC236}">
                  <a16:creationId xmlns:a16="http://schemas.microsoft.com/office/drawing/2014/main" xmlns="" id="{88ED6FD8-EAC3-4672-B38F-F4E99B9ABECA}"/>
                </a:ext>
              </a:extLst>
            </p:cNvPr>
            <p:cNvSpPr/>
            <p:nvPr/>
          </p:nvSpPr>
          <p:spPr>
            <a:xfrm rot="7302502">
              <a:off x="1465200" y="2952000"/>
              <a:ext cx="10176247" cy="10176247"/>
            </a:xfrm>
            <a:prstGeom prst="pie">
              <a:avLst>
                <a:gd name="adj1" fmla="val 4817899"/>
                <a:gd name="adj2" fmla="val 7388295"/>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5" name="Teilkreis 44">
              <a:extLst>
                <a:ext uri="{FF2B5EF4-FFF2-40B4-BE49-F238E27FC236}">
                  <a16:creationId xmlns:a16="http://schemas.microsoft.com/office/drawing/2014/main" xmlns="" id="{4581C456-9E71-4425-9439-42D08B9D4E34}"/>
                </a:ext>
              </a:extLst>
            </p:cNvPr>
            <p:cNvSpPr/>
            <p:nvPr/>
          </p:nvSpPr>
          <p:spPr>
            <a:xfrm>
              <a:off x="1465200" y="2952000"/>
              <a:ext cx="10176247" cy="10176247"/>
            </a:xfrm>
            <a:prstGeom prst="pie">
              <a:avLst>
                <a:gd name="adj1" fmla="val 17911023"/>
                <a:gd name="adj2" fmla="val 1944846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5" name="Teilkreis 34">
              <a:extLst>
                <a:ext uri="{FF2B5EF4-FFF2-40B4-BE49-F238E27FC236}">
                  <a16:creationId xmlns:a16="http://schemas.microsoft.com/office/drawing/2014/main" xmlns="" id="{C5A30B65-EAD4-42B9-B2AA-8821F49288DA}"/>
                </a:ext>
              </a:extLst>
            </p:cNvPr>
            <p:cNvSpPr/>
            <p:nvPr/>
          </p:nvSpPr>
          <p:spPr>
            <a:xfrm>
              <a:off x="1465200" y="2952000"/>
              <a:ext cx="10176247" cy="10176247"/>
            </a:xfrm>
            <a:prstGeom prst="pie">
              <a:avLst>
                <a:gd name="adj1" fmla="val 19271282"/>
                <a:gd name="adj2" fmla="val 33491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1" name="Teilkreis 50">
              <a:extLst>
                <a:ext uri="{FF2B5EF4-FFF2-40B4-BE49-F238E27FC236}">
                  <a16:creationId xmlns:a16="http://schemas.microsoft.com/office/drawing/2014/main" xmlns="" id="{877CBEFC-ED0A-48EA-B31E-62B74D5A0AD0}"/>
                </a:ext>
              </a:extLst>
            </p:cNvPr>
            <p:cNvSpPr/>
            <p:nvPr/>
          </p:nvSpPr>
          <p:spPr>
            <a:xfrm rot="257125">
              <a:off x="1465200" y="2952000"/>
              <a:ext cx="10176247" cy="10176247"/>
            </a:xfrm>
            <a:prstGeom prst="pie">
              <a:avLst>
                <a:gd name="adj1" fmla="val 3663009"/>
                <a:gd name="adj2" fmla="val 5036880"/>
              </a:avLst>
            </a:prstGeom>
            <a:solidFill>
              <a:srgbClr val="7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5" name="Teilkreis 64">
              <a:extLst>
                <a:ext uri="{FF2B5EF4-FFF2-40B4-BE49-F238E27FC236}">
                  <a16:creationId xmlns:a16="http://schemas.microsoft.com/office/drawing/2014/main" xmlns="" id="{1484854D-D073-4F93-87DB-B82863EA7139}"/>
                </a:ext>
              </a:extLst>
            </p:cNvPr>
            <p:cNvSpPr/>
            <p:nvPr/>
          </p:nvSpPr>
          <p:spPr>
            <a:xfrm rot="603601">
              <a:off x="1465200" y="2952000"/>
              <a:ext cx="10176247" cy="10176247"/>
            </a:xfrm>
            <a:prstGeom prst="pie">
              <a:avLst>
                <a:gd name="adj1" fmla="val 2682053"/>
                <a:gd name="adj2" fmla="val 3610370"/>
              </a:avLst>
            </a:prstGeom>
            <a:solidFill>
              <a:srgbClr val="1F6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2" name="Teilkreis 111">
              <a:extLst>
                <a:ext uri="{FF2B5EF4-FFF2-40B4-BE49-F238E27FC236}">
                  <a16:creationId xmlns:a16="http://schemas.microsoft.com/office/drawing/2014/main" xmlns="" id="{E9A6D035-A9C3-4579-8D38-DCAED7453CB6}"/>
                </a:ext>
              </a:extLst>
            </p:cNvPr>
            <p:cNvSpPr/>
            <p:nvPr/>
          </p:nvSpPr>
          <p:spPr>
            <a:xfrm rot="20556878">
              <a:off x="1465200" y="2952000"/>
              <a:ext cx="10176247" cy="10176247"/>
            </a:xfrm>
            <a:prstGeom prst="pie">
              <a:avLst>
                <a:gd name="adj1" fmla="val 3239787"/>
                <a:gd name="adj2" fmla="val 4594663"/>
              </a:avLst>
            </a:prstGeom>
            <a:solidFill>
              <a:srgbClr val="267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55" name="Teilkreis 154">
              <a:extLst>
                <a:ext uri="{FF2B5EF4-FFF2-40B4-BE49-F238E27FC236}">
                  <a16:creationId xmlns:a16="http://schemas.microsoft.com/office/drawing/2014/main" xmlns="" id="{5B0D8607-F43A-41A8-850D-D7E2375CFEAC}"/>
                </a:ext>
              </a:extLst>
            </p:cNvPr>
            <p:cNvSpPr/>
            <p:nvPr/>
          </p:nvSpPr>
          <p:spPr>
            <a:xfrm rot="20556878">
              <a:off x="1465200" y="2952000"/>
              <a:ext cx="10176247" cy="10176247"/>
            </a:xfrm>
            <a:prstGeom prst="pie">
              <a:avLst>
                <a:gd name="adj1" fmla="val 2584559"/>
                <a:gd name="adj2" fmla="val 3504160"/>
              </a:avLst>
            </a:prstGeom>
            <a:solidFill>
              <a:srgbClr val="39C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51" name="Teilkreis 150">
              <a:extLst>
                <a:ext uri="{FF2B5EF4-FFF2-40B4-BE49-F238E27FC236}">
                  <a16:creationId xmlns:a16="http://schemas.microsoft.com/office/drawing/2014/main" xmlns="" id="{D0823BED-BDA6-401E-8E18-F1C6646DEC6C}"/>
                </a:ext>
              </a:extLst>
            </p:cNvPr>
            <p:cNvSpPr/>
            <p:nvPr/>
          </p:nvSpPr>
          <p:spPr>
            <a:xfrm rot="20556878">
              <a:off x="1465200" y="2952000"/>
              <a:ext cx="10176247" cy="10176247"/>
            </a:xfrm>
            <a:prstGeom prst="pie">
              <a:avLst>
                <a:gd name="adj1" fmla="val 1835208"/>
                <a:gd name="adj2" fmla="val 2867884"/>
              </a:avLst>
            </a:prstGeom>
            <a:solidFill>
              <a:srgbClr val="4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1" name="Teilkreis 70">
              <a:extLst>
                <a:ext uri="{FF2B5EF4-FFF2-40B4-BE49-F238E27FC236}">
                  <a16:creationId xmlns:a16="http://schemas.microsoft.com/office/drawing/2014/main" xmlns="" id="{03ED6793-3DC6-4B16-8CB6-090A0C3ACC5F}"/>
                </a:ext>
              </a:extLst>
            </p:cNvPr>
            <p:cNvSpPr/>
            <p:nvPr/>
          </p:nvSpPr>
          <p:spPr>
            <a:xfrm rot="732133">
              <a:off x="1465200" y="2952000"/>
              <a:ext cx="10176247" cy="10176247"/>
            </a:xfrm>
            <a:prstGeom prst="pie">
              <a:avLst>
                <a:gd name="adj1" fmla="val 21245423"/>
                <a:gd name="adj2" fmla="val 41506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4" name="Teilkreis 63">
              <a:extLst>
                <a:ext uri="{FF2B5EF4-FFF2-40B4-BE49-F238E27FC236}">
                  <a16:creationId xmlns:a16="http://schemas.microsoft.com/office/drawing/2014/main" xmlns="" id="{C8CB8C54-1075-415E-BAE5-849D5BC68CDD}"/>
                </a:ext>
              </a:extLst>
            </p:cNvPr>
            <p:cNvSpPr/>
            <p:nvPr/>
          </p:nvSpPr>
          <p:spPr>
            <a:xfrm rot="20902845">
              <a:off x="1465200" y="2952000"/>
              <a:ext cx="10176247" cy="10176247"/>
            </a:xfrm>
            <a:prstGeom prst="pie">
              <a:avLst>
                <a:gd name="adj1" fmla="val 513016"/>
                <a:gd name="adj2" fmla="val 1192422"/>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3" name="Teilkreis 62">
              <a:extLst>
                <a:ext uri="{FF2B5EF4-FFF2-40B4-BE49-F238E27FC236}">
                  <a16:creationId xmlns:a16="http://schemas.microsoft.com/office/drawing/2014/main" xmlns="" id="{4D120EEE-B35D-4E1B-A4AF-491A6BC0869A}"/>
                </a:ext>
              </a:extLst>
            </p:cNvPr>
            <p:cNvSpPr/>
            <p:nvPr/>
          </p:nvSpPr>
          <p:spPr>
            <a:xfrm>
              <a:off x="1465200" y="2952000"/>
              <a:ext cx="10176247" cy="10176247"/>
            </a:xfrm>
            <a:prstGeom prst="pie">
              <a:avLst>
                <a:gd name="adj1" fmla="val 16195428"/>
                <a:gd name="adj2" fmla="val 1795214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0" name="Ellipse 79">
              <a:extLst>
                <a:ext uri="{FF2B5EF4-FFF2-40B4-BE49-F238E27FC236}">
                  <a16:creationId xmlns:a16="http://schemas.microsoft.com/office/drawing/2014/main" xmlns="" id="{3237B317-CFEF-42F1-AF28-7A357F818CB6}"/>
                </a:ext>
              </a:extLst>
            </p:cNvPr>
            <p:cNvSpPr/>
            <p:nvPr/>
          </p:nvSpPr>
          <p:spPr>
            <a:xfrm>
              <a:off x="1465200" y="2952000"/>
              <a:ext cx="10176247" cy="10176247"/>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 name="Rechteck 2"/>
          <p:cNvSpPr/>
          <p:nvPr/>
        </p:nvSpPr>
        <p:spPr>
          <a:xfrm>
            <a:off x="0" y="0"/>
            <a:ext cx="24382413"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Textfeld 78">
            <a:extLst>
              <a:ext uri="{FF2B5EF4-FFF2-40B4-BE49-F238E27FC236}">
                <a16:creationId xmlns:a16="http://schemas.microsoft.com/office/drawing/2014/main" xmlns="" id="{0752EC87-5531-492E-8700-7E736D14F2F2}"/>
              </a:ext>
            </a:extLst>
          </p:cNvPr>
          <p:cNvSpPr txBox="1"/>
          <p:nvPr/>
        </p:nvSpPr>
        <p:spPr>
          <a:xfrm>
            <a:off x="639736" y="596429"/>
            <a:ext cx="23025213" cy="1578894"/>
          </a:xfrm>
          <a:prstGeom prst="rect">
            <a:avLst/>
          </a:prstGeom>
          <a:noFill/>
        </p:spPr>
        <p:txBody>
          <a:bodyPr wrap="square" lIns="0" tIns="0" rIns="0" bIns="0" rtlCol="0">
            <a:spAutoFit/>
          </a:bodyPr>
          <a:lstStyle/>
          <a:p>
            <a:pPr>
              <a:lnSpc>
                <a:spcPct val="95000"/>
              </a:lnSpc>
            </a:pPr>
            <a:r>
              <a:rPr lang="en-US" sz="5400" b="1" cap="all" dirty="0" err="1" smtClean="0">
                <a:latin typeface="BMWType V2 Light" pitchFamily="2" charset="0"/>
                <a:cs typeface="BMWType V2 Light" pitchFamily="2" charset="0"/>
              </a:rPr>
              <a:t>Electromobility</a:t>
            </a:r>
            <a:r>
              <a:rPr lang="en-US" sz="5400" b="1" cap="all" dirty="0" smtClean="0">
                <a:latin typeface="BMWType V2 Light" pitchFamily="2" charset="0"/>
                <a:cs typeface="BMWType V2 Light" pitchFamily="2" charset="0"/>
              </a:rPr>
              <a:t> globally.</a:t>
            </a:r>
            <a:r>
              <a:rPr lang="en-US" sz="5400" b="1" cap="all" dirty="0">
                <a:latin typeface="BMWType V2 Light" pitchFamily="2" charset="0"/>
                <a:cs typeface="BMWType V2 Light" pitchFamily="2" charset="0"/>
              </a:rPr>
              <a:t/>
            </a:r>
            <a:br>
              <a:rPr lang="en-US" sz="5400" b="1" cap="all" dirty="0">
                <a:latin typeface="BMWType V2 Light" pitchFamily="2" charset="0"/>
                <a:cs typeface="BMWType V2 Light" pitchFamily="2" charset="0"/>
              </a:rPr>
            </a:br>
            <a:r>
              <a:rPr lang="en-US" sz="5400" b="1" cap="all" dirty="0" smtClean="0">
                <a:latin typeface="BMWType V2 Light" pitchFamily="2" charset="0"/>
                <a:cs typeface="BMWType V2 Light" pitchFamily="2" charset="0"/>
              </a:rPr>
              <a:t>Share in new registrations by brand.</a:t>
            </a:r>
            <a:endParaRPr lang="en-US" sz="5400" b="1" cap="all" dirty="0">
              <a:latin typeface="BMWType V2 Light" pitchFamily="2" charset="0"/>
              <a:cs typeface="BMWType V2 Light" pitchFamily="2" charset="0"/>
            </a:endParaRPr>
          </a:p>
        </p:txBody>
      </p:sp>
      <p:pic>
        <p:nvPicPr>
          <p:cNvPr id="77" name="Grafik 7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72678" y="3206622"/>
            <a:ext cx="885446" cy="862221"/>
          </a:xfrm>
          <a:prstGeom prst="rect">
            <a:avLst/>
          </a:prstGeom>
        </p:spPr>
      </p:pic>
      <p:sp>
        <p:nvSpPr>
          <p:cNvPr id="57" name="Textfeld 56">
            <a:extLst>
              <a:ext uri="{FF2B5EF4-FFF2-40B4-BE49-F238E27FC236}">
                <a16:creationId xmlns:a16="http://schemas.microsoft.com/office/drawing/2014/main" xmlns="" id="{8EA70A6A-1044-4075-8C90-71830ECB52E5}"/>
              </a:ext>
            </a:extLst>
          </p:cNvPr>
          <p:cNvSpPr txBox="1"/>
          <p:nvPr/>
        </p:nvSpPr>
        <p:spPr>
          <a:xfrm>
            <a:off x="6638595" y="3477855"/>
            <a:ext cx="2371863" cy="584775"/>
          </a:xfrm>
          <a:prstGeom prst="rect">
            <a:avLst/>
          </a:prstGeom>
          <a:noFill/>
        </p:spPr>
        <p:txBody>
          <a:bodyPr wrap="square" lIns="0" tIns="0" rIns="0" bIns="0" rtlCol="0" anchor="ctr" anchorCtr="0">
            <a:spAutoFit/>
          </a:bodyPr>
          <a:lstStyle/>
          <a:p>
            <a:pPr algn="ctr">
              <a:lnSpc>
                <a:spcPct val="95000"/>
              </a:lnSpc>
            </a:pPr>
            <a:r>
              <a:rPr lang="en-US" sz="2000" dirty="0">
                <a:solidFill>
                  <a:schemeClr val="bg1"/>
                </a:solidFill>
                <a:latin typeface="BMWType V2 Light" pitchFamily="2" charset="0"/>
                <a:cs typeface="BMWType V2 Light" pitchFamily="2" charset="0"/>
              </a:rPr>
              <a:t>BMW </a:t>
            </a:r>
            <a:br>
              <a:rPr lang="en-US" sz="2000" dirty="0">
                <a:solidFill>
                  <a:schemeClr val="bg1"/>
                </a:solidFill>
                <a:latin typeface="BMWType V2 Light" pitchFamily="2" charset="0"/>
                <a:cs typeface="BMWType V2 Light" pitchFamily="2" charset="0"/>
              </a:rPr>
            </a:br>
            <a:r>
              <a:rPr lang="en-US" sz="2000" dirty="0">
                <a:solidFill>
                  <a:schemeClr val="bg1"/>
                </a:solidFill>
                <a:latin typeface="BMWType V2 Light" pitchFamily="2" charset="0"/>
                <a:cs typeface="BMWType V2 Light" pitchFamily="2" charset="0"/>
              </a:rPr>
              <a:t> 8 %</a:t>
            </a:r>
          </a:p>
        </p:txBody>
      </p:sp>
      <p:sp>
        <p:nvSpPr>
          <p:cNvPr id="60" name="Rechteck 59">
            <a:extLst>
              <a:ext uri="{FF2B5EF4-FFF2-40B4-BE49-F238E27FC236}">
                <a16:creationId xmlns:a16="http://schemas.microsoft.com/office/drawing/2014/main" xmlns="" id="{6C7B0D10-B576-4FA6-ADED-D4581FB3400E}"/>
              </a:ext>
            </a:extLst>
          </p:cNvPr>
          <p:cNvSpPr/>
          <p:nvPr/>
        </p:nvSpPr>
        <p:spPr>
          <a:xfrm>
            <a:off x="8371838" y="4505354"/>
            <a:ext cx="2046165" cy="615553"/>
          </a:xfrm>
          <a:prstGeom prst="rect">
            <a:avLst/>
          </a:prstGeom>
        </p:spPr>
        <p:txBody>
          <a:bodyPr wrap="square" lIns="0" tIns="0" rIns="0" bIns="0" anchor="t">
            <a:spAutoFit/>
          </a:bodyPr>
          <a:lstStyle/>
          <a:p>
            <a:pPr algn="ctr"/>
            <a:r>
              <a:rPr lang="de-DE" sz="2000" dirty="0">
                <a:solidFill>
                  <a:schemeClr val="bg1"/>
                </a:solidFill>
                <a:latin typeface="BMWType V2 Light" pitchFamily="2" charset="0"/>
                <a:cs typeface="BMWType V2 Light" pitchFamily="2" charset="0"/>
              </a:rPr>
              <a:t>Beijing Auto</a:t>
            </a:r>
          </a:p>
          <a:p>
            <a:pPr algn="ctr"/>
            <a:r>
              <a:rPr lang="de-DE" sz="2000">
                <a:solidFill>
                  <a:schemeClr val="bg1"/>
                </a:solidFill>
                <a:latin typeface="BMWType V2 Light" pitchFamily="2" charset="0"/>
                <a:cs typeface="BMWType V2 Light" pitchFamily="2" charset="0"/>
              </a:rPr>
              <a:t>6 </a:t>
            </a:r>
            <a:r>
              <a:rPr lang="de-DE" sz="2000" dirty="0">
                <a:solidFill>
                  <a:schemeClr val="bg1"/>
                </a:solidFill>
                <a:latin typeface="BMWType V2 Light" pitchFamily="2" charset="0"/>
                <a:cs typeface="BMWType V2 Light" pitchFamily="2" charset="0"/>
              </a:rPr>
              <a:t>%</a:t>
            </a:r>
            <a:endParaRPr lang="en-US" sz="2000" dirty="0">
              <a:solidFill>
                <a:schemeClr val="bg1"/>
              </a:solidFill>
              <a:latin typeface="BMWType V2 Light" pitchFamily="2" charset="0"/>
              <a:cs typeface="BMWType V2 Light" pitchFamily="2" charset="0"/>
            </a:endParaRPr>
          </a:p>
        </p:txBody>
      </p:sp>
      <p:sp>
        <p:nvSpPr>
          <p:cNvPr id="61" name="Rechteck 60">
            <a:extLst>
              <a:ext uri="{FF2B5EF4-FFF2-40B4-BE49-F238E27FC236}">
                <a16:creationId xmlns:a16="http://schemas.microsoft.com/office/drawing/2014/main" xmlns="" id="{14EF06E6-C7AB-4EF1-A99F-EB20566C64A1}"/>
              </a:ext>
            </a:extLst>
          </p:cNvPr>
          <p:cNvSpPr/>
          <p:nvPr/>
        </p:nvSpPr>
        <p:spPr>
          <a:xfrm>
            <a:off x="977231" y="10175163"/>
            <a:ext cx="3205248" cy="307777"/>
          </a:xfrm>
          <a:prstGeom prst="rect">
            <a:avLst/>
          </a:prstGeom>
        </p:spPr>
        <p:txBody>
          <a:bodyPr wrap="square" lIns="0" tIns="0" rIns="0" bIns="0" anchor="t">
            <a:spAutoFit/>
          </a:bodyPr>
          <a:lstStyle/>
          <a:p>
            <a:pPr algn="ctr"/>
            <a:r>
              <a:rPr lang="de-DE" sz="2000" spc="-80" dirty="0">
                <a:solidFill>
                  <a:schemeClr val="bg1">
                    <a:lumMod val="50000"/>
                  </a:schemeClr>
                </a:solidFill>
                <a:latin typeface="BMWType V2 Light" pitchFamily="2" charset="0"/>
                <a:cs typeface="BMWType V2 Light" pitchFamily="2" charset="0"/>
              </a:rPr>
              <a:t>* </a:t>
            </a:r>
            <a:r>
              <a:rPr lang="de-DE" sz="2000" spc="-80" dirty="0" err="1" smtClean="0">
                <a:solidFill>
                  <a:schemeClr val="bg1">
                    <a:lumMod val="50000"/>
                  </a:schemeClr>
                </a:solidFill>
                <a:latin typeface="BMWType V2 Light" pitchFamily="2" charset="0"/>
                <a:cs typeface="BMWType V2 Light" pitchFamily="2" charset="0"/>
              </a:rPr>
              <a:t>Others</a:t>
            </a:r>
            <a:endParaRPr lang="en-US" sz="2000" dirty="0">
              <a:solidFill>
                <a:schemeClr val="bg1">
                  <a:lumMod val="50000"/>
                </a:schemeClr>
              </a:solidFill>
              <a:latin typeface="BMWType V2 Light" pitchFamily="2" charset="0"/>
              <a:cs typeface="BMWType V2 Light" pitchFamily="2" charset="0"/>
            </a:endParaRPr>
          </a:p>
        </p:txBody>
      </p:sp>
      <p:sp>
        <p:nvSpPr>
          <p:cNvPr id="62" name="Rechteck 61">
            <a:extLst>
              <a:ext uri="{FF2B5EF4-FFF2-40B4-BE49-F238E27FC236}">
                <a16:creationId xmlns:a16="http://schemas.microsoft.com/office/drawing/2014/main" xmlns="" id="{6DBB0B4E-D384-43DD-A344-613E6B61BB51}"/>
              </a:ext>
            </a:extLst>
          </p:cNvPr>
          <p:cNvSpPr/>
          <p:nvPr/>
        </p:nvSpPr>
        <p:spPr>
          <a:xfrm>
            <a:off x="9858642" y="6170866"/>
            <a:ext cx="2046165" cy="615553"/>
          </a:xfrm>
          <a:prstGeom prst="rect">
            <a:avLst/>
          </a:prstGeom>
        </p:spPr>
        <p:txBody>
          <a:bodyPr wrap="square" lIns="0" tIns="0" rIns="0" bIns="0" anchor="t">
            <a:spAutoFit/>
          </a:bodyPr>
          <a:lstStyle/>
          <a:p>
            <a:pPr algn="ctr"/>
            <a:r>
              <a:rPr lang="de-DE" sz="2000" dirty="0">
                <a:solidFill>
                  <a:schemeClr val="bg1"/>
                </a:solidFill>
                <a:latin typeface="BMWType V2 Light" pitchFamily="2" charset="0"/>
                <a:cs typeface="BMWType V2 Light" pitchFamily="2" charset="0"/>
              </a:rPr>
              <a:t>BYD</a:t>
            </a:r>
          </a:p>
          <a:p>
            <a:pPr algn="ctr"/>
            <a:r>
              <a:rPr lang="de-DE" sz="2000" dirty="0" smtClean="0">
                <a:solidFill>
                  <a:schemeClr val="bg1"/>
                </a:solidFill>
                <a:latin typeface="BMWType V2 Light" pitchFamily="2" charset="0"/>
                <a:cs typeface="BMWType V2 Light" pitchFamily="2" charset="0"/>
              </a:rPr>
              <a:t>11 </a:t>
            </a:r>
            <a:r>
              <a:rPr lang="de-DE" sz="2000" dirty="0">
                <a:solidFill>
                  <a:schemeClr val="bg1"/>
                </a:solidFill>
                <a:latin typeface="BMWType V2 Light" pitchFamily="2" charset="0"/>
                <a:cs typeface="BMWType V2 Light" pitchFamily="2" charset="0"/>
              </a:rPr>
              <a:t>%</a:t>
            </a:r>
            <a:endParaRPr lang="en-US" sz="2000" dirty="0">
              <a:solidFill>
                <a:schemeClr val="bg1"/>
              </a:solidFill>
              <a:latin typeface="BMWType V2 Light" pitchFamily="2" charset="0"/>
              <a:cs typeface="BMWType V2 Light" pitchFamily="2" charset="0"/>
            </a:endParaRPr>
          </a:p>
        </p:txBody>
      </p:sp>
      <p:sp>
        <p:nvSpPr>
          <p:cNvPr id="67" name="Rechteck 66">
            <a:extLst>
              <a:ext uri="{FF2B5EF4-FFF2-40B4-BE49-F238E27FC236}">
                <a16:creationId xmlns:a16="http://schemas.microsoft.com/office/drawing/2014/main" xmlns="" id="{AD59B5A9-977E-4586-895E-EAE1FFF1E918}"/>
              </a:ext>
            </a:extLst>
          </p:cNvPr>
          <p:cNvSpPr/>
          <p:nvPr/>
        </p:nvSpPr>
        <p:spPr>
          <a:xfrm>
            <a:off x="9886543" y="7911093"/>
            <a:ext cx="2046165" cy="615553"/>
          </a:xfrm>
          <a:prstGeom prst="rect">
            <a:avLst/>
          </a:prstGeom>
        </p:spPr>
        <p:txBody>
          <a:bodyPr wrap="square" lIns="0" tIns="0" rIns="0" bIns="0" anchor="t">
            <a:spAutoFit/>
          </a:bodyPr>
          <a:lstStyle/>
          <a:p>
            <a:pPr algn="ctr"/>
            <a:r>
              <a:rPr lang="de-DE" sz="2000" dirty="0">
                <a:solidFill>
                  <a:schemeClr val="bg1"/>
                </a:solidFill>
                <a:latin typeface="BMWType V2 Light" pitchFamily="2" charset="0"/>
                <a:cs typeface="BMWType V2 Light" pitchFamily="2" charset="0"/>
              </a:rPr>
              <a:t>Chevrolet</a:t>
            </a:r>
          </a:p>
          <a:p>
            <a:pPr algn="ctr"/>
            <a:r>
              <a:rPr lang="de-DE" sz="2000" dirty="0">
                <a:solidFill>
                  <a:schemeClr val="bg1"/>
                </a:solidFill>
                <a:latin typeface="BMWType V2 Light" pitchFamily="2" charset="0"/>
                <a:cs typeface="BMWType V2 Light" pitchFamily="2" charset="0"/>
              </a:rPr>
              <a:t>3 %</a:t>
            </a:r>
            <a:endParaRPr lang="en-US" sz="2000" dirty="0">
              <a:solidFill>
                <a:schemeClr val="bg1"/>
              </a:solidFill>
              <a:latin typeface="BMWType V2 Light" pitchFamily="2" charset="0"/>
              <a:cs typeface="BMWType V2 Light" pitchFamily="2" charset="0"/>
            </a:endParaRPr>
          </a:p>
        </p:txBody>
      </p:sp>
      <p:sp>
        <p:nvSpPr>
          <p:cNvPr id="68" name="Rechteck 67">
            <a:extLst>
              <a:ext uri="{FF2B5EF4-FFF2-40B4-BE49-F238E27FC236}">
                <a16:creationId xmlns:a16="http://schemas.microsoft.com/office/drawing/2014/main" xmlns="" id="{3E16411A-6E7F-42E0-910E-06C460FEBC72}"/>
              </a:ext>
            </a:extLst>
          </p:cNvPr>
          <p:cNvSpPr/>
          <p:nvPr/>
        </p:nvSpPr>
        <p:spPr>
          <a:xfrm>
            <a:off x="9875278" y="8790096"/>
            <a:ext cx="2046165" cy="615553"/>
          </a:xfrm>
          <a:prstGeom prst="rect">
            <a:avLst/>
          </a:prstGeom>
        </p:spPr>
        <p:txBody>
          <a:bodyPr wrap="square" lIns="0" tIns="0" rIns="0" bIns="0" anchor="t">
            <a:spAutoFit/>
          </a:bodyPr>
          <a:lstStyle/>
          <a:p>
            <a:pPr algn="ctr"/>
            <a:r>
              <a:rPr lang="de-DE" sz="2000" dirty="0">
                <a:solidFill>
                  <a:schemeClr val="bg1"/>
                </a:solidFill>
                <a:latin typeface="BMWType V2 Light" pitchFamily="2" charset="0"/>
                <a:cs typeface="BMWType V2 Light" pitchFamily="2" charset="0"/>
              </a:rPr>
              <a:t>Hyundai</a:t>
            </a:r>
          </a:p>
          <a:p>
            <a:pPr algn="ctr"/>
            <a:r>
              <a:rPr lang="de-DE" sz="2000" dirty="0">
                <a:solidFill>
                  <a:schemeClr val="bg1"/>
                </a:solidFill>
                <a:latin typeface="BMWType V2 Light" pitchFamily="2" charset="0"/>
                <a:cs typeface="BMWType V2 Light" pitchFamily="2" charset="0"/>
              </a:rPr>
              <a:t>3 %</a:t>
            </a:r>
            <a:endParaRPr lang="en-US" sz="2000" dirty="0">
              <a:solidFill>
                <a:schemeClr val="bg1"/>
              </a:solidFill>
              <a:latin typeface="BMWType V2 Light" pitchFamily="2" charset="0"/>
              <a:cs typeface="BMWType V2 Light" pitchFamily="2" charset="0"/>
            </a:endParaRPr>
          </a:p>
        </p:txBody>
      </p:sp>
      <p:sp>
        <p:nvSpPr>
          <p:cNvPr id="69" name="Rechteck 68">
            <a:extLst>
              <a:ext uri="{FF2B5EF4-FFF2-40B4-BE49-F238E27FC236}">
                <a16:creationId xmlns:a16="http://schemas.microsoft.com/office/drawing/2014/main" xmlns="" id="{F325FC1F-42F6-42CA-A8C7-CB7D76D0F0D6}"/>
              </a:ext>
            </a:extLst>
          </p:cNvPr>
          <p:cNvSpPr/>
          <p:nvPr/>
        </p:nvSpPr>
        <p:spPr>
          <a:xfrm>
            <a:off x="9717450" y="9637609"/>
            <a:ext cx="2046165" cy="615553"/>
          </a:xfrm>
          <a:prstGeom prst="rect">
            <a:avLst/>
          </a:prstGeom>
        </p:spPr>
        <p:txBody>
          <a:bodyPr wrap="square" lIns="0" tIns="0" rIns="0" bIns="0" anchor="t">
            <a:spAutoFit/>
          </a:bodyPr>
          <a:lstStyle/>
          <a:p>
            <a:pPr algn="ctr"/>
            <a:r>
              <a:rPr lang="de-DE" sz="2000" dirty="0">
                <a:solidFill>
                  <a:schemeClr val="bg1"/>
                </a:solidFill>
                <a:latin typeface="BMWType V2 Light" pitchFamily="2" charset="0"/>
                <a:cs typeface="BMWType V2 Light" pitchFamily="2" charset="0"/>
              </a:rPr>
              <a:t>JAC</a:t>
            </a:r>
          </a:p>
          <a:p>
            <a:pPr algn="ctr"/>
            <a:r>
              <a:rPr lang="de-DE" sz="2000" dirty="0">
                <a:solidFill>
                  <a:schemeClr val="bg1"/>
                </a:solidFill>
                <a:latin typeface="BMWType V2 Light" pitchFamily="2" charset="0"/>
                <a:cs typeface="BMWType V2 Light" pitchFamily="2" charset="0"/>
              </a:rPr>
              <a:t>3 %</a:t>
            </a:r>
            <a:endParaRPr lang="en-US" sz="2000" dirty="0">
              <a:solidFill>
                <a:schemeClr val="bg1"/>
              </a:solidFill>
              <a:latin typeface="BMWType V2 Light" pitchFamily="2" charset="0"/>
              <a:cs typeface="BMWType V2 Light" pitchFamily="2" charset="0"/>
            </a:endParaRPr>
          </a:p>
        </p:txBody>
      </p:sp>
      <p:sp>
        <p:nvSpPr>
          <p:cNvPr id="70" name="Rechteck 69">
            <a:extLst>
              <a:ext uri="{FF2B5EF4-FFF2-40B4-BE49-F238E27FC236}">
                <a16:creationId xmlns:a16="http://schemas.microsoft.com/office/drawing/2014/main" xmlns="" id="{E7176314-5379-4FA3-9860-B25F47896AE7}"/>
              </a:ext>
            </a:extLst>
          </p:cNvPr>
          <p:cNvSpPr/>
          <p:nvPr/>
        </p:nvSpPr>
        <p:spPr>
          <a:xfrm>
            <a:off x="9243695" y="10414853"/>
            <a:ext cx="2046165" cy="615553"/>
          </a:xfrm>
          <a:prstGeom prst="rect">
            <a:avLst/>
          </a:prstGeom>
        </p:spPr>
        <p:txBody>
          <a:bodyPr wrap="square" lIns="0" tIns="0" rIns="0" bIns="0" anchor="t">
            <a:spAutoFit/>
          </a:bodyPr>
          <a:lstStyle/>
          <a:p>
            <a:pPr algn="ctr"/>
            <a:r>
              <a:rPr lang="de-DE" sz="2000">
                <a:solidFill>
                  <a:schemeClr val="bg1"/>
                </a:solidFill>
                <a:latin typeface="BMWType V2 Light" pitchFamily="2" charset="0"/>
                <a:cs typeface="BMWType V2 Light" pitchFamily="2" charset="0"/>
              </a:rPr>
              <a:t>Toyota</a:t>
            </a:r>
            <a:endParaRPr lang="de-DE" sz="2000" dirty="0">
              <a:solidFill>
                <a:schemeClr val="bg1"/>
              </a:solidFill>
              <a:latin typeface="BMWType V2 Light" pitchFamily="2" charset="0"/>
              <a:cs typeface="BMWType V2 Light" pitchFamily="2" charset="0"/>
            </a:endParaRPr>
          </a:p>
          <a:p>
            <a:pPr algn="ctr"/>
            <a:r>
              <a:rPr lang="de-DE" sz="2000" dirty="0">
                <a:solidFill>
                  <a:schemeClr val="bg1"/>
                </a:solidFill>
                <a:latin typeface="BMWType V2 Light" pitchFamily="2" charset="0"/>
                <a:cs typeface="BMWType V2 Light" pitchFamily="2" charset="0"/>
              </a:rPr>
              <a:t>3 %</a:t>
            </a:r>
            <a:endParaRPr lang="en-US" sz="2000" dirty="0">
              <a:solidFill>
                <a:schemeClr val="bg1"/>
              </a:solidFill>
              <a:latin typeface="BMWType V2 Light" pitchFamily="2" charset="0"/>
              <a:cs typeface="BMWType V2 Light" pitchFamily="2" charset="0"/>
            </a:endParaRPr>
          </a:p>
        </p:txBody>
      </p:sp>
      <p:sp>
        <p:nvSpPr>
          <p:cNvPr id="72" name="Rechteck 71">
            <a:extLst>
              <a:ext uri="{FF2B5EF4-FFF2-40B4-BE49-F238E27FC236}">
                <a16:creationId xmlns:a16="http://schemas.microsoft.com/office/drawing/2014/main" xmlns="" id="{FF0748A0-4F0B-44CD-A3D9-69835D71503A}"/>
              </a:ext>
            </a:extLst>
          </p:cNvPr>
          <p:cNvSpPr/>
          <p:nvPr/>
        </p:nvSpPr>
        <p:spPr>
          <a:xfrm>
            <a:off x="8442064" y="11274703"/>
            <a:ext cx="2046165" cy="615553"/>
          </a:xfrm>
          <a:prstGeom prst="rect">
            <a:avLst/>
          </a:prstGeom>
        </p:spPr>
        <p:txBody>
          <a:bodyPr wrap="square" lIns="0" tIns="0" rIns="0" bIns="0" anchor="t">
            <a:spAutoFit/>
          </a:bodyPr>
          <a:lstStyle/>
          <a:p>
            <a:pPr algn="ctr"/>
            <a:r>
              <a:rPr lang="de-DE" sz="2000" dirty="0">
                <a:solidFill>
                  <a:schemeClr val="bg1"/>
                </a:solidFill>
                <a:latin typeface="BMWType V2 Light" pitchFamily="2" charset="0"/>
                <a:cs typeface="BMWType V2 Light" pitchFamily="2" charset="0"/>
              </a:rPr>
              <a:t>Nissan </a:t>
            </a:r>
          </a:p>
          <a:p>
            <a:pPr algn="ctr"/>
            <a:r>
              <a:rPr lang="de-DE" sz="2000" dirty="0" smtClean="0">
                <a:solidFill>
                  <a:schemeClr val="bg1"/>
                </a:solidFill>
                <a:latin typeface="BMWType V2 Light" pitchFamily="2" charset="0"/>
                <a:cs typeface="BMWType V2 Light" pitchFamily="2" charset="0"/>
              </a:rPr>
              <a:t>4 </a:t>
            </a:r>
            <a:r>
              <a:rPr lang="de-DE" sz="2000" dirty="0">
                <a:solidFill>
                  <a:schemeClr val="bg1"/>
                </a:solidFill>
                <a:latin typeface="BMWType V2 Light" pitchFamily="2" charset="0"/>
                <a:cs typeface="BMWType V2 Light" pitchFamily="2" charset="0"/>
              </a:rPr>
              <a:t>%</a:t>
            </a:r>
            <a:endParaRPr lang="en-US" sz="2000" dirty="0">
              <a:solidFill>
                <a:schemeClr val="bg1"/>
              </a:solidFill>
              <a:latin typeface="BMWType V2 Light" pitchFamily="2" charset="0"/>
              <a:cs typeface="BMWType V2 Light" pitchFamily="2" charset="0"/>
            </a:endParaRPr>
          </a:p>
        </p:txBody>
      </p:sp>
      <p:sp>
        <p:nvSpPr>
          <p:cNvPr id="73" name="Rechteck 72">
            <a:extLst>
              <a:ext uri="{FF2B5EF4-FFF2-40B4-BE49-F238E27FC236}">
                <a16:creationId xmlns:a16="http://schemas.microsoft.com/office/drawing/2014/main" xmlns="" id="{80522C1B-A5C2-45DC-BD1B-8EB9E2F293E2}"/>
              </a:ext>
            </a:extLst>
          </p:cNvPr>
          <p:cNvSpPr/>
          <p:nvPr/>
        </p:nvSpPr>
        <p:spPr>
          <a:xfrm>
            <a:off x="7465701" y="11929890"/>
            <a:ext cx="2046165" cy="615553"/>
          </a:xfrm>
          <a:prstGeom prst="rect">
            <a:avLst/>
          </a:prstGeom>
        </p:spPr>
        <p:txBody>
          <a:bodyPr wrap="square" lIns="0" tIns="0" rIns="0" bIns="0" anchor="t">
            <a:spAutoFit/>
          </a:bodyPr>
          <a:lstStyle/>
          <a:p>
            <a:pPr algn="ctr"/>
            <a:r>
              <a:rPr lang="de-DE" sz="2000" dirty="0" err="1" smtClean="0">
                <a:solidFill>
                  <a:schemeClr val="bg1"/>
                </a:solidFill>
                <a:latin typeface="BMWType V2 Light" pitchFamily="2" charset="0"/>
                <a:cs typeface="BMWType V2 Light" pitchFamily="2" charset="0"/>
              </a:rPr>
              <a:t>Chery</a:t>
            </a:r>
            <a:r>
              <a:rPr lang="de-DE" sz="2000" dirty="0" smtClean="0">
                <a:solidFill>
                  <a:schemeClr val="bg1"/>
                </a:solidFill>
                <a:latin typeface="BMWType V2 Light" pitchFamily="2" charset="0"/>
                <a:cs typeface="BMWType V2 Light" pitchFamily="2" charset="0"/>
              </a:rPr>
              <a:t/>
            </a:r>
            <a:br>
              <a:rPr lang="de-DE" sz="2000" dirty="0" smtClean="0">
                <a:solidFill>
                  <a:schemeClr val="bg1"/>
                </a:solidFill>
                <a:latin typeface="BMWType V2 Light" pitchFamily="2" charset="0"/>
                <a:cs typeface="BMWType V2 Light" pitchFamily="2" charset="0"/>
              </a:rPr>
            </a:br>
            <a:r>
              <a:rPr lang="de-DE" sz="2000" dirty="0" smtClean="0">
                <a:solidFill>
                  <a:schemeClr val="bg1"/>
                </a:solidFill>
                <a:latin typeface="BMWType V2 Light" pitchFamily="2" charset="0"/>
                <a:cs typeface="BMWType V2 Light" pitchFamily="2" charset="0"/>
              </a:rPr>
              <a:t>3 </a:t>
            </a:r>
            <a:r>
              <a:rPr lang="de-DE" sz="2000" dirty="0">
                <a:solidFill>
                  <a:schemeClr val="bg1"/>
                </a:solidFill>
                <a:latin typeface="BMWType V2 Light" pitchFamily="2" charset="0"/>
                <a:cs typeface="BMWType V2 Light" pitchFamily="2" charset="0"/>
              </a:rPr>
              <a:t>%</a:t>
            </a:r>
            <a:endParaRPr lang="en-US" sz="2000" dirty="0">
              <a:solidFill>
                <a:schemeClr val="bg1"/>
              </a:solidFill>
              <a:latin typeface="BMWType V2 Light" pitchFamily="2" charset="0"/>
              <a:cs typeface="BMWType V2 Light" pitchFamily="2" charset="0"/>
            </a:endParaRPr>
          </a:p>
        </p:txBody>
      </p:sp>
      <p:sp>
        <p:nvSpPr>
          <p:cNvPr id="74" name="Rechteck 73">
            <a:extLst>
              <a:ext uri="{FF2B5EF4-FFF2-40B4-BE49-F238E27FC236}">
                <a16:creationId xmlns:a16="http://schemas.microsoft.com/office/drawing/2014/main" xmlns="" id="{0CA95DFB-F5A5-4204-84CC-5A1191A47156}"/>
              </a:ext>
            </a:extLst>
          </p:cNvPr>
          <p:cNvSpPr/>
          <p:nvPr/>
        </p:nvSpPr>
        <p:spPr>
          <a:xfrm>
            <a:off x="6356206" y="12294580"/>
            <a:ext cx="2046165" cy="615553"/>
          </a:xfrm>
          <a:prstGeom prst="rect">
            <a:avLst/>
          </a:prstGeom>
        </p:spPr>
        <p:txBody>
          <a:bodyPr wrap="square" lIns="0" tIns="0" rIns="0" bIns="0" anchor="t">
            <a:spAutoFit/>
          </a:bodyPr>
          <a:lstStyle/>
          <a:p>
            <a:pPr algn="ctr"/>
            <a:r>
              <a:rPr lang="de-DE" sz="2000" dirty="0" err="1">
                <a:solidFill>
                  <a:schemeClr val="bg1"/>
                </a:solidFill>
                <a:latin typeface="BMWType V2 Light" pitchFamily="2" charset="0"/>
                <a:cs typeface="BMWType V2 Light" pitchFamily="2" charset="0"/>
              </a:rPr>
              <a:t>Roewe</a:t>
            </a:r>
            <a:r>
              <a:rPr lang="de-DE" sz="2000" dirty="0">
                <a:solidFill>
                  <a:schemeClr val="bg1"/>
                </a:solidFill>
                <a:latin typeface="BMWType V2 Light" pitchFamily="2" charset="0"/>
                <a:cs typeface="BMWType V2 Light" pitchFamily="2" charset="0"/>
              </a:rPr>
              <a:t> </a:t>
            </a:r>
          </a:p>
          <a:p>
            <a:pPr algn="ctr"/>
            <a:r>
              <a:rPr lang="de-DE" sz="2000" dirty="0">
                <a:solidFill>
                  <a:schemeClr val="bg1"/>
                </a:solidFill>
                <a:latin typeface="BMWType V2 Light" pitchFamily="2" charset="0"/>
                <a:cs typeface="BMWType V2 Light" pitchFamily="2" charset="0"/>
              </a:rPr>
              <a:t>5 %</a:t>
            </a:r>
            <a:endParaRPr lang="en-US" sz="2000" dirty="0">
              <a:solidFill>
                <a:schemeClr val="bg1"/>
              </a:solidFill>
              <a:latin typeface="BMWType V2 Light" pitchFamily="2" charset="0"/>
              <a:cs typeface="BMWType V2 Light" pitchFamily="2" charset="0"/>
            </a:endParaRPr>
          </a:p>
        </p:txBody>
      </p:sp>
      <p:sp>
        <p:nvSpPr>
          <p:cNvPr id="78" name="Rechteck 77">
            <a:extLst>
              <a:ext uri="{FF2B5EF4-FFF2-40B4-BE49-F238E27FC236}">
                <a16:creationId xmlns:a16="http://schemas.microsoft.com/office/drawing/2014/main" xmlns="" id="{3CD192E5-0F0F-400B-B263-D52D95D127B6}"/>
              </a:ext>
            </a:extLst>
          </p:cNvPr>
          <p:cNvSpPr/>
          <p:nvPr/>
        </p:nvSpPr>
        <p:spPr>
          <a:xfrm>
            <a:off x="1166700" y="12493180"/>
            <a:ext cx="674800" cy="369332"/>
          </a:xfrm>
          <a:prstGeom prst="rect">
            <a:avLst/>
          </a:prstGeom>
        </p:spPr>
        <p:txBody>
          <a:bodyPr wrap="square" lIns="0" tIns="0" rIns="0" bIns="0" anchor="t">
            <a:spAutoFit/>
          </a:bodyPr>
          <a:lstStyle/>
          <a:p>
            <a:r>
              <a:rPr lang="de-DE" sz="2400">
                <a:solidFill>
                  <a:schemeClr val="bg1">
                    <a:lumMod val="50000"/>
                  </a:schemeClr>
                </a:solidFill>
                <a:latin typeface="BMWType V2 Light" pitchFamily="2" charset="0"/>
                <a:cs typeface="BMWType V2 Light" pitchFamily="2" charset="0"/>
              </a:rPr>
              <a:t>*</a:t>
            </a:r>
            <a:endParaRPr lang="en-US" sz="2400" dirty="0">
              <a:solidFill>
                <a:schemeClr val="bg1">
                  <a:lumMod val="50000"/>
                </a:schemeClr>
              </a:solidFill>
              <a:latin typeface="BMWType V2 Light" pitchFamily="2" charset="0"/>
              <a:cs typeface="BMWType V2 Light" pitchFamily="2" charset="0"/>
            </a:endParaRPr>
          </a:p>
        </p:txBody>
      </p:sp>
      <p:sp>
        <p:nvSpPr>
          <p:cNvPr id="81" name="Rechteck 80">
            <a:extLst>
              <a:ext uri="{FF2B5EF4-FFF2-40B4-BE49-F238E27FC236}">
                <a16:creationId xmlns:a16="http://schemas.microsoft.com/office/drawing/2014/main" xmlns="" id="{E435E797-8A90-4DC0-ACC7-CAACD2F5CF1C}"/>
              </a:ext>
            </a:extLst>
          </p:cNvPr>
          <p:cNvSpPr/>
          <p:nvPr/>
        </p:nvSpPr>
        <p:spPr>
          <a:xfrm>
            <a:off x="2338253" y="4550186"/>
            <a:ext cx="2046165" cy="615553"/>
          </a:xfrm>
          <a:prstGeom prst="rect">
            <a:avLst/>
          </a:prstGeom>
        </p:spPr>
        <p:txBody>
          <a:bodyPr wrap="square" lIns="0" tIns="0" rIns="0" bIns="0" anchor="t">
            <a:spAutoFit/>
          </a:bodyPr>
          <a:lstStyle/>
          <a:p>
            <a:pPr algn="ctr"/>
            <a:r>
              <a:rPr lang="de-DE" sz="2000" dirty="0">
                <a:solidFill>
                  <a:schemeClr val="bg1"/>
                </a:solidFill>
                <a:latin typeface="BMWType V2 Light" pitchFamily="2" charset="0"/>
                <a:cs typeface="BMWType V2 Light" pitchFamily="2" charset="0"/>
              </a:rPr>
              <a:t>Tesla </a:t>
            </a:r>
          </a:p>
          <a:p>
            <a:pPr algn="ctr"/>
            <a:r>
              <a:rPr lang="de-DE" sz="2000" dirty="0" smtClean="0">
                <a:solidFill>
                  <a:schemeClr val="bg1"/>
                </a:solidFill>
                <a:latin typeface="BMWType V2 Light" pitchFamily="2" charset="0"/>
                <a:cs typeface="BMWType V2 Light" pitchFamily="2" charset="0"/>
              </a:rPr>
              <a:t>11 </a:t>
            </a:r>
            <a:r>
              <a:rPr lang="de-DE" sz="2000" dirty="0">
                <a:solidFill>
                  <a:schemeClr val="bg1"/>
                </a:solidFill>
                <a:latin typeface="BMWType V2 Light" pitchFamily="2" charset="0"/>
                <a:cs typeface="BMWType V2 Light" pitchFamily="2" charset="0"/>
              </a:rPr>
              <a:t>%</a:t>
            </a:r>
            <a:endParaRPr lang="en-US" sz="2000" dirty="0">
              <a:solidFill>
                <a:schemeClr val="bg1"/>
              </a:solidFill>
              <a:latin typeface="BMWType V2 Light" pitchFamily="2" charset="0"/>
              <a:cs typeface="BMWType V2 Light" pitchFamily="2" charset="0"/>
            </a:endParaRPr>
          </a:p>
        </p:txBody>
      </p:sp>
      <p:sp>
        <p:nvSpPr>
          <p:cNvPr id="82" name="Rechteck 81">
            <a:extLst>
              <a:ext uri="{FF2B5EF4-FFF2-40B4-BE49-F238E27FC236}">
                <a16:creationId xmlns:a16="http://schemas.microsoft.com/office/drawing/2014/main" xmlns="" id="{191EB1B8-0491-4767-B874-1BA66A173C6C}"/>
              </a:ext>
            </a:extLst>
          </p:cNvPr>
          <p:cNvSpPr/>
          <p:nvPr/>
        </p:nvSpPr>
        <p:spPr>
          <a:xfrm>
            <a:off x="3965489" y="3472593"/>
            <a:ext cx="2046165" cy="615553"/>
          </a:xfrm>
          <a:prstGeom prst="rect">
            <a:avLst/>
          </a:prstGeom>
        </p:spPr>
        <p:txBody>
          <a:bodyPr wrap="square" lIns="0" tIns="0" rIns="0" bIns="0" anchor="t">
            <a:spAutoFit/>
          </a:bodyPr>
          <a:lstStyle/>
          <a:p>
            <a:pPr algn="ctr"/>
            <a:r>
              <a:rPr lang="de-DE" sz="2000" dirty="0">
                <a:solidFill>
                  <a:schemeClr val="bg1"/>
                </a:solidFill>
                <a:latin typeface="BMWType V2 Light" pitchFamily="2" charset="0"/>
                <a:cs typeface="BMWType V2 Light" pitchFamily="2" charset="0"/>
              </a:rPr>
              <a:t>Volvo </a:t>
            </a:r>
          </a:p>
          <a:p>
            <a:pPr algn="ctr"/>
            <a:r>
              <a:rPr lang="de-DE" sz="2000" dirty="0">
                <a:solidFill>
                  <a:schemeClr val="bg1"/>
                </a:solidFill>
                <a:latin typeface="BMWType V2 Light" pitchFamily="2" charset="0"/>
                <a:cs typeface="BMWType V2 Light" pitchFamily="2" charset="0"/>
              </a:rPr>
              <a:t>3 %</a:t>
            </a:r>
            <a:endParaRPr lang="en-US" sz="2000" dirty="0">
              <a:solidFill>
                <a:schemeClr val="bg1"/>
              </a:solidFill>
              <a:latin typeface="BMWType V2 Light" pitchFamily="2" charset="0"/>
              <a:cs typeface="BMWType V2 Light" pitchFamily="2" charset="0"/>
            </a:endParaRPr>
          </a:p>
        </p:txBody>
      </p:sp>
      <p:sp>
        <p:nvSpPr>
          <p:cNvPr id="83" name="Rechteck 82">
            <a:extLst>
              <a:ext uri="{FF2B5EF4-FFF2-40B4-BE49-F238E27FC236}">
                <a16:creationId xmlns:a16="http://schemas.microsoft.com/office/drawing/2014/main" xmlns="" id="{6233E5BB-1D4E-40AC-A6E2-E0AB98A3F7CC}"/>
              </a:ext>
            </a:extLst>
          </p:cNvPr>
          <p:cNvSpPr/>
          <p:nvPr/>
        </p:nvSpPr>
        <p:spPr>
          <a:xfrm>
            <a:off x="5030469" y="3154562"/>
            <a:ext cx="2046165" cy="615553"/>
          </a:xfrm>
          <a:prstGeom prst="rect">
            <a:avLst/>
          </a:prstGeom>
        </p:spPr>
        <p:txBody>
          <a:bodyPr wrap="square" lIns="0" tIns="0" rIns="0" bIns="0" anchor="t">
            <a:spAutoFit/>
          </a:bodyPr>
          <a:lstStyle/>
          <a:p>
            <a:pPr algn="ctr"/>
            <a:r>
              <a:rPr lang="de-DE" sz="2000" dirty="0">
                <a:solidFill>
                  <a:schemeClr val="bg1"/>
                </a:solidFill>
                <a:latin typeface="BMWType V2 Light" pitchFamily="2" charset="0"/>
                <a:cs typeface="BMWType V2 Light" pitchFamily="2" charset="0"/>
              </a:rPr>
              <a:t>VW </a:t>
            </a:r>
          </a:p>
          <a:p>
            <a:pPr algn="ctr"/>
            <a:r>
              <a:rPr lang="de-DE" sz="2000" dirty="0">
                <a:solidFill>
                  <a:schemeClr val="bg1"/>
                </a:solidFill>
                <a:latin typeface="BMWType V2 Light" pitchFamily="2" charset="0"/>
                <a:cs typeface="BMWType V2 Light" pitchFamily="2" charset="0"/>
              </a:rPr>
              <a:t>4 %</a:t>
            </a:r>
            <a:endParaRPr lang="en-US" sz="2000" dirty="0">
              <a:solidFill>
                <a:schemeClr val="bg1"/>
              </a:solidFill>
              <a:latin typeface="BMWType V2 Light" pitchFamily="2" charset="0"/>
              <a:cs typeface="BMWType V2 Light" pitchFamily="2" charset="0"/>
            </a:endParaRPr>
          </a:p>
        </p:txBody>
      </p:sp>
      <p:sp>
        <p:nvSpPr>
          <p:cNvPr id="47" name="Rechteck 46">
            <a:extLst>
              <a:ext uri="{FF2B5EF4-FFF2-40B4-BE49-F238E27FC236}">
                <a16:creationId xmlns:a16="http://schemas.microsoft.com/office/drawing/2014/main" xmlns="" id="{06E3D1F4-64F9-4C27-8990-D25966B762F5}"/>
              </a:ext>
            </a:extLst>
          </p:cNvPr>
          <p:cNvSpPr/>
          <p:nvPr/>
        </p:nvSpPr>
        <p:spPr>
          <a:xfrm>
            <a:off x="1357200" y="12493180"/>
            <a:ext cx="2608229" cy="738664"/>
          </a:xfrm>
          <a:prstGeom prst="rect">
            <a:avLst/>
          </a:prstGeom>
        </p:spPr>
        <p:txBody>
          <a:bodyPr wrap="square" lIns="0" tIns="0" rIns="0" bIns="0" anchor="t">
            <a:spAutoFit/>
          </a:bodyPr>
          <a:lstStyle/>
          <a:p>
            <a:r>
              <a:rPr lang="en-US" sz="2400" dirty="0" smtClean="0">
                <a:solidFill>
                  <a:schemeClr val="bg1">
                    <a:lumMod val="50000"/>
                  </a:schemeClr>
                </a:solidFill>
                <a:latin typeface="BMWType V2 Light" pitchFamily="2" charset="0"/>
                <a:cs typeface="BMWType V2 Light" pitchFamily="2" charset="0"/>
              </a:rPr>
              <a:t>Individual share</a:t>
            </a:r>
            <a:br>
              <a:rPr lang="en-US" sz="2400" dirty="0" smtClean="0">
                <a:solidFill>
                  <a:schemeClr val="bg1">
                    <a:lumMod val="50000"/>
                  </a:schemeClr>
                </a:solidFill>
                <a:latin typeface="BMWType V2 Light" pitchFamily="2" charset="0"/>
                <a:cs typeface="BMWType V2 Light" pitchFamily="2" charset="0"/>
              </a:rPr>
            </a:br>
            <a:r>
              <a:rPr lang="en-US" sz="2400" dirty="0" smtClean="0">
                <a:solidFill>
                  <a:schemeClr val="bg1">
                    <a:lumMod val="50000"/>
                  </a:schemeClr>
                </a:solidFill>
                <a:latin typeface="BMWType V2 Light" pitchFamily="2" charset="0"/>
                <a:cs typeface="BMWType V2 Light" pitchFamily="2" charset="0"/>
              </a:rPr>
              <a:t>&lt; </a:t>
            </a:r>
            <a:r>
              <a:rPr lang="en-US" sz="2400" dirty="0">
                <a:solidFill>
                  <a:schemeClr val="bg1">
                    <a:lumMod val="50000"/>
                  </a:schemeClr>
                </a:solidFill>
                <a:latin typeface="BMWType V2 Light" pitchFamily="2" charset="0"/>
                <a:cs typeface="BMWType V2 Light" pitchFamily="2" charset="0"/>
              </a:rPr>
              <a:t>2.5 %.</a:t>
            </a:r>
          </a:p>
        </p:txBody>
      </p:sp>
      <p:sp>
        <p:nvSpPr>
          <p:cNvPr id="48" name="Textfeld 47"/>
          <p:cNvSpPr txBox="1"/>
          <p:nvPr/>
        </p:nvSpPr>
        <p:spPr>
          <a:xfrm>
            <a:off x="17945232" y="3177832"/>
            <a:ext cx="5203156" cy="923330"/>
          </a:xfrm>
          <a:prstGeom prst="rect">
            <a:avLst/>
          </a:prstGeom>
          <a:noFill/>
        </p:spPr>
        <p:txBody>
          <a:bodyPr wrap="none" rtlCol="0">
            <a:spAutoFit/>
          </a:bodyPr>
          <a:lstStyle/>
          <a:p>
            <a:r>
              <a:rPr lang="de-DE" sz="5400" b="1" dirty="0" smtClean="0"/>
              <a:t>BMW </a:t>
            </a:r>
            <a:r>
              <a:rPr lang="de-DE" sz="5400" b="1" dirty="0" err="1" smtClean="0"/>
              <a:t>Infographic</a:t>
            </a:r>
            <a:endParaRPr lang="de-DE" sz="5400" b="1" dirty="0" smtClean="0"/>
          </a:p>
        </p:txBody>
      </p:sp>
      <p:sp>
        <p:nvSpPr>
          <p:cNvPr id="41" name="Rechteck 40">
            <a:extLst>
              <a:ext uri="{FF2B5EF4-FFF2-40B4-BE49-F238E27FC236}">
                <a16:creationId xmlns:a16="http://schemas.microsoft.com/office/drawing/2014/main" xmlns="" id="{A9699E8C-C7E8-46D3-B260-8E59F7F64962}"/>
              </a:ext>
            </a:extLst>
          </p:cNvPr>
          <p:cNvSpPr/>
          <p:nvPr/>
        </p:nvSpPr>
        <p:spPr>
          <a:xfrm>
            <a:off x="18032147" y="4169872"/>
            <a:ext cx="6163420" cy="9541073"/>
          </a:xfrm>
          <a:prstGeom prst="rect">
            <a:avLst/>
          </a:prstGeom>
        </p:spPr>
        <p:txBody>
          <a:bodyPr wrap="square" lIns="0" tIns="0" rIns="0" bIns="0" anchor="t">
            <a:spAutoFit/>
          </a:bodyPr>
          <a:lstStyle/>
          <a:p>
            <a:r>
              <a:rPr lang="en-US" sz="2400" dirty="0" smtClean="0">
                <a:latin typeface="BMWType V2 Regular" pitchFamily="2" charset="0"/>
                <a:cs typeface="BMWType V2 Regular" pitchFamily="2" charset="0"/>
              </a:rPr>
              <a:t>Data source: </a:t>
            </a:r>
            <a:endParaRPr lang="en-US" sz="2400" dirty="0">
              <a:latin typeface="BMWType V2 Regular" pitchFamily="2" charset="0"/>
              <a:cs typeface="BMWType V2 Regular" pitchFamily="2" charset="0"/>
            </a:endParaRPr>
          </a:p>
          <a:p>
            <a:r>
              <a:rPr lang="en-US" sz="2400" spc="-10" dirty="0" smtClean="0">
                <a:latin typeface="BMWType V2 Regular" pitchFamily="2" charset="0"/>
                <a:ea typeface="Arial" panose="020B0604020202020204" pitchFamily="34" charset="0"/>
                <a:cs typeface="BMWType V2 Regular" pitchFamily="2" charset="0"/>
              </a:rPr>
              <a:t>IHS </a:t>
            </a:r>
            <a:r>
              <a:rPr lang="en-US" sz="2400" spc="-10" dirty="0" err="1">
                <a:latin typeface="BMWType V2 Regular" pitchFamily="2" charset="0"/>
                <a:ea typeface="Arial" panose="020B0604020202020204" pitchFamily="34" charset="0"/>
                <a:cs typeface="BMWType V2 Regular" pitchFamily="2" charset="0"/>
              </a:rPr>
              <a:t>Markit</a:t>
            </a:r>
            <a:r>
              <a:rPr lang="en-US" sz="2400" spc="-10" dirty="0">
                <a:latin typeface="BMWType V2 Regular" pitchFamily="2" charset="0"/>
                <a:ea typeface="Arial" panose="020B0604020202020204" pitchFamily="34" charset="0"/>
                <a:cs typeface="BMWType V2 Regular" pitchFamily="2" charset="0"/>
              </a:rPr>
              <a:t> New Registrations </a:t>
            </a:r>
            <a:r>
              <a:rPr lang="en-US" sz="2400" spc="-10" dirty="0" smtClean="0">
                <a:latin typeface="BMWType V2 Regular" pitchFamily="2" charset="0"/>
                <a:ea typeface="Arial" panose="020B0604020202020204" pitchFamily="34" charset="0"/>
                <a:cs typeface="BMWType V2 Regular" pitchFamily="2" charset="0"/>
              </a:rPr>
              <a:t/>
            </a:r>
            <a:br>
              <a:rPr lang="en-US" sz="2400" spc="-10" dirty="0" smtClean="0">
                <a:latin typeface="BMWType V2 Regular" pitchFamily="2" charset="0"/>
                <a:ea typeface="Arial" panose="020B0604020202020204" pitchFamily="34" charset="0"/>
                <a:cs typeface="BMWType V2 Regular" pitchFamily="2" charset="0"/>
              </a:rPr>
            </a:br>
            <a:r>
              <a:rPr lang="en-US" sz="2400" spc="-10" dirty="0" smtClean="0">
                <a:latin typeface="BMWType V2 Regular" pitchFamily="2" charset="0"/>
                <a:ea typeface="Arial" panose="020B0604020202020204" pitchFamily="34" charset="0"/>
                <a:cs typeface="BMWType V2 Regular" pitchFamily="2" charset="0"/>
              </a:rPr>
              <a:t>2018 </a:t>
            </a:r>
            <a:r>
              <a:rPr lang="en-US" sz="2400" spc="-10" dirty="0" err="1" smtClean="0">
                <a:latin typeface="BMWType V2 Regular" pitchFamily="2" charset="0"/>
                <a:ea typeface="Arial" panose="020B0604020202020204" pitchFamily="34" charset="0"/>
                <a:cs typeface="BMWType V2 Regular" pitchFamily="2" charset="0"/>
              </a:rPr>
              <a:t>ytd</a:t>
            </a:r>
            <a:r>
              <a:rPr lang="en-US" sz="2400" spc="-10" dirty="0" smtClean="0">
                <a:latin typeface="BMWType V2 Regular" pitchFamily="2" charset="0"/>
                <a:ea typeface="Arial" panose="020B0604020202020204" pitchFamily="34" charset="0"/>
                <a:cs typeface="BMWType V2 Regular" pitchFamily="2" charset="0"/>
              </a:rPr>
              <a:t> 5.11.2018 report.</a:t>
            </a:r>
            <a:br>
              <a:rPr lang="en-US" sz="2400" spc="-10" dirty="0" smtClean="0">
                <a:latin typeface="BMWType V2 Regular" pitchFamily="2" charset="0"/>
                <a:ea typeface="Arial" panose="020B0604020202020204" pitchFamily="34" charset="0"/>
                <a:cs typeface="BMWType V2 Regular" pitchFamily="2" charset="0"/>
              </a:rPr>
            </a:br>
            <a:r>
              <a:rPr lang="en-US" sz="2400" spc="-10" dirty="0" smtClean="0">
                <a:latin typeface="BMWType V2 Regular" pitchFamily="2" charset="0"/>
                <a:ea typeface="Arial" panose="020B0604020202020204" pitchFamily="34" charset="0"/>
                <a:cs typeface="BMWType V2 Regular" pitchFamily="2" charset="0"/>
              </a:rPr>
              <a:t>Latest </a:t>
            </a:r>
            <a:r>
              <a:rPr lang="en-US" sz="2400" spc="-10" dirty="0">
                <a:latin typeface="BMWType V2 Regular" pitchFamily="2" charset="0"/>
                <a:ea typeface="Arial" panose="020B0604020202020204" pitchFamily="34" charset="0"/>
                <a:cs typeface="BMWType V2 Regular" pitchFamily="2" charset="0"/>
              </a:rPr>
              <a:t>available month varies per country</a:t>
            </a:r>
            <a:r>
              <a:rPr lang="en-US" sz="2400" spc="-10" dirty="0" smtClean="0">
                <a:latin typeface="BMWType V2 Regular" pitchFamily="2" charset="0"/>
                <a:ea typeface="Arial" panose="020B0604020202020204" pitchFamily="34" charset="0"/>
                <a:cs typeface="BMWType V2 Regular" pitchFamily="2" charset="0"/>
              </a:rPr>
              <a:t>.</a:t>
            </a:r>
            <a:br>
              <a:rPr lang="en-US" sz="2400" spc="-10" dirty="0" smtClean="0">
                <a:latin typeface="BMWType V2 Regular" pitchFamily="2" charset="0"/>
                <a:ea typeface="Arial" panose="020B0604020202020204" pitchFamily="34" charset="0"/>
                <a:cs typeface="BMWType V2 Regular" pitchFamily="2" charset="0"/>
              </a:rPr>
            </a:br>
            <a:endParaRPr lang="de-DE" sz="2400" spc="-10" dirty="0">
              <a:latin typeface="BMWType V2 Regular" pitchFamily="2" charset="0"/>
              <a:ea typeface="Arial" panose="020B0604020202020204" pitchFamily="34" charset="0"/>
              <a:cs typeface="BMWType V2 Regular" pitchFamily="2" charset="0"/>
            </a:endParaRPr>
          </a:p>
          <a:p>
            <a:pPr lvl="0" defTabSz="914400" eaLnBrk="0" fontAlgn="base" hangingPunct="0">
              <a:spcBef>
                <a:spcPct val="0"/>
              </a:spcBef>
              <a:spcAft>
                <a:spcPct val="0"/>
              </a:spcAft>
            </a:pPr>
            <a:r>
              <a:rPr lang="en-US" sz="2400" spc="-10" dirty="0">
                <a:latin typeface="BMWType V2 Regular" pitchFamily="2" charset="0"/>
                <a:ea typeface="Arial" panose="020B0604020202020204" pitchFamily="34" charset="0"/>
                <a:cs typeface="BMWType V2 Regular" pitchFamily="2" charset="0"/>
              </a:rPr>
              <a:t>Geography/Country coverage: </a:t>
            </a:r>
            <a:r>
              <a:rPr lang="de-DE" sz="2400" spc="-10" dirty="0" smtClean="0">
                <a:latin typeface="BMWType V2 Regular" pitchFamily="2" charset="0"/>
                <a:ea typeface="Arial" panose="020B0604020202020204" pitchFamily="34" charset="0"/>
                <a:cs typeface="BMWType V2 Regular" pitchFamily="2" charset="0"/>
              </a:rPr>
              <a:t/>
            </a:r>
            <a:br>
              <a:rPr lang="de-DE" sz="2400" spc="-10" dirty="0" smtClean="0">
                <a:latin typeface="BMWType V2 Regular" pitchFamily="2" charset="0"/>
                <a:ea typeface="Arial" panose="020B0604020202020204" pitchFamily="34" charset="0"/>
                <a:cs typeface="BMWType V2 Regular" pitchFamily="2" charset="0"/>
              </a:rPr>
            </a:br>
            <a:r>
              <a:rPr lang="en-GB" altLang="ja-JP" sz="2400" dirty="0">
                <a:solidFill>
                  <a:srgbClr val="4B4B4B"/>
                </a:solidFill>
                <a:latin typeface="BMWType V2 Regular" pitchFamily="2" charset="0"/>
                <a:ea typeface="Arial" panose="020B0604020202020204" pitchFamily="34" charset="0"/>
                <a:cs typeface="BMWType V2 Regular" pitchFamily="2" charset="0"/>
              </a:rPr>
              <a:t>Argentina, Australia, Austria, Belgium, Brazil, Bulgaria, Canada, Chile, China, Croatia, Czech Republic, Denmark, </a:t>
            </a:r>
            <a:r>
              <a:rPr lang="en-GB" altLang="ja-JP" sz="2400" dirty="0" smtClean="0">
                <a:solidFill>
                  <a:srgbClr val="4B4B4B"/>
                </a:solidFill>
                <a:latin typeface="BMWType V2 Regular" pitchFamily="2" charset="0"/>
                <a:ea typeface="Arial" panose="020B0604020202020204" pitchFamily="34" charset="0"/>
                <a:cs typeface="BMWType V2 Regular" pitchFamily="2" charset="0"/>
              </a:rPr>
              <a:t>Estonia</a:t>
            </a:r>
            <a:r>
              <a:rPr lang="en-GB" altLang="ja-JP" sz="2400" dirty="0">
                <a:solidFill>
                  <a:srgbClr val="4B4B4B"/>
                </a:solidFill>
                <a:latin typeface="BMWType V2 Regular" pitchFamily="2" charset="0"/>
                <a:ea typeface="Arial" panose="020B0604020202020204" pitchFamily="34" charset="0"/>
                <a:cs typeface="BMWType V2 Regular" pitchFamily="2" charset="0"/>
              </a:rPr>
              <a:t>, Finland, France, Germany, Greece, Hong Kong, Hungary, </a:t>
            </a:r>
            <a:r>
              <a:rPr lang="en-GB" altLang="ja-JP" sz="2400" dirty="0" smtClean="0">
                <a:solidFill>
                  <a:srgbClr val="4B4B4B"/>
                </a:solidFill>
                <a:latin typeface="BMWType V2 Regular" pitchFamily="2" charset="0"/>
                <a:ea typeface="Arial" panose="020B0604020202020204" pitchFamily="34" charset="0"/>
                <a:cs typeface="BMWType V2 Regular" pitchFamily="2" charset="0"/>
              </a:rPr>
              <a:t>Iceland</a:t>
            </a:r>
            <a:r>
              <a:rPr lang="en-GB" altLang="ja-JP" sz="2400" dirty="0">
                <a:solidFill>
                  <a:srgbClr val="4B4B4B"/>
                </a:solidFill>
                <a:latin typeface="BMWType V2 Regular" pitchFamily="2" charset="0"/>
                <a:ea typeface="Arial" panose="020B0604020202020204" pitchFamily="34" charset="0"/>
                <a:cs typeface="BMWType V2 Regular" pitchFamily="2" charset="0"/>
              </a:rPr>
              <a:t>, India, Indonesia, Ireland, Israel, Italy, Japan, Latvia, Lithuania, Luxembourg, Malaysia, Malta, Mexico, </a:t>
            </a:r>
          </a:p>
          <a:p>
            <a:pPr lvl="0" defTabSz="914400" eaLnBrk="0" fontAlgn="base" hangingPunct="0">
              <a:spcBef>
                <a:spcPct val="0"/>
              </a:spcBef>
              <a:spcAft>
                <a:spcPct val="0"/>
              </a:spcAft>
            </a:pPr>
            <a:r>
              <a:rPr lang="en-GB" altLang="ja-JP" sz="2400" dirty="0">
                <a:solidFill>
                  <a:srgbClr val="4B4B4B"/>
                </a:solidFill>
                <a:latin typeface="BMWType V2 Regular" pitchFamily="2" charset="0"/>
                <a:ea typeface="Arial" panose="020B0604020202020204" pitchFamily="34" charset="0"/>
                <a:cs typeface="BMWType V2 Regular" pitchFamily="2" charset="0"/>
              </a:rPr>
              <a:t>Netherlands, New Zealand, Norway, Philippines, Poland, Portugal, Romania, Russia, Singapore, Slovakia, Slovenia, </a:t>
            </a:r>
          </a:p>
          <a:p>
            <a:pPr lvl="0" defTabSz="914400" eaLnBrk="0" fontAlgn="base" hangingPunct="0">
              <a:spcBef>
                <a:spcPct val="0"/>
              </a:spcBef>
              <a:spcAft>
                <a:spcPct val="0"/>
              </a:spcAft>
            </a:pPr>
            <a:r>
              <a:rPr lang="en-GB" altLang="ja-JP" sz="2400" dirty="0">
                <a:solidFill>
                  <a:srgbClr val="4B4B4B"/>
                </a:solidFill>
                <a:latin typeface="BMWType V2 Regular" pitchFamily="2" charset="0"/>
                <a:ea typeface="Arial" panose="020B0604020202020204" pitchFamily="34" charset="0"/>
                <a:cs typeface="BMWType V2 Regular" pitchFamily="2" charset="0"/>
              </a:rPr>
              <a:t>South Africa, South Korea, Spain, Sweden, Switzerland, Taiwan, Thailand, Turkey, United Kingdom, USA, Venezuela</a:t>
            </a:r>
            <a:r>
              <a:rPr lang="en-GB" altLang="ja-JP" sz="2400" dirty="0" smtClean="0">
                <a:solidFill>
                  <a:srgbClr val="4B4B4B"/>
                </a:solidFill>
                <a:latin typeface="BMWType V2 Regular" pitchFamily="2" charset="0"/>
                <a:ea typeface="Arial" panose="020B0604020202020204" pitchFamily="34" charset="0"/>
                <a:cs typeface="BMWType V2 Regular" pitchFamily="2" charset="0"/>
              </a:rPr>
              <a:t>.</a:t>
            </a:r>
            <a:endParaRPr lang="de-DE" sz="2400" spc="-10" dirty="0">
              <a:latin typeface="BMWType V2 Regular" pitchFamily="2" charset="0"/>
              <a:ea typeface="Arial" panose="020B0604020202020204" pitchFamily="34" charset="0"/>
              <a:cs typeface="BMWType V2 Regular" pitchFamily="2" charset="0"/>
            </a:endParaRPr>
          </a:p>
          <a:p>
            <a:pPr>
              <a:spcBef>
                <a:spcPts val="600"/>
              </a:spcBef>
              <a:spcAft>
                <a:spcPts val="600"/>
              </a:spcAft>
            </a:pPr>
            <a:r>
              <a:rPr lang="en-US" sz="2400" spc="-10" dirty="0" smtClean="0">
                <a:latin typeface="BMWType V2 Regular" pitchFamily="2" charset="0"/>
                <a:ea typeface="Arial" panose="020B0604020202020204" pitchFamily="34" charset="0"/>
                <a:cs typeface="BMWType V2 Regular" pitchFamily="2" charset="0"/>
              </a:rPr>
              <a:t>Vehicle </a:t>
            </a:r>
            <a:r>
              <a:rPr lang="en-US" sz="2400" spc="-10" dirty="0">
                <a:latin typeface="BMWType V2 Regular" pitchFamily="2" charset="0"/>
                <a:ea typeface="Arial" panose="020B0604020202020204" pitchFamily="34" charset="0"/>
                <a:cs typeface="BMWType V2 Regular" pitchFamily="2" charset="0"/>
              </a:rPr>
              <a:t>Type: </a:t>
            </a:r>
            <a:r>
              <a:rPr lang="en-US" sz="2400" spc="-10" dirty="0" smtClean="0">
                <a:latin typeface="BMWType V2 Regular" pitchFamily="2" charset="0"/>
                <a:ea typeface="Arial" panose="020B0604020202020204" pitchFamily="34" charset="0"/>
                <a:cs typeface="BMWType V2 Regular" pitchFamily="2" charset="0"/>
              </a:rPr>
              <a:t/>
            </a:r>
            <a:br>
              <a:rPr lang="en-US" sz="2400" spc="-10" dirty="0" smtClean="0">
                <a:latin typeface="BMWType V2 Regular" pitchFamily="2" charset="0"/>
                <a:ea typeface="Arial" panose="020B0604020202020204" pitchFamily="34" charset="0"/>
                <a:cs typeface="BMWType V2 Regular" pitchFamily="2" charset="0"/>
              </a:rPr>
            </a:br>
            <a:r>
              <a:rPr lang="en-US" sz="2400" spc="-10" dirty="0" smtClean="0">
                <a:latin typeface="BMWType V2 Regular" pitchFamily="2" charset="0"/>
                <a:ea typeface="Arial" panose="020B0604020202020204" pitchFamily="34" charset="0"/>
                <a:cs typeface="BMWType V2 Regular" pitchFamily="2" charset="0"/>
              </a:rPr>
              <a:t>Passenger </a:t>
            </a:r>
            <a:r>
              <a:rPr lang="en-US" sz="2400" spc="-10" dirty="0">
                <a:latin typeface="BMWType V2 Regular" pitchFamily="2" charset="0"/>
                <a:ea typeface="Arial" panose="020B0604020202020204" pitchFamily="34" charset="0"/>
                <a:cs typeface="BMWType V2 Regular" pitchFamily="2" charset="0"/>
              </a:rPr>
              <a:t>Cars</a:t>
            </a:r>
            <a:endParaRPr lang="de-DE" sz="2400" spc="-10" dirty="0">
              <a:latin typeface="BMWType V2 Regular" pitchFamily="2" charset="0"/>
              <a:ea typeface="Arial" panose="020B0604020202020204" pitchFamily="34" charset="0"/>
              <a:cs typeface="BMWType V2 Regular" pitchFamily="2" charset="0"/>
            </a:endParaRPr>
          </a:p>
          <a:p>
            <a:pPr>
              <a:spcBef>
                <a:spcPts val="600"/>
              </a:spcBef>
              <a:spcAft>
                <a:spcPts val="600"/>
              </a:spcAft>
            </a:pPr>
            <a:r>
              <a:rPr lang="en-US" sz="2400" spc="-10" dirty="0" smtClean="0">
                <a:latin typeface="BMWType V2 Regular" pitchFamily="2" charset="0"/>
                <a:ea typeface="Arial" panose="020B0604020202020204" pitchFamily="34" charset="0"/>
                <a:cs typeface="BMWType V2 Regular" pitchFamily="2" charset="0"/>
              </a:rPr>
              <a:t>Propulsion: </a:t>
            </a:r>
            <a:br>
              <a:rPr lang="en-US" sz="2400" spc="-10" dirty="0" smtClean="0">
                <a:latin typeface="BMWType V2 Regular" pitchFamily="2" charset="0"/>
                <a:ea typeface="Arial" panose="020B0604020202020204" pitchFamily="34" charset="0"/>
                <a:cs typeface="BMWType V2 Regular" pitchFamily="2" charset="0"/>
              </a:rPr>
            </a:br>
            <a:r>
              <a:rPr lang="en-US" sz="2400" spc="-10" dirty="0" smtClean="0">
                <a:latin typeface="BMWType V2 Regular" pitchFamily="2" charset="0"/>
                <a:ea typeface="Arial" panose="020B0604020202020204" pitchFamily="34" charset="0"/>
                <a:cs typeface="BMWType V2 Regular" pitchFamily="2" charset="0"/>
              </a:rPr>
              <a:t>Electric</a:t>
            </a:r>
            <a:r>
              <a:rPr lang="en-US" sz="2400" spc="-10" dirty="0">
                <a:latin typeface="BMWType V2 Regular" pitchFamily="2" charset="0"/>
                <a:ea typeface="Arial" panose="020B0604020202020204" pitchFamily="34" charset="0"/>
                <a:cs typeface="BMWType V2 Regular" pitchFamily="2" charset="0"/>
              </a:rPr>
              <a:t>, Electric w. REX, Electric w/o REX, </a:t>
            </a:r>
            <a:r>
              <a:rPr lang="en-US" sz="2400" spc="-10" dirty="0" smtClean="0">
                <a:latin typeface="BMWType V2 Regular" pitchFamily="2" charset="0"/>
                <a:ea typeface="Arial" panose="020B0604020202020204" pitchFamily="34" charset="0"/>
                <a:cs typeface="BMWType V2 Regular" pitchFamily="2" charset="0"/>
              </a:rPr>
              <a:t/>
            </a:r>
            <a:br>
              <a:rPr lang="en-US" sz="2400" spc="-10" dirty="0" smtClean="0">
                <a:latin typeface="BMWType V2 Regular" pitchFamily="2" charset="0"/>
                <a:ea typeface="Arial" panose="020B0604020202020204" pitchFamily="34" charset="0"/>
                <a:cs typeface="BMWType V2 Regular" pitchFamily="2" charset="0"/>
              </a:rPr>
            </a:br>
            <a:r>
              <a:rPr lang="en-US" sz="2400" spc="-10" dirty="0" smtClean="0">
                <a:latin typeface="BMWType V2 Regular" pitchFamily="2" charset="0"/>
                <a:ea typeface="Arial" panose="020B0604020202020204" pitchFamily="34" charset="0"/>
                <a:cs typeface="BMWType V2 Regular" pitchFamily="2" charset="0"/>
              </a:rPr>
              <a:t>PHEV </a:t>
            </a:r>
            <a:r>
              <a:rPr lang="en-US" sz="2400" spc="-10" dirty="0">
                <a:latin typeface="BMWType V2 Regular" pitchFamily="2" charset="0"/>
                <a:ea typeface="Arial" panose="020B0604020202020204" pitchFamily="34" charset="0"/>
                <a:cs typeface="BMWType V2 Regular" pitchFamily="2" charset="0"/>
              </a:rPr>
              <a:t>Diesel and PHEV Petrol</a:t>
            </a:r>
            <a:endParaRPr lang="de-DE" sz="2400" spc="-10" dirty="0">
              <a:latin typeface="BMWType V2 Regular" pitchFamily="2" charset="0"/>
              <a:ea typeface="Arial" panose="020B0604020202020204" pitchFamily="34" charset="0"/>
              <a:cs typeface="BMWType V2 Regular" pitchFamily="2" charset="0"/>
            </a:endParaRPr>
          </a:p>
          <a:p>
            <a:endParaRPr lang="en-US" sz="2400" dirty="0">
              <a:latin typeface="BMWType V2 Light" pitchFamily="2" charset="0"/>
              <a:cs typeface="BMWType V2 Light" pitchFamily="2" charset="0"/>
            </a:endParaRPr>
          </a:p>
        </p:txBody>
      </p:sp>
    </p:spTree>
    <p:extLst>
      <p:ext uri="{BB962C8B-B14F-4D97-AF65-F5344CB8AC3E}">
        <p14:creationId xmlns:p14="http://schemas.microsoft.com/office/powerpoint/2010/main" val="259478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Rechteck 164"/>
          <p:cNvSpPr/>
          <p:nvPr/>
        </p:nvSpPr>
        <p:spPr>
          <a:xfrm>
            <a:off x="0" y="2392326"/>
            <a:ext cx="24385815" cy="11323674"/>
          </a:xfrm>
          <a:prstGeom prst="rect">
            <a:avLst/>
          </a:prstGeom>
          <a:gradFill>
            <a:gsLst>
              <a:gs pos="0">
                <a:schemeClr val="bg1">
                  <a:lumMod val="85000"/>
                </a:schemeClr>
              </a:gs>
              <a:gs pos="83000">
                <a:schemeClr val="bg1">
                  <a:lumMod val="95000"/>
                </a:schemeClr>
              </a:gs>
              <a:gs pos="100000">
                <a:schemeClr val="bg1"/>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4" name="Rechteck 13"/>
          <p:cNvSpPr/>
          <p:nvPr/>
        </p:nvSpPr>
        <p:spPr>
          <a:xfrm>
            <a:off x="2038350" y="4767802"/>
            <a:ext cx="21818600" cy="67739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4" name="Freihandform 98">
            <a:extLst>
              <a:ext uri="{FF2B5EF4-FFF2-40B4-BE49-F238E27FC236}">
                <a16:creationId xmlns:a16="http://schemas.microsoft.com/office/drawing/2014/main" xmlns="" id="{BD25A934-D026-4271-9D60-F03E033CE819}"/>
              </a:ext>
            </a:extLst>
          </p:cNvPr>
          <p:cNvSpPr/>
          <p:nvPr/>
        </p:nvSpPr>
        <p:spPr>
          <a:xfrm>
            <a:off x="1927275" y="6459372"/>
            <a:ext cx="21929676"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Textfeld 52"/>
          <p:cNvSpPr txBox="1"/>
          <p:nvPr/>
        </p:nvSpPr>
        <p:spPr>
          <a:xfrm>
            <a:off x="20231099" y="11698325"/>
            <a:ext cx="3608611" cy="438582"/>
          </a:xfrm>
          <a:prstGeom prst="rect">
            <a:avLst/>
          </a:prstGeom>
          <a:noFill/>
        </p:spPr>
        <p:txBody>
          <a:bodyPr wrap="square" lIns="0" tIns="0" rIns="0" bIns="0" rtlCol="0" anchor="ctr" anchorCtr="0">
            <a:spAutoFit/>
          </a:bodyPr>
          <a:lstStyle/>
          <a:p>
            <a:pPr algn="ctr">
              <a:lnSpc>
                <a:spcPct val="95000"/>
              </a:lnSpc>
            </a:pPr>
            <a:r>
              <a:rPr lang="en-US" sz="3000" dirty="0">
                <a:latin typeface="BMWType V2 Light" pitchFamily="2" charset="0"/>
                <a:cs typeface="BMWType V2 Light" pitchFamily="2" charset="0"/>
              </a:rPr>
              <a:t>UK &amp; Ireland</a:t>
            </a:r>
          </a:p>
        </p:txBody>
      </p:sp>
      <p:sp>
        <p:nvSpPr>
          <p:cNvPr id="3" name="Rechteck 2"/>
          <p:cNvSpPr/>
          <p:nvPr/>
        </p:nvSpPr>
        <p:spPr>
          <a:xfrm>
            <a:off x="0" y="0"/>
            <a:ext cx="24382413"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Textfeld 73"/>
          <p:cNvSpPr txBox="1"/>
          <p:nvPr/>
        </p:nvSpPr>
        <p:spPr>
          <a:xfrm>
            <a:off x="1118050" y="11309319"/>
            <a:ext cx="724818" cy="438582"/>
          </a:xfrm>
          <a:prstGeom prst="rect">
            <a:avLst/>
          </a:prstGeom>
          <a:noFill/>
        </p:spPr>
        <p:txBody>
          <a:bodyPr wrap="square" lIns="0" tIns="0" rIns="0" bIns="0" rtlCol="0" anchor="ctr" anchorCtr="0">
            <a:spAutoFit/>
          </a:bodyPr>
          <a:lstStyle/>
          <a:p>
            <a:pPr algn="r">
              <a:lnSpc>
                <a:spcPct val="95000"/>
              </a:lnSpc>
            </a:pPr>
            <a:r>
              <a:rPr lang="en-US" sz="3000">
                <a:latin typeface="BMWType V2 Light" pitchFamily="2" charset="0"/>
                <a:cs typeface="BMWType V2 Light" pitchFamily="2" charset="0"/>
              </a:rPr>
              <a:t>0</a:t>
            </a:r>
            <a:endParaRPr lang="en-US" sz="3000" dirty="0">
              <a:latin typeface="BMWType V2 Light" pitchFamily="2" charset="0"/>
              <a:cs typeface="BMWType V2 Light" pitchFamily="2" charset="0"/>
            </a:endParaRPr>
          </a:p>
        </p:txBody>
      </p:sp>
      <p:sp>
        <p:nvSpPr>
          <p:cNvPr id="89" name="Textfeld 88"/>
          <p:cNvSpPr txBox="1"/>
          <p:nvPr/>
        </p:nvSpPr>
        <p:spPr>
          <a:xfrm rot="16200000">
            <a:off x="-2819469" y="7923790"/>
            <a:ext cx="6789737" cy="438582"/>
          </a:xfrm>
          <a:prstGeom prst="rect">
            <a:avLst/>
          </a:prstGeom>
          <a:noFill/>
        </p:spPr>
        <p:txBody>
          <a:bodyPr wrap="square" lIns="0" tIns="0" rIns="0" bIns="0" rtlCol="0" anchor="ctr" anchorCtr="0">
            <a:spAutoFit/>
          </a:bodyPr>
          <a:lstStyle/>
          <a:p>
            <a:pPr algn="ctr">
              <a:lnSpc>
                <a:spcPct val="95000"/>
              </a:lnSpc>
            </a:pPr>
            <a:r>
              <a:rPr lang="en-US" sz="3000">
                <a:latin typeface="BMWType V2 Light" pitchFamily="2" charset="0"/>
                <a:cs typeface="BMWType V2 Light" pitchFamily="2" charset="0"/>
              </a:rPr>
              <a:t>Market shares (%)</a:t>
            </a:r>
            <a:endParaRPr lang="en-US" sz="3000" dirty="0">
              <a:latin typeface="BMWType V2 Light" pitchFamily="2" charset="0"/>
              <a:cs typeface="BMWType V2 Light" pitchFamily="2" charset="0"/>
            </a:endParaRPr>
          </a:p>
        </p:txBody>
      </p:sp>
      <p:sp>
        <p:nvSpPr>
          <p:cNvPr id="99" name="Freihandform 98"/>
          <p:cNvSpPr/>
          <p:nvPr/>
        </p:nvSpPr>
        <p:spPr>
          <a:xfrm>
            <a:off x="1927275" y="7305157"/>
            <a:ext cx="21929676"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Freihandform 99"/>
          <p:cNvSpPr/>
          <p:nvPr/>
        </p:nvSpPr>
        <p:spPr>
          <a:xfrm>
            <a:off x="1927275" y="8150942"/>
            <a:ext cx="21929676"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Freihandform 100"/>
          <p:cNvSpPr/>
          <p:nvPr/>
        </p:nvSpPr>
        <p:spPr>
          <a:xfrm>
            <a:off x="1927275" y="8996727"/>
            <a:ext cx="21929676"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Freihandform 101"/>
          <p:cNvSpPr/>
          <p:nvPr/>
        </p:nvSpPr>
        <p:spPr>
          <a:xfrm>
            <a:off x="1927275" y="9842512"/>
            <a:ext cx="21929676"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Freihandform 102"/>
          <p:cNvSpPr/>
          <p:nvPr/>
        </p:nvSpPr>
        <p:spPr>
          <a:xfrm>
            <a:off x="1927275" y="10688297"/>
            <a:ext cx="21929676"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Textfeld 103"/>
          <p:cNvSpPr txBox="1"/>
          <p:nvPr/>
        </p:nvSpPr>
        <p:spPr>
          <a:xfrm>
            <a:off x="1118050" y="5382353"/>
            <a:ext cx="724818" cy="438582"/>
          </a:xfrm>
          <a:prstGeom prst="rect">
            <a:avLst/>
          </a:prstGeom>
          <a:noFill/>
        </p:spPr>
        <p:txBody>
          <a:bodyPr wrap="square" lIns="0" tIns="0" rIns="0" bIns="0" rtlCol="0" anchor="ctr" anchorCtr="0">
            <a:spAutoFit/>
          </a:bodyPr>
          <a:lstStyle/>
          <a:p>
            <a:pPr algn="r">
              <a:lnSpc>
                <a:spcPct val="95000"/>
              </a:lnSpc>
            </a:pPr>
            <a:r>
              <a:rPr lang="en-US" sz="3000">
                <a:latin typeface="BMWType V2 Light" pitchFamily="2" charset="0"/>
                <a:cs typeface="BMWType V2 Light" pitchFamily="2" charset="0"/>
              </a:rPr>
              <a:t>7</a:t>
            </a:r>
            <a:endParaRPr lang="en-US" sz="3000" dirty="0">
              <a:latin typeface="BMWType V2 Light" pitchFamily="2" charset="0"/>
              <a:cs typeface="BMWType V2 Light" pitchFamily="2" charset="0"/>
            </a:endParaRPr>
          </a:p>
        </p:txBody>
      </p:sp>
      <p:sp>
        <p:nvSpPr>
          <p:cNvPr id="106" name="Textfeld 105"/>
          <p:cNvSpPr txBox="1"/>
          <p:nvPr/>
        </p:nvSpPr>
        <p:spPr>
          <a:xfrm>
            <a:off x="1118050" y="7075771"/>
            <a:ext cx="724818" cy="438582"/>
          </a:xfrm>
          <a:prstGeom prst="rect">
            <a:avLst/>
          </a:prstGeom>
          <a:noFill/>
        </p:spPr>
        <p:txBody>
          <a:bodyPr wrap="square" lIns="0" tIns="0" rIns="0" bIns="0" rtlCol="0" anchor="ctr" anchorCtr="0">
            <a:spAutoFit/>
          </a:bodyPr>
          <a:lstStyle/>
          <a:p>
            <a:pPr algn="r">
              <a:lnSpc>
                <a:spcPct val="95000"/>
              </a:lnSpc>
            </a:pPr>
            <a:r>
              <a:rPr lang="en-US" sz="3000" dirty="0">
                <a:latin typeface="BMWType V2 Light" pitchFamily="2" charset="0"/>
                <a:cs typeface="BMWType V2 Light" pitchFamily="2" charset="0"/>
              </a:rPr>
              <a:t>5</a:t>
            </a:r>
          </a:p>
        </p:txBody>
      </p:sp>
      <p:sp>
        <p:nvSpPr>
          <p:cNvPr id="107" name="Textfeld 106"/>
          <p:cNvSpPr txBox="1"/>
          <p:nvPr/>
        </p:nvSpPr>
        <p:spPr>
          <a:xfrm>
            <a:off x="1118050" y="7922480"/>
            <a:ext cx="724818" cy="438582"/>
          </a:xfrm>
          <a:prstGeom prst="rect">
            <a:avLst/>
          </a:prstGeom>
          <a:noFill/>
        </p:spPr>
        <p:txBody>
          <a:bodyPr wrap="square" lIns="0" tIns="0" rIns="0" bIns="0" rtlCol="0" anchor="ctr" anchorCtr="0">
            <a:spAutoFit/>
          </a:bodyPr>
          <a:lstStyle/>
          <a:p>
            <a:pPr algn="r">
              <a:lnSpc>
                <a:spcPct val="95000"/>
              </a:lnSpc>
            </a:pPr>
            <a:r>
              <a:rPr lang="en-US" sz="3000" dirty="0">
                <a:latin typeface="BMWType V2 Light" pitchFamily="2" charset="0"/>
                <a:cs typeface="BMWType V2 Light" pitchFamily="2" charset="0"/>
              </a:rPr>
              <a:t>4</a:t>
            </a:r>
          </a:p>
        </p:txBody>
      </p:sp>
      <p:sp>
        <p:nvSpPr>
          <p:cNvPr id="108" name="Textfeld 107"/>
          <p:cNvSpPr txBox="1"/>
          <p:nvPr/>
        </p:nvSpPr>
        <p:spPr>
          <a:xfrm>
            <a:off x="1118050" y="8769189"/>
            <a:ext cx="724818" cy="438582"/>
          </a:xfrm>
          <a:prstGeom prst="rect">
            <a:avLst/>
          </a:prstGeom>
          <a:noFill/>
        </p:spPr>
        <p:txBody>
          <a:bodyPr wrap="square" lIns="0" tIns="0" rIns="0" bIns="0" rtlCol="0" anchor="ctr" anchorCtr="0">
            <a:spAutoFit/>
          </a:bodyPr>
          <a:lstStyle/>
          <a:p>
            <a:pPr algn="r">
              <a:lnSpc>
                <a:spcPct val="95000"/>
              </a:lnSpc>
            </a:pPr>
            <a:r>
              <a:rPr lang="en-US" sz="3000" dirty="0">
                <a:latin typeface="BMWType V2 Light" pitchFamily="2" charset="0"/>
                <a:cs typeface="BMWType V2 Light" pitchFamily="2" charset="0"/>
              </a:rPr>
              <a:t>3</a:t>
            </a:r>
          </a:p>
        </p:txBody>
      </p:sp>
      <p:sp>
        <p:nvSpPr>
          <p:cNvPr id="109" name="Textfeld 108"/>
          <p:cNvSpPr txBox="1"/>
          <p:nvPr/>
        </p:nvSpPr>
        <p:spPr>
          <a:xfrm>
            <a:off x="1118050" y="9615898"/>
            <a:ext cx="724818" cy="438582"/>
          </a:xfrm>
          <a:prstGeom prst="rect">
            <a:avLst/>
          </a:prstGeom>
          <a:noFill/>
        </p:spPr>
        <p:txBody>
          <a:bodyPr wrap="square" lIns="0" tIns="0" rIns="0" bIns="0" rtlCol="0" anchor="ctr" anchorCtr="0">
            <a:spAutoFit/>
          </a:bodyPr>
          <a:lstStyle/>
          <a:p>
            <a:pPr algn="r">
              <a:lnSpc>
                <a:spcPct val="95000"/>
              </a:lnSpc>
            </a:pPr>
            <a:r>
              <a:rPr lang="en-US" sz="3000" dirty="0">
                <a:latin typeface="BMWType V2 Light" pitchFamily="2" charset="0"/>
                <a:cs typeface="BMWType V2 Light" pitchFamily="2" charset="0"/>
              </a:rPr>
              <a:t>2</a:t>
            </a:r>
          </a:p>
        </p:txBody>
      </p:sp>
      <p:sp>
        <p:nvSpPr>
          <p:cNvPr id="110" name="Textfeld 109"/>
          <p:cNvSpPr txBox="1"/>
          <p:nvPr/>
        </p:nvSpPr>
        <p:spPr>
          <a:xfrm>
            <a:off x="1118050" y="10462607"/>
            <a:ext cx="724818" cy="438582"/>
          </a:xfrm>
          <a:prstGeom prst="rect">
            <a:avLst/>
          </a:prstGeom>
          <a:noFill/>
        </p:spPr>
        <p:txBody>
          <a:bodyPr wrap="square" lIns="0" tIns="0" rIns="0" bIns="0" rtlCol="0" anchor="ctr" anchorCtr="0">
            <a:spAutoFit/>
          </a:bodyPr>
          <a:lstStyle/>
          <a:p>
            <a:pPr algn="r">
              <a:lnSpc>
                <a:spcPct val="95000"/>
              </a:lnSpc>
            </a:pPr>
            <a:r>
              <a:rPr lang="en-US" sz="3000" dirty="0">
                <a:latin typeface="BMWType V2 Light" pitchFamily="2" charset="0"/>
                <a:cs typeface="BMWType V2 Light" pitchFamily="2" charset="0"/>
              </a:rPr>
              <a:t>1</a:t>
            </a:r>
          </a:p>
        </p:txBody>
      </p:sp>
      <p:grpSp>
        <p:nvGrpSpPr>
          <p:cNvPr id="10" name="Gruppieren 9"/>
          <p:cNvGrpSpPr/>
          <p:nvPr/>
        </p:nvGrpSpPr>
        <p:grpSpPr>
          <a:xfrm>
            <a:off x="2038349" y="4759325"/>
            <a:ext cx="21818600" cy="6971657"/>
            <a:chOff x="2038349" y="5454150"/>
            <a:chExt cx="21818600" cy="5730921"/>
          </a:xfrm>
        </p:grpSpPr>
        <p:sp>
          <p:nvSpPr>
            <p:cNvPr id="112" name="Freihandform 111"/>
            <p:cNvSpPr/>
            <p:nvPr/>
          </p:nvSpPr>
          <p:spPr>
            <a:xfrm rot="5400000">
              <a:off x="20991489" y="8319610"/>
              <a:ext cx="5730920"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Freihandform 112"/>
            <p:cNvSpPr/>
            <p:nvPr/>
          </p:nvSpPr>
          <p:spPr>
            <a:xfrm rot="5400000">
              <a:off x="-827111" y="8319611"/>
              <a:ext cx="5730920"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7" name="Gruppieren 6">
            <a:extLst>
              <a:ext uri="{FF2B5EF4-FFF2-40B4-BE49-F238E27FC236}">
                <a16:creationId xmlns:a16="http://schemas.microsoft.com/office/drawing/2014/main" xmlns="" id="{5EEC2939-4EAD-4900-8AA9-CE3A41E8E7C4}"/>
              </a:ext>
            </a:extLst>
          </p:cNvPr>
          <p:cNvGrpSpPr/>
          <p:nvPr/>
        </p:nvGrpSpPr>
        <p:grpSpPr>
          <a:xfrm>
            <a:off x="5674782" y="4759325"/>
            <a:ext cx="14545732" cy="6971657"/>
            <a:chOff x="5674782" y="5454151"/>
            <a:chExt cx="14545732" cy="5730920"/>
          </a:xfrm>
        </p:grpSpPr>
        <p:sp>
          <p:nvSpPr>
            <p:cNvPr id="85" name="Freihandform 84"/>
            <p:cNvSpPr/>
            <p:nvPr/>
          </p:nvSpPr>
          <p:spPr>
            <a:xfrm rot="5400000">
              <a:off x="6445755" y="8319611"/>
              <a:ext cx="5730920"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Freihandform 113"/>
            <p:cNvSpPr/>
            <p:nvPr/>
          </p:nvSpPr>
          <p:spPr>
            <a:xfrm rot="5400000">
              <a:off x="10082188" y="8319611"/>
              <a:ext cx="5730920"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Freihandform 114"/>
            <p:cNvSpPr/>
            <p:nvPr/>
          </p:nvSpPr>
          <p:spPr>
            <a:xfrm rot="5400000">
              <a:off x="13718621" y="8319611"/>
              <a:ext cx="5730920"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Freihandform 115"/>
            <p:cNvSpPr/>
            <p:nvPr/>
          </p:nvSpPr>
          <p:spPr>
            <a:xfrm rot="5400000">
              <a:off x="17355054" y="8319611"/>
              <a:ext cx="5730920"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Freihandform 116"/>
            <p:cNvSpPr/>
            <p:nvPr/>
          </p:nvSpPr>
          <p:spPr>
            <a:xfrm rot="5400000">
              <a:off x="2809322" y="8319611"/>
              <a:ext cx="5730920"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8" name="Textfeld 117"/>
          <p:cNvSpPr txBox="1"/>
          <p:nvPr/>
        </p:nvSpPr>
        <p:spPr>
          <a:xfrm>
            <a:off x="2038350" y="11698325"/>
            <a:ext cx="3627663" cy="438582"/>
          </a:xfrm>
          <a:prstGeom prst="rect">
            <a:avLst/>
          </a:prstGeom>
          <a:noFill/>
        </p:spPr>
        <p:txBody>
          <a:bodyPr wrap="square" lIns="0" tIns="0" rIns="0" bIns="0" rtlCol="0" anchor="ctr" anchorCtr="0">
            <a:spAutoFit/>
          </a:bodyPr>
          <a:lstStyle/>
          <a:p>
            <a:pPr algn="ctr">
              <a:lnSpc>
                <a:spcPct val="95000"/>
              </a:lnSpc>
            </a:pPr>
            <a:r>
              <a:rPr lang="en-US" sz="3000">
                <a:latin typeface="BMWType V2 Light" pitchFamily="2" charset="0"/>
                <a:cs typeface="BMWType V2 Light" pitchFamily="2" charset="0"/>
              </a:rPr>
              <a:t>Worldwide</a:t>
            </a:r>
            <a:endParaRPr lang="en-US" sz="3000" dirty="0">
              <a:latin typeface="BMWType V2 Light" pitchFamily="2" charset="0"/>
              <a:cs typeface="BMWType V2 Light" pitchFamily="2" charset="0"/>
            </a:endParaRPr>
          </a:p>
        </p:txBody>
      </p:sp>
      <p:sp>
        <p:nvSpPr>
          <p:cNvPr id="119" name="Textfeld 118"/>
          <p:cNvSpPr txBox="1"/>
          <p:nvPr/>
        </p:nvSpPr>
        <p:spPr>
          <a:xfrm>
            <a:off x="5682343" y="11698325"/>
            <a:ext cx="3608611" cy="438582"/>
          </a:xfrm>
          <a:prstGeom prst="rect">
            <a:avLst/>
          </a:prstGeom>
          <a:noFill/>
        </p:spPr>
        <p:txBody>
          <a:bodyPr wrap="square" lIns="0" tIns="0" rIns="0" bIns="0" rtlCol="0" anchor="ctr" anchorCtr="0">
            <a:spAutoFit/>
          </a:bodyPr>
          <a:lstStyle/>
          <a:p>
            <a:pPr algn="ctr">
              <a:lnSpc>
                <a:spcPct val="95000"/>
              </a:lnSpc>
            </a:pPr>
            <a:r>
              <a:rPr lang="en-US" sz="3000" dirty="0">
                <a:latin typeface="BMWType V2 Light" pitchFamily="2" charset="0"/>
                <a:cs typeface="BMWType V2 Light" pitchFamily="2" charset="0"/>
              </a:rPr>
              <a:t>USA</a:t>
            </a:r>
          </a:p>
        </p:txBody>
      </p:sp>
      <p:sp>
        <p:nvSpPr>
          <p:cNvPr id="120" name="Textfeld 119"/>
          <p:cNvSpPr txBox="1"/>
          <p:nvPr/>
        </p:nvSpPr>
        <p:spPr>
          <a:xfrm>
            <a:off x="9323613" y="11698325"/>
            <a:ext cx="3608611" cy="438582"/>
          </a:xfrm>
          <a:prstGeom prst="rect">
            <a:avLst/>
          </a:prstGeom>
          <a:noFill/>
        </p:spPr>
        <p:txBody>
          <a:bodyPr wrap="square" lIns="0" tIns="0" rIns="0" bIns="0" rtlCol="0" anchor="ctr" anchorCtr="0">
            <a:spAutoFit/>
          </a:bodyPr>
          <a:lstStyle/>
          <a:p>
            <a:pPr algn="ctr">
              <a:lnSpc>
                <a:spcPct val="95000"/>
              </a:lnSpc>
            </a:pPr>
            <a:r>
              <a:rPr lang="en-US" sz="3000" dirty="0">
                <a:latin typeface="BMWType V2 Light" pitchFamily="2" charset="0"/>
                <a:cs typeface="BMWType V2 Light" pitchFamily="2" charset="0"/>
              </a:rPr>
              <a:t>Europe</a:t>
            </a:r>
          </a:p>
        </p:txBody>
      </p:sp>
      <p:sp>
        <p:nvSpPr>
          <p:cNvPr id="121" name="Textfeld 120"/>
          <p:cNvSpPr txBox="1"/>
          <p:nvPr/>
        </p:nvSpPr>
        <p:spPr>
          <a:xfrm>
            <a:off x="12964885" y="11698325"/>
            <a:ext cx="3608611" cy="438582"/>
          </a:xfrm>
          <a:prstGeom prst="rect">
            <a:avLst/>
          </a:prstGeom>
          <a:noFill/>
        </p:spPr>
        <p:txBody>
          <a:bodyPr wrap="square" lIns="0" tIns="0" rIns="0" bIns="0" rtlCol="0" anchor="ctr" anchorCtr="0">
            <a:spAutoFit/>
          </a:bodyPr>
          <a:lstStyle/>
          <a:p>
            <a:pPr algn="ctr">
              <a:lnSpc>
                <a:spcPct val="95000"/>
              </a:lnSpc>
            </a:pPr>
            <a:r>
              <a:rPr lang="en-US" sz="3000">
                <a:latin typeface="BMWType V2 Light" pitchFamily="2" charset="0"/>
                <a:cs typeface="BMWType V2 Light" pitchFamily="2" charset="0"/>
              </a:rPr>
              <a:t>Germany</a:t>
            </a:r>
            <a:endParaRPr lang="en-US" sz="3000" dirty="0">
              <a:latin typeface="BMWType V2 Light" pitchFamily="2" charset="0"/>
              <a:cs typeface="BMWType V2 Light" pitchFamily="2" charset="0"/>
            </a:endParaRPr>
          </a:p>
        </p:txBody>
      </p:sp>
      <p:sp>
        <p:nvSpPr>
          <p:cNvPr id="122" name="Textfeld 121"/>
          <p:cNvSpPr txBox="1"/>
          <p:nvPr/>
        </p:nvSpPr>
        <p:spPr>
          <a:xfrm>
            <a:off x="16606156" y="11698325"/>
            <a:ext cx="3608611" cy="438582"/>
          </a:xfrm>
          <a:prstGeom prst="rect">
            <a:avLst/>
          </a:prstGeom>
          <a:noFill/>
        </p:spPr>
        <p:txBody>
          <a:bodyPr wrap="square" lIns="0" tIns="0" rIns="0" bIns="0" rtlCol="0" anchor="ctr" anchorCtr="0">
            <a:spAutoFit/>
          </a:bodyPr>
          <a:lstStyle/>
          <a:p>
            <a:pPr algn="ctr">
              <a:lnSpc>
                <a:spcPct val="95000"/>
              </a:lnSpc>
            </a:pPr>
            <a:r>
              <a:rPr lang="en-US" sz="3000" dirty="0">
                <a:latin typeface="BMWType V2 Light" pitchFamily="2" charset="0"/>
                <a:cs typeface="BMWType V2 Light" pitchFamily="2" charset="0"/>
              </a:rPr>
              <a:t>Norway</a:t>
            </a:r>
          </a:p>
        </p:txBody>
      </p:sp>
      <p:grpSp>
        <p:nvGrpSpPr>
          <p:cNvPr id="5" name="Gruppieren 4"/>
          <p:cNvGrpSpPr/>
          <p:nvPr/>
        </p:nvGrpSpPr>
        <p:grpSpPr>
          <a:xfrm>
            <a:off x="10492836" y="3643586"/>
            <a:ext cx="1312183" cy="691557"/>
            <a:chOff x="10242222" y="4291022"/>
            <a:chExt cx="1441291" cy="759601"/>
          </a:xfrm>
          <a:effectLst>
            <a:outerShdw blurRad="88900" dist="63500" dir="5400000" algn="t" rotWithShape="0">
              <a:prstClr val="black">
                <a:alpha val="40000"/>
              </a:prstClr>
            </a:outerShdw>
          </a:effectLst>
        </p:grpSpPr>
        <p:pic>
          <p:nvPicPr>
            <p:cNvPr id="125" name="Grafik 1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22" y="4291022"/>
              <a:ext cx="1441291" cy="759600"/>
            </a:xfrm>
            <a:prstGeom prst="rect">
              <a:avLst/>
            </a:prstGeom>
            <a:solidFill>
              <a:srgbClr val="20ACDB"/>
            </a:solidFill>
            <a:ln>
              <a:noFill/>
            </a:ln>
            <a:effectLst/>
          </p:spPr>
        </p:pic>
        <p:sp>
          <p:nvSpPr>
            <p:cNvPr id="126" name="Rechteck 125"/>
            <p:cNvSpPr/>
            <p:nvPr/>
          </p:nvSpPr>
          <p:spPr>
            <a:xfrm rot="16200000">
              <a:off x="10583713" y="3950823"/>
              <a:ext cx="759600" cy="1440000"/>
            </a:xfrm>
            <a:prstGeom prst="rect">
              <a:avLst/>
            </a:prstGeom>
            <a:noFill/>
            <a:ln w="285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68" name="Grafik 6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30941" y="3601890"/>
            <a:ext cx="885446" cy="862221"/>
          </a:xfrm>
          <a:prstGeom prst="rect">
            <a:avLst/>
          </a:prstGeom>
        </p:spPr>
      </p:pic>
      <p:grpSp>
        <p:nvGrpSpPr>
          <p:cNvPr id="6" name="Gruppieren 5"/>
          <p:cNvGrpSpPr/>
          <p:nvPr/>
        </p:nvGrpSpPr>
        <p:grpSpPr>
          <a:xfrm>
            <a:off x="14108276" y="3643586"/>
            <a:ext cx="1311007" cy="691557"/>
            <a:chOff x="14088295" y="4288544"/>
            <a:chExt cx="1440000" cy="759601"/>
          </a:xfrm>
          <a:effectLst>
            <a:outerShdw blurRad="88900" dist="63500" dir="5400000" algn="t" rotWithShape="0">
              <a:prstClr val="black">
                <a:alpha val="40000"/>
              </a:prstClr>
            </a:outerShdw>
          </a:effectLst>
        </p:grpSpPr>
        <p:pic>
          <p:nvPicPr>
            <p:cNvPr id="71" name="Grafik 7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088295" y="4288544"/>
              <a:ext cx="1440000" cy="758919"/>
            </a:xfrm>
            <a:prstGeom prst="rect">
              <a:avLst/>
            </a:prstGeom>
            <a:solidFill>
              <a:srgbClr val="20ACDB"/>
            </a:solidFill>
            <a:ln>
              <a:noFill/>
            </a:ln>
            <a:effectLst/>
          </p:spPr>
        </p:pic>
        <p:sp>
          <p:nvSpPr>
            <p:cNvPr id="69" name="Rechteck 68"/>
            <p:cNvSpPr/>
            <p:nvPr/>
          </p:nvSpPr>
          <p:spPr>
            <a:xfrm rot="16200000">
              <a:off x="14428495" y="3948345"/>
              <a:ext cx="759600" cy="1440000"/>
            </a:xfrm>
            <a:prstGeom prst="rect">
              <a:avLst/>
            </a:prstGeom>
            <a:noFill/>
            <a:ln w="285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8" name="Gruppieren 7"/>
          <p:cNvGrpSpPr/>
          <p:nvPr/>
        </p:nvGrpSpPr>
        <p:grpSpPr>
          <a:xfrm>
            <a:off x="17767345" y="3643586"/>
            <a:ext cx="1311007" cy="691556"/>
            <a:chOff x="17682300" y="4337530"/>
            <a:chExt cx="1440000" cy="759600"/>
          </a:xfrm>
          <a:effectLst>
            <a:outerShdw blurRad="88900" dist="63500" dir="5400000" algn="t" rotWithShape="0">
              <a:prstClr val="black">
                <a:alpha val="40000"/>
              </a:prstClr>
            </a:outerShdw>
          </a:effectLst>
        </p:grpSpPr>
        <p:pic>
          <p:nvPicPr>
            <p:cNvPr id="75" name="Grafik 74"/>
            <p:cNvPicPr>
              <a:picLocks/>
            </p:cNvPicPr>
            <p:nvPr/>
          </p:nvPicPr>
          <p:blipFill>
            <a:blip r:embed="rId6" cstate="screen">
              <a:extLst>
                <a:ext uri="{28A0092B-C50C-407E-A947-70E740481C1C}">
                  <a14:useLocalDpi xmlns:a14="http://schemas.microsoft.com/office/drawing/2010/main"/>
                </a:ext>
              </a:extLst>
            </a:blip>
            <a:stretch>
              <a:fillRect/>
            </a:stretch>
          </p:blipFill>
          <p:spPr>
            <a:xfrm>
              <a:off x="17682300" y="4337530"/>
              <a:ext cx="1440000" cy="759600"/>
            </a:xfrm>
            <a:prstGeom prst="rect">
              <a:avLst/>
            </a:prstGeom>
            <a:noFill/>
            <a:ln>
              <a:noFill/>
            </a:ln>
          </p:spPr>
        </p:pic>
        <p:sp>
          <p:nvSpPr>
            <p:cNvPr id="70" name="Rechteck 69"/>
            <p:cNvSpPr/>
            <p:nvPr/>
          </p:nvSpPr>
          <p:spPr>
            <a:xfrm rot="16200000">
              <a:off x="18022500" y="3997330"/>
              <a:ext cx="759600" cy="1440000"/>
            </a:xfrm>
            <a:prstGeom prst="rect">
              <a:avLst/>
            </a:prstGeom>
            <a:noFill/>
            <a:ln w="285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 name="Gruppieren 1"/>
          <p:cNvGrpSpPr/>
          <p:nvPr/>
        </p:nvGrpSpPr>
        <p:grpSpPr>
          <a:xfrm>
            <a:off x="21401221" y="3643586"/>
            <a:ext cx="1311007" cy="691556"/>
            <a:chOff x="21314213" y="4288544"/>
            <a:chExt cx="1440000" cy="759600"/>
          </a:xfrm>
          <a:effectLst>
            <a:outerShdw blurRad="88900" dist="63500" dir="5400000" algn="t" rotWithShape="0">
              <a:prstClr val="black">
                <a:alpha val="40000"/>
              </a:prstClr>
            </a:outerShdw>
          </a:effectLst>
        </p:grpSpPr>
        <p:pic>
          <p:nvPicPr>
            <p:cNvPr id="76" name="Grafik 75"/>
            <p:cNvPicPr>
              <a:picLocks/>
            </p:cNvPicPr>
            <p:nvPr/>
          </p:nvPicPr>
          <p:blipFill>
            <a:blip r:embed="rId7" cstate="screen">
              <a:extLst>
                <a:ext uri="{28A0092B-C50C-407E-A947-70E740481C1C}">
                  <a14:useLocalDpi xmlns:a14="http://schemas.microsoft.com/office/drawing/2010/main"/>
                </a:ext>
              </a:extLst>
            </a:blip>
            <a:stretch>
              <a:fillRect/>
            </a:stretch>
          </p:blipFill>
          <p:spPr>
            <a:xfrm>
              <a:off x="21314213" y="4288544"/>
              <a:ext cx="1440000" cy="759600"/>
            </a:xfrm>
            <a:prstGeom prst="rect">
              <a:avLst/>
            </a:prstGeom>
            <a:solidFill>
              <a:srgbClr val="20ACDB"/>
            </a:solidFill>
            <a:ln>
              <a:noFill/>
            </a:ln>
            <a:effectLst/>
          </p:spPr>
        </p:pic>
        <p:sp>
          <p:nvSpPr>
            <p:cNvPr id="73" name="Rechteck 72"/>
            <p:cNvSpPr/>
            <p:nvPr/>
          </p:nvSpPr>
          <p:spPr>
            <a:xfrm rot="16200000">
              <a:off x="21654413" y="3948344"/>
              <a:ext cx="759600" cy="1440000"/>
            </a:xfrm>
            <a:prstGeom prst="rect">
              <a:avLst/>
            </a:prstGeom>
            <a:noFill/>
            <a:ln w="285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 name="Gruppieren 3"/>
          <p:cNvGrpSpPr/>
          <p:nvPr/>
        </p:nvGrpSpPr>
        <p:grpSpPr>
          <a:xfrm>
            <a:off x="6851981" y="3643586"/>
            <a:ext cx="1311007" cy="691557"/>
            <a:chOff x="6828061" y="4419173"/>
            <a:chExt cx="1440000" cy="759601"/>
          </a:xfrm>
          <a:effectLst>
            <a:outerShdw blurRad="88900" dist="63500" dir="5400000" algn="t" rotWithShape="0">
              <a:prstClr val="black">
                <a:alpha val="40000"/>
              </a:prstClr>
            </a:outerShdw>
          </a:effectLst>
        </p:grpSpPr>
        <p:pic>
          <p:nvPicPr>
            <p:cNvPr id="72" name="Grafik 7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28061" y="4419173"/>
              <a:ext cx="1440000" cy="758919"/>
            </a:xfrm>
            <a:prstGeom prst="rect">
              <a:avLst/>
            </a:prstGeom>
            <a:solidFill>
              <a:srgbClr val="20ACDB"/>
            </a:solidFill>
            <a:ln>
              <a:noFill/>
            </a:ln>
            <a:effectLst/>
          </p:spPr>
        </p:pic>
        <p:sp>
          <p:nvSpPr>
            <p:cNvPr id="77" name="Rechteck 76"/>
            <p:cNvSpPr/>
            <p:nvPr/>
          </p:nvSpPr>
          <p:spPr>
            <a:xfrm rot="16200000">
              <a:off x="7168261" y="4078974"/>
              <a:ext cx="759600" cy="1440000"/>
            </a:xfrm>
            <a:prstGeom prst="rect">
              <a:avLst/>
            </a:prstGeom>
            <a:noFill/>
            <a:ln w="285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63" name="Rechteck 162"/>
          <p:cNvSpPr/>
          <p:nvPr/>
        </p:nvSpPr>
        <p:spPr>
          <a:xfrm>
            <a:off x="12825532" y="12427991"/>
            <a:ext cx="9427200" cy="369332"/>
          </a:xfrm>
          <a:prstGeom prst="rect">
            <a:avLst/>
          </a:prstGeom>
        </p:spPr>
        <p:txBody>
          <a:bodyPr wrap="square" lIns="0" tIns="0" rIns="0" bIns="0" anchor="t">
            <a:spAutoFit/>
          </a:bodyPr>
          <a:lstStyle/>
          <a:p>
            <a:r>
              <a:rPr lang="en-US" sz="2400" dirty="0">
                <a:solidFill>
                  <a:srgbClr val="000000"/>
                </a:solidFill>
                <a:latin typeface="BMWType V2 Light" pitchFamily="2" charset="0"/>
                <a:cs typeface="BMWType V2 Light" pitchFamily="2" charset="0"/>
              </a:rPr>
              <a:t> </a:t>
            </a:r>
            <a:r>
              <a:rPr lang="en-US" sz="2400" dirty="0">
                <a:solidFill>
                  <a:srgbClr val="000000"/>
                </a:solidFill>
                <a:latin typeface="BMWType V2 Regular" pitchFamily="2" charset="0"/>
                <a:cs typeface="BMWType V2 Regular" pitchFamily="2" charset="0"/>
              </a:rPr>
              <a:t>EV share in total market registrations (all brands together)</a:t>
            </a:r>
          </a:p>
        </p:txBody>
      </p:sp>
      <p:sp>
        <p:nvSpPr>
          <p:cNvPr id="164" name="Rechteck 163"/>
          <p:cNvSpPr/>
          <p:nvPr/>
        </p:nvSpPr>
        <p:spPr>
          <a:xfrm>
            <a:off x="11643018" y="12482045"/>
            <a:ext cx="1180173" cy="26670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7" name="Rechteck 126"/>
          <p:cNvSpPr/>
          <p:nvPr/>
        </p:nvSpPr>
        <p:spPr>
          <a:xfrm>
            <a:off x="1972661" y="13021396"/>
            <a:ext cx="18484350" cy="369332"/>
          </a:xfrm>
          <a:prstGeom prst="rect">
            <a:avLst/>
          </a:prstGeom>
        </p:spPr>
        <p:txBody>
          <a:bodyPr wrap="square" lIns="0" tIns="0" rIns="0" bIns="0" anchor="t">
            <a:spAutoFit/>
          </a:bodyPr>
          <a:lstStyle/>
          <a:p>
            <a:r>
              <a:rPr lang="en-US" sz="2400" dirty="0" smtClean="0">
                <a:latin typeface="BMWType V2 Regular" pitchFamily="2" charset="0"/>
                <a:cs typeface="BMWType V2 Regular" pitchFamily="2" charset="0"/>
              </a:rPr>
              <a:t>Data </a:t>
            </a:r>
            <a:r>
              <a:rPr lang="en-US" sz="2400" dirty="0">
                <a:latin typeface="BMWType V2 Regular" pitchFamily="2" charset="0"/>
                <a:cs typeface="BMWType V2 Regular" pitchFamily="2" charset="0"/>
              </a:rPr>
              <a:t>source: </a:t>
            </a:r>
            <a:r>
              <a:rPr lang="en-US" sz="2400" spc="-10" dirty="0" smtClean="0">
                <a:latin typeface="BMWType V2 Regular" pitchFamily="2" charset="0"/>
                <a:ea typeface="Arial" panose="020B0604020202020204" pitchFamily="34" charset="0"/>
                <a:cs typeface="BMWType V2 Regular" pitchFamily="2" charset="0"/>
              </a:rPr>
              <a:t>IHS </a:t>
            </a:r>
            <a:r>
              <a:rPr lang="en-US" sz="2400" spc="-10" dirty="0" err="1">
                <a:latin typeface="BMWType V2 Regular" pitchFamily="2" charset="0"/>
                <a:ea typeface="Arial" panose="020B0604020202020204" pitchFamily="34" charset="0"/>
                <a:cs typeface="BMWType V2 Regular" pitchFamily="2" charset="0"/>
              </a:rPr>
              <a:t>Markit</a:t>
            </a:r>
            <a:r>
              <a:rPr lang="en-US" sz="2400" spc="-10" dirty="0">
                <a:latin typeface="BMWType V2 Regular" pitchFamily="2" charset="0"/>
                <a:ea typeface="Arial" panose="020B0604020202020204" pitchFamily="34" charset="0"/>
                <a:cs typeface="BMWType V2 Regular" pitchFamily="2" charset="0"/>
              </a:rPr>
              <a:t> New Registrations </a:t>
            </a:r>
            <a:r>
              <a:rPr lang="en-US" sz="2400" spc="-10" dirty="0" smtClean="0">
                <a:latin typeface="BMWType V2 Regular" pitchFamily="2" charset="0"/>
                <a:ea typeface="Arial" panose="020B0604020202020204" pitchFamily="34" charset="0"/>
                <a:cs typeface="BMWType V2 Regular" pitchFamily="2" charset="0"/>
              </a:rPr>
              <a:t>2018 </a:t>
            </a:r>
            <a:r>
              <a:rPr lang="en-US" sz="2400" spc="-10" dirty="0" err="1">
                <a:latin typeface="BMWType V2 Regular" pitchFamily="2" charset="0"/>
                <a:ea typeface="Arial" panose="020B0604020202020204" pitchFamily="34" charset="0"/>
                <a:cs typeface="BMWType V2 Regular" pitchFamily="2" charset="0"/>
              </a:rPr>
              <a:t>ytd</a:t>
            </a:r>
            <a:r>
              <a:rPr lang="en-US" sz="2400" spc="-10" dirty="0">
                <a:latin typeface="BMWType V2 Regular" pitchFamily="2" charset="0"/>
                <a:ea typeface="Arial" panose="020B0604020202020204" pitchFamily="34" charset="0"/>
                <a:cs typeface="BMWType V2 Regular" pitchFamily="2" charset="0"/>
              </a:rPr>
              <a:t> 5.11.2018 report</a:t>
            </a:r>
            <a:r>
              <a:rPr lang="en-US" sz="2400" spc="-10" dirty="0" smtClean="0">
                <a:latin typeface="BMWType V2 Regular" pitchFamily="2" charset="0"/>
                <a:ea typeface="Arial" panose="020B0604020202020204" pitchFamily="34" charset="0"/>
                <a:cs typeface="BMWType V2 Regular" pitchFamily="2" charset="0"/>
              </a:rPr>
              <a:t>. (See note 4 on last page) </a:t>
            </a:r>
            <a:endParaRPr lang="en-US" sz="2400" dirty="0">
              <a:solidFill>
                <a:srgbClr val="000000"/>
              </a:solidFill>
              <a:latin typeface="BMWType V2 Regular" pitchFamily="2" charset="0"/>
              <a:cs typeface="BMWType V2 Regular" pitchFamily="2" charset="0"/>
            </a:endParaRPr>
          </a:p>
        </p:txBody>
      </p:sp>
      <p:sp>
        <p:nvSpPr>
          <p:cNvPr id="158" name="Textfeld 157">
            <a:extLst>
              <a:ext uri="{FF2B5EF4-FFF2-40B4-BE49-F238E27FC236}">
                <a16:creationId xmlns:a16="http://schemas.microsoft.com/office/drawing/2014/main" xmlns="" id="{45FB9229-F746-40D1-8166-0262BDC43501}"/>
              </a:ext>
            </a:extLst>
          </p:cNvPr>
          <p:cNvSpPr txBox="1"/>
          <p:nvPr/>
        </p:nvSpPr>
        <p:spPr>
          <a:xfrm>
            <a:off x="1118050" y="198620"/>
            <a:ext cx="23025213" cy="2368341"/>
          </a:xfrm>
          <a:prstGeom prst="rect">
            <a:avLst/>
          </a:prstGeom>
          <a:noFill/>
        </p:spPr>
        <p:txBody>
          <a:bodyPr wrap="square" lIns="0" tIns="0" rIns="0" bIns="0" rtlCol="0">
            <a:spAutoFit/>
          </a:bodyPr>
          <a:lstStyle/>
          <a:p>
            <a:pPr>
              <a:lnSpc>
                <a:spcPct val="95000"/>
              </a:lnSpc>
            </a:pPr>
            <a:r>
              <a:rPr lang="en-US" sz="5400" b="1" cap="all" dirty="0" err="1" smtClean="0">
                <a:latin typeface="BMWType V2 Light" pitchFamily="2" charset="0"/>
                <a:cs typeface="BMWType V2 Light" pitchFamily="2" charset="0"/>
              </a:rPr>
              <a:t>Electromobility</a:t>
            </a:r>
            <a:r>
              <a:rPr lang="en-US" sz="5400" b="1" cap="all" dirty="0" smtClean="0">
                <a:latin typeface="BMWType V2 Light" pitchFamily="2" charset="0"/>
                <a:cs typeface="BMWType V2 Light" pitchFamily="2" charset="0"/>
              </a:rPr>
              <a:t> by country.</a:t>
            </a:r>
            <a:r>
              <a:rPr lang="en-US" sz="5400" b="1" cap="all" dirty="0">
                <a:latin typeface="BMWType V2 Light" pitchFamily="2" charset="0"/>
                <a:cs typeface="BMWType V2 Light" pitchFamily="2" charset="0"/>
              </a:rPr>
              <a:t/>
            </a:r>
            <a:br>
              <a:rPr lang="en-US" sz="5400" b="1" cap="all" dirty="0">
                <a:latin typeface="BMWType V2 Light" pitchFamily="2" charset="0"/>
                <a:cs typeface="BMWType V2 Light" pitchFamily="2" charset="0"/>
              </a:rPr>
            </a:br>
            <a:r>
              <a:rPr lang="en-US" sz="5400" b="1" cap="all" dirty="0" smtClean="0">
                <a:latin typeface="BMWType V2 Light" pitchFamily="2" charset="0"/>
                <a:cs typeface="BMWType V2 Light" pitchFamily="2" charset="0"/>
              </a:rPr>
              <a:t>Share in the EV* Segment. </a:t>
            </a:r>
            <a:br>
              <a:rPr lang="en-US" sz="5400" b="1" cap="all" dirty="0" smtClean="0">
                <a:latin typeface="BMWType V2 Light" pitchFamily="2" charset="0"/>
                <a:cs typeface="BMWType V2 Light" pitchFamily="2" charset="0"/>
              </a:rPr>
            </a:br>
            <a:r>
              <a:rPr lang="en-US" sz="5400" b="1" cap="all" dirty="0" smtClean="0">
                <a:latin typeface="BMWType V2 Light" pitchFamily="2" charset="0"/>
                <a:cs typeface="BMWType V2 Light" pitchFamily="2" charset="0"/>
              </a:rPr>
              <a:t>BMW versus Market-average.</a:t>
            </a:r>
            <a:endParaRPr lang="en-US" sz="5400" b="1" cap="all" dirty="0">
              <a:latin typeface="BMWType V2 Light" pitchFamily="2" charset="0"/>
              <a:cs typeface="BMWType V2 Light" pitchFamily="2" charset="0"/>
            </a:endParaRPr>
          </a:p>
        </p:txBody>
      </p:sp>
      <p:sp>
        <p:nvSpPr>
          <p:cNvPr id="11" name="Freihandform 10"/>
          <p:cNvSpPr/>
          <p:nvPr/>
        </p:nvSpPr>
        <p:spPr>
          <a:xfrm>
            <a:off x="16967200" y="5947072"/>
            <a:ext cx="1076174" cy="351583"/>
          </a:xfrm>
          <a:custGeom>
            <a:avLst/>
            <a:gdLst>
              <a:gd name="connsiteX0" fmla="*/ 0 w 914400"/>
              <a:gd name="connsiteY0" fmla="*/ 247798 h 349398"/>
              <a:gd name="connsiteX1" fmla="*/ 223520 w 914400"/>
              <a:gd name="connsiteY1" fmla="*/ 24278 h 349398"/>
              <a:gd name="connsiteX2" fmla="*/ 548640 w 914400"/>
              <a:gd name="connsiteY2" fmla="*/ 24278 h 349398"/>
              <a:gd name="connsiteX3" fmla="*/ 690880 w 914400"/>
              <a:gd name="connsiteY3" fmla="*/ 186838 h 349398"/>
              <a:gd name="connsiteX4" fmla="*/ 914400 w 914400"/>
              <a:gd name="connsiteY4" fmla="*/ 349398 h 349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349398">
                <a:moveTo>
                  <a:pt x="0" y="247798"/>
                </a:moveTo>
                <a:cubicBezTo>
                  <a:pt x="66040" y="154664"/>
                  <a:pt x="132080" y="61531"/>
                  <a:pt x="223520" y="24278"/>
                </a:cubicBezTo>
                <a:cubicBezTo>
                  <a:pt x="314960" y="-12975"/>
                  <a:pt x="470747" y="-2815"/>
                  <a:pt x="548640" y="24278"/>
                </a:cubicBezTo>
                <a:cubicBezTo>
                  <a:pt x="626533" y="51371"/>
                  <a:pt x="629920" y="132651"/>
                  <a:pt x="690880" y="186838"/>
                </a:cubicBezTo>
                <a:cubicBezTo>
                  <a:pt x="751840" y="241025"/>
                  <a:pt x="785707" y="312145"/>
                  <a:pt x="914400" y="349398"/>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8" name="Freihandform 98">
            <a:extLst>
              <a:ext uri="{FF2B5EF4-FFF2-40B4-BE49-F238E27FC236}">
                <a16:creationId xmlns:a16="http://schemas.microsoft.com/office/drawing/2014/main" xmlns="" id="{2ED0BDBE-9CBB-444A-A9D7-F0848F71ECC5}"/>
              </a:ext>
            </a:extLst>
          </p:cNvPr>
          <p:cNvSpPr/>
          <p:nvPr/>
        </p:nvSpPr>
        <p:spPr>
          <a:xfrm>
            <a:off x="1927275" y="5613587"/>
            <a:ext cx="21929676"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2" name="Textfeld 131">
            <a:extLst>
              <a:ext uri="{FF2B5EF4-FFF2-40B4-BE49-F238E27FC236}">
                <a16:creationId xmlns:a16="http://schemas.microsoft.com/office/drawing/2014/main" xmlns="" id="{7FE5F954-9F4B-486B-A9A6-33456F48F4C6}"/>
              </a:ext>
            </a:extLst>
          </p:cNvPr>
          <p:cNvSpPr txBox="1"/>
          <p:nvPr/>
        </p:nvSpPr>
        <p:spPr>
          <a:xfrm>
            <a:off x="1118050" y="6229062"/>
            <a:ext cx="724818" cy="438582"/>
          </a:xfrm>
          <a:prstGeom prst="rect">
            <a:avLst/>
          </a:prstGeom>
          <a:noFill/>
        </p:spPr>
        <p:txBody>
          <a:bodyPr wrap="square" lIns="0" tIns="0" rIns="0" bIns="0" rtlCol="0" anchor="ctr" anchorCtr="0">
            <a:spAutoFit/>
          </a:bodyPr>
          <a:lstStyle/>
          <a:p>
            <a:pPr algn="r">
              <a:lnSpc>
                <a:spcPct val="95000"/>
              </a:lnSpc>
            </a:pPr>
            <a:r>
              <a:rPr lang="en-US" sz="3000">
                <a:latin typeface="BMWType V2 Light" pitchFamily="2" charset="0"/>
                <a:cs typeface="BMWType V2 Light" pitchFamily="2" charset="0"/>
              </a:rPr>
              <a:t>6</a:t>
            </a:r>
            <a:endParaRPr lang="en-US" sz="3000" dirty="0">
              <a:latin typeface="BMWType V2 Light" pitchFamily="2" charset="0"/>
              <a:cs typeface="BMWType V2 Light" pitchFamily="2" charset="0"/>
            </a:endParaRPr>
          </a:p>
        </p:txBody>
      </p:sp>
      <p:sp>
        <p:nvSpPr>
          <p:cNvPr id="167" name="Rechteck 166">
            <a:extLst>
              <a:ext uri="{FF2B5EF4-FFF2-40B4-BE49-F238E27FC236}">
                <a16:creationId xmlns:a16="http://schemas.microsoft.com/office/drawing/2014/main" xmlns="" id="{2E0A6B84-DE59-4E19-B399-57CCA3A9152D}"/>
              </a:ext>
            </a:extLst>
          </p:cNvPr>
          <p:cNvSpPr/>
          <p:nvPr/>
        </p:nvSpPr>
        <p:spPr>
          <a:xfrm>
            <a:off x="18575136" y="7397750"/>
            <a:ext cx="1296000" cy="414885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8" name="Rechteck 167">
            <a:extLst>
              <a:ext uri="{FF2B5EF4-FFF2-40B4-BE49-F238E27FC236}">
                <a16:creationId xmlns:a16="http://schemas.microsoft.com/office/drawing/2014/main" xmlns="" id="{03C05A1A-2950-4C85-B40E-FD6364177C62}"/>
              </a:ext>
            </a:extLst>
          </p:cNvPr>
          <p:cNvSpPr/>
          <p:nvPr/>
        </p:nvSpPr>
        <p:spPr>
          <a:xfrm>
            <a:off x="16954929" y="6773863"/>
            <a:ext cx="1296000" cy="47727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6" name="Rechteck 135">
            <a:extLst>
              <a:ext uri="{FF2B5EF4-FFF2-40B4-BE49-F238E27FC236}">
                <a16:creationId xmlns:a16="http://schemas.microsoft.com/office/drawing/2014/main" xmlns="" id="{5795DDA3-DF3D-4A00-9151-06B13629758C}"/>
              </a:ext>
            </a:extLst>
          </p:cNvPr>
          <p:cNvSpPr/>
          <p:nvPr/>
        </p:nvSpPr>
        <p:spPr>
          <a:xfrm>
            <a:off x="7652467" y="10177448"/>
            <a:ext cx="1296000" cy="13691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0" name="Rechteck 139">
            <a:extLst>
              <a:ext uri="{FF2B5EF4-FFF2-40B4-BE49-F238E27FC236}">
                <a16:creationId xmlns:a16="http://schemas.microsoft.com/office/drawing/2014/main" xmlns="" id="{1A4FFADD-DBA0-4569-A9DE-2BCA7421DED9}"/>
              </a:ext>
            </a:extLst>
          </p:cNvPr>
          <p:cNvSpPr/>
          <p:nvPr/>
        </p:nvSpPr>
        <p:spPr>
          <a:xfrm>
            <a:off x="6029660" y="5904671"/>
            <a:ext cx="1296000" cy="56419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6" name="Rechteck 145">
            <a:extLst>
              <a:ext uri="{FF2B5EF4-FFF2-40B4-BE49-F238E27FC236}">
                <a16:creationId xmlns:a16="http://schemas.microsoft.com/office/drawing/2014/main" xmlns="" id="{B5172C24-5240-4D3A-81D1-C57C19150D56}"/>
              </a:ext>
            </a:extLst>
          </p:cNvPr>
          <p:cNvSpPr/>
          <p:nvPr/>
        </p:nvSpPr>
        <p:spPr>
          <a:xfrm>
            <a:off x="11306217" y="9681862"/>
            <a:ext cx="1296000" cy="186473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8" name="Rechteck 147">
            <a:extLst>
              <a:ext uri="{FF2B5EF4-FFF2-40B4-BE49-F238E27FC236}">
                <a16:creationId xmlns:a16="http://schemas.microsoft.com/office/drawing/2014/main" xmlns="" id="{36DA2489-8319-4C1C-9BDF-8C077675C9AD}"/>
              </a:ext>
            </a:extLst>
          </p:cNvPr>
          <p:cNvSpPr/>
          <p:nvPr/>
        </p:nvSpPr>
        <p:spPr>
          <a:xfrm>
            <a:off x="9686070" y="5698103"/>
            <a:ext cx="1296000" cy="5848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5" name="Rechteck 154">
            <a:extLst>
              <a:ext uri="{FF2B5EF4-FFF2-40B4-BE49-F238E27FC236}">
                <a16:creationId xmlns:a16="http://schemas.microsoft.com/office/drawing/2014/main" xmlns="" id="{93ED5BA0-B22B-4529-9ECC-3D2CF9AE8C6F}"/>
              </a:ext>
            </a:extLst>
          </p:cNvPr>
          <p:cNvSpPr/>
          <p:nvPr/>
        </p:nvSpPr>
        <p:spPr>
          <a:xfrm>
            <a:off x="14935483" y="9936147"/>
            <a:ext cx="1296000" cy="16104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1" name="Rechteck 160">
            <a:extLst>
              <a:ext uri="{FF2B5EF4-FFF2-40B4-BE49-F238E27FC236}">
                <a16:creationId xmlns:a16="http://schemas.microsoft.com/office/drawing/2014/main" xmlns="" id="{A495DD0A-C133-4505-B4EB-97305559DF09}"/>
              </a:ext>
            </a:extLst>
          </p:cNvPr>
          <p:cNvSpPr/>
          <p:nvPr/>
        </p:nvSpPr>
        <p:spPr>
          <a:xfrm>
            <a:off x="13315276" y="7647602"/>
            <a:ext cx="1296000" cy="389899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0" name="Rechteck 169">
            <a:extLst>
              <a:ext uri="{FF2B5EF4-FFF2-40B4-BE49-F238E27FC236}">
                <a16:creationId xmlns:a16="http://schemas.microsoft.com/office/drawing/2014/main" xmlns="" id="{C62317BF-3B79-436D-A302-E073A06AC340}"/>
              </a:ext>
            </a:extLst>
          </p:cNvPr>
          <p:cNvSpPr/>
          <p:nvPr/>
        </p:nvSpPr>
        <p:spPr>
          <a:xfrm>
            <a:off x="22208251" y="9681862"/>
            <a:ext cx="1296000" cy="186473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5" name="Rechteck 174">
            <a:extLst>
              <a:ext uri="{FF2B5EF4-FFF2-40B4-BE49-F238E27FC236}">
                <a16:creationId xmlns:a16="http://schemas.microsoft.com/office/drawing/2014/main" xmlns="" id="{BB115C2F-D99C-4C35-A6F4-F382636242FB}"/>
              </a:ext>
            </a:extLst>
          </p:cNvPr>
          <p:cNvSpPr/>
          <p:nvPr/>
        </p:nvSpPr>
        <p:spPr>
          <a:xfrm>
            <a:off x="20556922" y="5189538"/>
            <a:ext cx="1296000" cy="63570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7" name="Rechteck 176">
            <a:extLst>
              <a:ext uri="{FF2B5EF4-FFF2-40B4-BE49-F238E27FC236}">
                <a16:creationId xmlns:a16="http://schemas.microsoft.com/office/drawing/2014/main" xmlns="" id="{44422292-E035-467E-AFC7-38217B26CBA4}"/>
              </a:ext>
            </a:extLst>
          </p:cNvPr>
          <p:cNvSpPr/>
          <p:nvPr/>
        </p:nvSpPr>
        <p:spPr>
          <a:xfrm>
            <a:off x="4010635" y="10190425"/>
            <a:ext cx="1296000" cy="135617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8" name="Rechteck 177">
            <a:extLst>
              <a:ext uri="{FF2B5EF4-FFF2-40B4-BE49-F238E27FC236}">
                <a16:creationId xmlns:a16="http://schemas.microsoft.com/office/drawing/2014/main" xmlns="" id="{76DAC3F0-AEB5-41FD-8A9F-1A03274E5B1C}"/>
              </a:ext>
            </a:extLst>
          </p:cNvPr>
          <p:cNvSpPr/>
          <p:nvPr/>
        </p:nvSpPr>
        <p:spPr>
          <a:xfrm>
            <a:off x="2387829" y="7393315"/>
            <a:ext cx="1296000" cy="4153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0" name="Textfeld 179">
            <a:extLst>
              <a:ext uri="{FF2B5EF4-FFF2-40B4-BE49-F238E27FC236}">
                <a16:creationId xmlns:a16="http://schemas.microsoft.com/office/drawing/2014/main" xmlns="" id="{BFAB725E-D365-4E01-9CDB-4D6951E32D32}"/>
              </a:ext>
            </a:extLst>
          </p:cNvPr>
          <p:cNvSpPr txBox="1"/>
          <p:nvPr/>
        </p:nvSpPr>
        <p:spPr>
          <a:xfrm>
            <a:off x="3996592" y="10431725"/>
            <a:ext cx="1299882" cy="438582"/>
          </a:xfrm>
          <a:prstGeom prst="rect">
            <a:avLst/>
          </a:prstGeom>
          <a:noFill/>
        </p:spPr>
        <p:txBody>
          <a:bodyPr wrap="square" lIns="0" tIns="0" rIns="0" bIns="0" rtlCol="0" anchor="ctr" anchorCtr="0">
            <a:spAutoFit/>
          </a:bodyPr>
          <a:lstStyle/>
          <a:p>
            <a:pPr algn="ctr">
              <a:lnSpc>
                <a:spcPct val="95000"/>
              </a:lnSpc>
            </a:pPr>
            <a:r>
              <a:rPr lang="en-US" sz="3000" dirty="0" smtClean="0">
                <a:solidFill>
                  <a:schemeClr val="bg1"/>
                </a:solidFill>
                <a:latin typeface="BMWType V2 Light" pitchFamily="2" charset="0"/>
                <a:cs typeface="BMWType V2 Light" pitchFamily="2" charset="0"/>
              </a:rPr>
              <a:t>1.7</a:t>
            </a:r>
            <a:endParaRPr lang="en-US" sz="3000" dirty="0">
              <a:solidFill>
                <a:schemeClr val="bg1"/>
              </a:solidFill>
              <a:latin typeface="BMWType V2 Light" pitchFamily="2" charset="0"/>
              <a:cs typeface="BMWType V2 Light" pitchFamily="2" charset="0"/>
            </a:endParaRPr>
          </a:p>
        </p:txBody>
      </p:sp>
      <p:sp>
        <p:nvSpPr>
          <p:cNvPr id="181" name="Textfeld 180">
            <a:extLst>
              <a:ext uri="{FF2B5EF4-FFF2-40B4-BE49-F238E27FC236}">
                <a16:creationId xmlns:a16="http://schemas.microsoft.com/office/drawing/2014/main" xmlns="" id="{94D1BB54-E2EA-472F-B9D1-5D175F12CF7E}"/>
              </a:ext>
            </a:extLst>
          </p:cNvPr>
          <p:cNvSpPr txBox="1"/>
          <p:nvPr/>
        </p:nvSpPr>
        <p:spPr>
          <a:xfrm>
            <a:off x="5998990" y="6042846"/>
            <a:ext cx="1281952" cy="438582"/>
          </a:xfrm>
          <a:prstGeom prst="rect">
            <a:avLst/>
          </a:prstGeom>
          <a:noFill/>
        </p:spPr>
        <p:txBody>
          <a:bodyPr wrap="square" lIns="0" tIns="0" rIns="0" bIns="0" rtlCol="0" anchor="ctr" anchorCtr="0">
            <a:spAutoFit/>
          </a:bodyPr>
          <a:lstStyle/>
          <a:p>
            <a:pPr algn="ctr">
              <a:lnSpc>
                <a:spcPct val="95000"/>
              </a:lnSpc>
            </a:pPr>
            <a:r>
              <a:rPr lang="en-US" sz="3000" dirty="0" smtClean="0">
                <a:solidFill>
                  <a:schemeClr val="bg1"/>
                </a:solidFill>
                <a:latin typeface="BMWType V2 Light" pitchFamily="2" charset="0"/>
                <a:cs typeface="BMWType V2 Light" pitchFamily="2" charset="0"/>
              </a:rPr>
              <a:t>6.6</a:t>
            </a:r>
            <a:endParaRPr lang="en-US" sz="3000" dirty="0">
              <a:solidFill>
                <a:schemeClr val="bg1"/>
              </a:solidFill>
              <a:latin typeface="BMWType V2 Light" pitchFamily="2" charset="0"/>
              <a:cs typeface="BMWType V2 Light" pitchFamily="2" charset="0"/>
            </a:endParaRPr>
          </a:p>
        </p:txBody>
      </p:sp>
      <p:sp>
        <p:nvSpPr>
          <p:cNvPr id="188" name="Textfeld 187">
            <a:extLst>
              <a:ext uri="{FF2B5EF4-FFF2-40B4-BE49-F238E27FC236}">
                <a16:creationId xmlns:a16="http://schemas.microsoft.com/office/drawing/2014/main" xmlns="" id="{816A89CB-171D-43A5-ABFD-C9EE1427968D}"/>
              </a:ext>
            </a:extLst>
          </p:cNvPr>
          <p:cNvSpPr txBox="1"/>
          <p:nvPr/>
        </p:nvSpPr>
        <p:spPr>
          <a:xfrm>
            <a:off x="20560937" y="5430838"/>
            <a:ext cx="1288970"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7.5</a:t>
            </a:r>
            <a:endParaRPr lang="en-US" sz="3000" dirty="0">
              <a:solidFill>
                <a:schemeClr val="bg1"/>
              </a:solidFill>
              <a:latin typeface="BMWType V2 Light" pitchFamily="2" charset="0"/>
              <a:cs typeface="BMWType V2 Light" pitchFamily="2" charset="0"/>
            </a:endParaRPr>
          </a:p>
        </p:txBody>
      </p:sp>
      <p:sp>
        <p:nvSpPr>
          <p:cNvPr id="190" name="Textfeld 189">
            <a:extLst>
              <a:ext uri="{FF2B5EF4-FFF2-40B4-BE49-F238E27FC236}">
                <a16:creationId xmlns:a16="http://schemas.microsoft.com/office/drawing/2014/main" xmlns="" id="{D3D3B298-B4DA-4013-9C05-67A3BF9E7654}"/>
              </a:ext>
            </a:extLst>
          </p:cNvPr>
          <p:cNvSpPr txBox="1"/>
          <p:nvPr/>
        </p:nvSpPr>
        <p:spPr>
          <a:xfrm>
            <a:off x="7616462" y="10394940"/>
            <a:ext cx="1290917" cy="438582"/>
          </a:xfrm>
          <a:prstGeom prst="rect">
            <a:avLst/>
          </a:prstGeom>
          <a:noFill/>
        </p:spPr>
        <p:txBody>
          <a:bodyPr wrap="square" lIns="0" tIns="0" rIns="0" bIns="0" rtlCol="0" anchor="ctr" anchorCtr="0">
            <a:spAutoFit/>
          </a:bodyPr>
          <a:lstStyle/>
          <a:p>
            <a:pPr algn="ctr">
              <a:lnSpc>
                <a:spcPct val="95000"/>
              </a:lnSpc>
            </a:pPr>
            <a:r>
              <a:rPr lang="en-US" sz="3000" dirty="0" smtClean="0">
                <a:solidFill>
                  <a:schemeClr val="bg1"/>
                </a:solidFill>
                <a:latin typeface="BMWType V2 Light" pitchFamily="2" charset="0"/>
                <a:cs typeface="BMWType V2 Light" pitchFamily="2" charset="0"/>
              </a:rPr>
              <a:t>1.5</a:t>
            </a:r>
            <a:endParaRPr lang="en-US" sz="3000" dirty="0">
              <a:solidFill>
                <a:schemeClr val="bg1"/>
              </a:solidFill>
              <a:latin typeface="BMWType V2 Light" pitchFamily="2" charset="0"/>
              <a:cs typeface="BMWType V2 Light" pitchFamily="2" charset="0"/>
            </a:endParaRPr>
          </a:p>
        </p:txBody>
      </p:sp>
      <p:sp>
        <p:nvSpPr>
          <p:cNvPr id="191" name="Rechteck 190">
            <a:extLst>
              <a:ext uri="{FF2B5EF4-FFF2-40B4-BE49-F238E27FC236}">
                <a16:creationId xmlns:a16="http://schemas.microsoft.com/office/drawing/2014/main" xmlns="" id="{6E7437BF-02F3-4FA5-9BBC-B31D9E953D1A}"/>
              </a:ext>
            </a:extLst>
          </p:cNvPr>
          <p:cNvSpPr/>
          <p:nvPr/>
        </p:nvSpPr>
        <p:spPr>
          <a:xfrm>
            <a:off x="16954929" y="4763386"/>
            <a:ext cx="1296000" cy="201047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6" name="Textfeld 185">
            <a:extLst>
              <a:ext uri="{FF2B5EF4-FFF2-40B4-BE49-F238E27FC236}">
                <a16:creationId xmlns:a16="http://schemas.microsoft.com/office/drawing/2014/main" xmlns="" id="{CCA1B0E5-00B6-49C7-9843-E4A8B195A9F2}"/>
              </a:ext>
            </a:extLst>
          </p:cNvPr>
          <p:cNvSpPr txBox="1"/>
          <p:nvPr/>
        </p:nvSpPr>
        <p:spPr>
          <a:xfrm>
            <a:off x="16958733" y="4897135"/>
            <a:ext cx="1278467"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76.9</a:t>
            </a:r>
            <a:endParaRPr lang="en-US" sz="3000" dirty="0">
              <a:solidFill>
                <a:schemeClr val="bg1"/>
              </a:solidFill>
              <a:latin typeface="BMWType V2 Light" pitchFamily="2" charset="0"/>
              <a:cs typeface="BMWType V2 Light" pitchFamily="2" charset="0"/>
            </a:endParaRPr>
          </a:p>
        </p:txBody>
      </p:sp>
      <p:sp>
        <p:nvSpPr>
          <p:cNvPr id="194" name="Rechteck 193">
            <a:extLst>
              <a:ext uri="{FF2B5EF4-FFF2-40B4-BE49-F238E27FC236}">
                <a16:creationId xmlns:a16="http://schemas.microsoft.com/office/drawing/2014/main" xmlns="" id="{F2585579-54F9-477B-88AB-3A66B466F4ED}"/>
              </a:ext>
            </a:extLst>
          </p:cNvPr>
          <p:cNvSpPr/>
          <p:nvPr/>
        </p:nvSpPr>
        <p:spPr>
          <a:xfrm>
            <a:off x="18575136" y="4774019"/>
            <a:ext cx="1296000" cy="262373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Freihandform 82"/>
          <p:cNvSpPr/>
          <p:nvPr/>
        </p:nvSpPr>
        <p:spPr>
          <a:xfrm>
            <a:off x="1927275" y="4767802"/>
            <a:ext cx="21929676"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7" name="Textfeld 186">
            <a:extLst>
              <a:ext uri="{FF2B5EF4-FFF2-40B4-BE49-F238E27FC236}">
                <a16:creationId xmlns:a16="http://schemas.microsoft.com/office/drawing/2014/main" xmlns="" id="{5B4D1EFC-B0F7-4E62-B404-BFB1E8242C4D}"/>
              </a:ext>
            </a:extLst>
          </p:cNvPr>
          <p:cNvSpPr txBox="1"/>
          <p:nvPr/>
        </p:nvSpPr>
        <p:spPr>
          <a:xfrm>
            <a:off x="18605494" y="4897135"/>
            <a:ext cx="1239730"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46.7</a:t>
            </a:r>
            <a:endParaRPr lang="en-US" sz="3000" dirty="0">
              <a:solidFill>
                <a:schemeClr val="bg1"/>
              </a:solidFill>
              <a:latin typeface="BMWType V2 Light" pitchFamily="2" charset="0"/>
              <a:cs typeface="BMWType V2 Light" pitchFamily="2" charset="0"/>
            </a:endParaRPr>
          </a:p>
        </p:txBody>
      </p:sp>
      <p:grpSp>
        <p:nvGrpSpPr>
          <p:cNvPr id="38" name="Gruppieren 37">
            <a:extLst>
              <a:ext uri="{FF2B5EF4-FFF2-40B4-BE49-F238E27FC236}">
                <a16:creationId xmlns:a16="http://schemas.microsoft.com/office/drawing/2014/main" xmlns="" id="{5986590E-3797-492B-B937-63F620388C24}"/>
              </a:ext>
            </a:extLst>
          </p:cNvPr>
          <p:cNvGrpSpPr/>
          <p:nvPr/>
        </p:nvGrpSpPr>
        <p:grpSpPr>
          <a:xfrm>
            <a:off x="16714966" y="5780599"/>
            <a:ext cx="1771817" cy="868016"/>
            <a:chOff x="16714966" y="5780599"/>
            <a:chExt cx="1771817" cy="868016"/>
          </a:xfrm>
        </p:grpSpPr>
        <p:grpSp>
          <p:nvGrpSpPr>
            <p:cNvPr id="36" name="Gruppieren 35">
              <a:extLst>
                <a:ext uri="{FF2B5EF4-FFF2-40B4-BE49-F238E27FC236}">
                  <a16:creationId xmlns:a16="http://schemas.microsoft.com/office/drawing/2014/main" xmlns="" id="{0CDFA2D5-0B1A-4D5B-A290-D6DCB9F09CFA}"/>
                </a:ext>
              </a:extLst>
            </p:cNvPr>
            <p:cNvGrpSpPr/>
            <p:nvPr/>
          </p:nvGrpSpPr>
          <p:grpSpPr>
            <a:xfrm rot="20432696">
              <a:off x="16758562" y="6082986"/>
              <a:ext cx="1672499" cy="269766"/>
              <a:chOff x="14054523" y="5234151"/>
              <a:chExt cx="1872153" cy="269766"/>
            </a:xfrm>
          </p:grpSpPr>
          <p:sp>
            <p:nvSpPr>
              <p:cNvPr id="34" name="Rechteck 33">
                <a:extLst>
                  <a:ext uri="{FF2B5EF4-FFF2-40B4-BE49-F238E27FC236}">
                    <a16:creationId xmlns:a16="http://schemas.microsoft.com/office/drawing/2014/main" xmlns="" id="{49D6D44D-B4AA-4ACE-A011-1ED09D79EFA7}"/>
                  </a:ext>
                </a:extLst>
              </p:cNvPr>
              <p:cNvSpPr/>
              <p:nvPr/>
            </p:nvSpPr>
            <p:spPr>
              <a:xfrm>
                <a:off x="14054523" y="5237896"/>
                <a:ext cx="1872153" cy="26211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Freihandform: Form 34">
                <a:extLst>
                  <a:ext uri="{FF2B5EF4-FFF2-40B4-BE49-F238E27FC236}">
                    <a16:creationId xmlns:a16="http://schemas.microsoft.com/office/drawing/2014/main" xmlns="" id="{8685787E-3C5A-47B3-8ECA-F289EE6C61B8}"/>
                  </a:ext>
                </a:extLst>
              </p:cNvPr>
              <p:cNvSpPr/>
              <p:nvPr/>
            </p:nvSpPr>
            <p:spPr>
              <a:xfrm>
                <a:off x="14054523" y="5503917"/>
                <a:ext cx="1872000" cy="0"/>
              </a:xfrm>
              <a:custGeom>
                <a:avLst/>
                <a:gdLst>
                  <a:gd name="connsiteX0" fmla="*/ 0 w 1902372"/>
                  <a:gd name="connsiteY0" fmla="*/ 0 h 112111"/>
                  <a:gd name="connsiteX1" fmla="*/ 1898869 w 1902372"/>
                  <a:gd name="connsiteY1" fmla="*/ 0 h 112111"/>
                  <a:gd name="connsiteX2" fmla="*/ 1902372 w 1902372"/>
                  <a:gd name="connsiteY2" fmla="*/ 112111 h 112111"/>
                  <a:gd name="connsiteX0" fmla="*/ 0 w 1898869"/>
                  <a:gd name="connsiteY0" fmla="*/ 0 h 0"/>
                  <a:gd name="connsiteX1" fmla="*/ 1898869 w 1898869"/>
                  <a:gd name="connsiteY1" fmla="*/ 0 h 0"/>
                </a:gdLst>
                <a:ahLst/>
                <a:cxnLst>
                  <a:cxn ang="0">
                    <a:pos x="connsiteX0" y="connsiteY0"/>
                  </a:cxn>
                  <a:cxn ang="0">
                    <a:pos x="connsiteX1" y="connsiteY1"/>
                  </a:cxn>
                </a:cxnLst>
                <a:rect l="l" t="t" r="r" b="b"/>
                <a:pathLst>
                  <a:path w="1898869">
                    <a:moveTo>
                      <a:pt x="0" y="0"/>
                    </a:moveTo>
                    <a:lnTo>
                      <a:pt x="1898869"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5" name="Freihandform: Form 194">
                <a:extLst>
                  <a:ext uri="{FF2B5EF4-FFF2-40B4-BE49-F238E27FC236}">
                    <a16:creationId xmlns:a16="http://schemas.microsoft.com/office/drawing/2014/main" xmlns="" id="{3B4F7849-4595-4887-8D61-B63A36C19814}"/>
                  </a:ext>
                </a:extLst>
              </p:cNvPr>
              <p:cNvSpPr/>
              <p:nvPr/>
            </p:nvSpPr>
            <p:spPr>
              <a:xfrm>
                <a:off x="14054523" y="5234151"/>
                <a:ext cx="1872000" cy="0"/>
              </a:xfrm>
              <a:custGeom>
                <a:avLst/>
                <a:gdLst>
                  <a:gd name="connsiteX0" fmla="*/ 0 w 1902372"/>
                  <a:gd name="connsiteY0" fmla="*/ 0 h 112111"/>
                  <a:gd name="connsiteX1" fmla="*/ 1898869 w 1902372"/>
                  <a:gd name="connsiteY1" fmla="*/ 0 h 112111"/>
                  <a:gd name="connsiteX2" fmla="*/ 1902372 w 1902372"/>
                  <a:gd name="connsiteY2" fmla="*/ 112111 h 112111"/>
                  <a:gd name="connsiteX0" fmla="*/ 0 w 1898869"/>
                  <a:gd name="connsiteY0" fmla="*/ 0 h 0"/>
                  <a:gd name="connsiteX1" fmla="*/ 1898869 w 1898869"/>
                  <a:gd name="connsiteY1" fmla="*/ 0 h 0"/>
                </a:gdLst>
                <a:ahLst/>
                <a:cxnLst>
                  <a:cxn ang="0">
                    <a:pos x="connsiteX0" y="connsiteY0"/>
                  </a:cxn>
                  <a:cxn ang="0">
                    <a:pos x="connsiteX1" y="connsiteY1"/>
                  </a:cxn>
                </a:cxnLst>
                <a:rect l="l" t="t" r="r" b="b"/>
                <a:pathLst>
                  <a:path w="1898869">
                    <a:moveTo>
                      <a:pt x="0" y="0"/>
                    </a:moveTo>
                    <a:lnTo>
                      <a:pt x="1898869"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7" name="Rechteck 36">
              <a:extLst>
                <a:ext uri="{FF2B5EF4-FFF2-40B4-BE49-F238E27FC236}">
                  <a16:creationId xmlns:a16="http://schemas.microsoft.com/office/drawing/2014/main" xmlns="" id="{B67DD321-3BF2-426C-A2C0-BE2FE49EE8A6}"/>
                </a:ext>
              </a:extLst>
            </p:cNvPr>
            <p:cNvSpPr/>
            <p:nvPr/>
          </p:nvSpPr>
          <p:spPr>
            <a:xfrm>
              <a:off x="18319805" y="5780599"/>
              <a:ext cx="166978" cy="4293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6" name="Rechteck 195">
              <a:extLst>
                <a:ext uri="{FF2B5EF4-FFF2-40B4-BE49-F238E27FC236}">
                  <a16:creationId xmlns:a16="http://schemas.microsoft.com/office/drawing/2014/main" xmlns="" id="{CDA1EAB4-A0C1-4999-9DDC-1E69CEC81796}"/>
                </a:ext>
              </a:extLst>
            </p:cNvPr>
            <p:cNvSpPr/>
            <p:nvPr/>
          </p:nvSpPr>
          <p:spPr>
            <a:xfrm>
              <a:off x="16714966" y="6219245"/>
              <a:ext cx="166978" cy="4293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97" name="Gruppieren 196">
            <a:extLst>
              <a:ext uri="{FF2B5EF4-FFF2-40B4-BE49-F238E27FC236}">
                <a16:creationId xmlns:a16="http://schemas.microsoft.com/office/drawing/2014/main" xmlns="" id="{AAE5532A-44E0-4D55-80C8-7A6D45F7C6C2}"/>
              </a:ext>
            </a:extLst>
          </p:cNvPr>
          <p:cNvGrpSpPr/>
          <p:nvPr/>
        </p:nvGrpSpPr>
        <p:grpSpPr>
          <a:xfrm>
            <a:off x="18346309" y="5780599"/>
            <a:ext cx="1771817" cy="868016"/>
            <a:chOff x="16714966" y="5780599"/>
            <a:chExt cx="1771817" cy="868016"/>
          </a:xfrm>
        </p:grpSpPr>
        <p:grpSp>
          <p:nvGrpSpPr>
            <p:cNvPr id="198" name="Gruppieren 197">
              <a:extLst>
                <a:ext uri="{FF2B5EF4-FFF2-40B4-BE49-F238E27FC236}">
                  <a16:creationId xmlns:a16="http://schemas.microsoft.com/office/drawing/2014/main" xmlns="" id="{61333E54-88B6-4F65-99B7-ABC3175CAF0F}"/>
                </a:ext>
              </a:extLst>
            </p:cNvPr>
            <p:cNvGrpSpPr/>
            <p:nvPr/>
          </p:nvGrpSpPr>
          <p:grpSpPr>
            <a:xfrm rot="20432696">
              <a:off x="16758562" y="6082986"/>
              <a:ext cx="1672499" cy="269766"/>
              <a:chOff x="14054523" y="5234151"/>
              <a:chExt cx="1872153" cy="269766"/>
            </a:xfrm>
          </p:grpSpPr>
          <p:sp>
            <p:nvSpPr>
              <p:cNvPr id="201" name="Rechteck 200">
                <a:extLst>
                  <a:ext uri="{FF2B5EF4-FFF2-40B4-BE49-F238E27FC236}">
                    <a16:creationId xmlns:a16="http://schemas.microsoft.com/office/drawing/2014/main" xmlns="" id="{72358397-9851-4B34-B0E7-5A39390CE8CC}"/>
                  </a:ext>
                </a:extLst>
              </p:cNvPr>
              <p:cNvSpPr/>
              <p:nvPr/>
            </p:nvSpPr>
            <p:spPr>
              <a:xfrm>
                <a:off x="14054523" y="5237896"/>
                <a:ext cx="1872153" cy="26211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2" name="Freihandform: Form 201">
                <a:extLst>
                  <a:ext uri="{FF2B5EF4-FFF2-40B4-BE49-F238E27FC236}">
                    <a16:creationId xmlns:a16="http://schemas.microsoft.com/office/drawing/2014/main" xmlns="" id="{14DCFC70-CB82-4FBD-A4BC-6DC278084AD4}"/>
                  </a:ext>
                </a:extLst>
              </p:cNvPr>
              <p:cNvSpPr/>
              <p:nvPr/>
            </p:nvSpPr>
            <p:spPr>
              <a:xfrm>
                <a:off x="14054523" y="5503917"/>
                <a:ext cx="1872000" cy="0"/>
              </a:xfrm>
              <a:custGeom>
                <a:avLst/>
                <a:gdLst>
                  <a:gd name="connsiteX0" fmla="*/ 0 w 1902372"/>
                  <a:gd name="connsiteY0" fmla="*/ 0 h 112111"/>
                  <a:gd name="connsiteX1" fmla="*/ 1898869 w 1902372"/>
                  <a:gd name="connsiteY1" fmla="*/ 0 h 112111"/>
                  <a:gd name="connsiteX2" fmla="*/ 1902372 w 1902372"/>
                  <a:gd name="connsiteY2" fmla="*/ 112111 h 112111"/>
                  <a:gd name="connsiteX0" fmla="*/ 0 w 1898869"/>
                  <a:gd name="connsiteY0" fmla="*/ 0 h 0"/>
                  <a:gd name="connsiteX1" fmla="*/ 1898869 w 1898869"/>
                  <a:gd name="connsiteY1" fmla="*/ 0 h 0"/>
                </a:gdLst>
                <a:ahLst/>
                <a:cxnLst>
                  <a:cxn ang="0">
                    <a:pos x="connsiteX0" y="connsiteY0"/>
                  </a:cxn>
                  <a:cxn ang="0">
                    <a:pos x="connsiteX1" y="connsiteY1"/>
                  </a:cxn>
                </a:cxnLst>
                <a:rect l="l" t="t" r="r" b="b"/>
                <a:pathLst>
                  <a:path w="1898869">
                    <a:moveTo>
                      <a:pt x="0" y="0"/>
                    </a:moveTo>
                    <a:lnTo>
                      <a:pt x="1898869"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3" name="Freihandform: Form 202">
                <a:extLst>
                  <a:ext uri="{FF2B5EF4-FFF2-40B4-BE49-F238E27FC236}">
                    <a16:creationId xmlns:a16="http://schemas.microsoft.com/office/drawing/2014/main" xmlns="" id="{6E602112-9994-4EDE-B2B4-5A93E22CD009}"/>
                  </a:ext>
                </a:extLst>
              </p:cNvPr>
              <p:cNvSpPr/>
              <p:nvPr/>
            </p:nvSpPr>
            <p:spPr>
              <a:xfrm>
                <a:off x="14054523" y="5234151"/>
                <a:ext cx="1872000" cy="0"/>
              </a:xfrm>
              <a:custGeom>
                <a:avLst/>
                <a:gdLst>
                  <a:gd name="connsiteX0" fmla="*/ 0 w 1902372"/>
                  <a:gd name="connsiteY0" fmla="*/ 0 h 112111"/>
                  <a:gd name="connsiteX1" fmla="*/ 1898869 w 1902372"/>
                  <a:gd name="connsiteY1" fmla="*/ 0 h 112111"/>
                  <a:gd name="connsiteX2" fmla="*/ 1902372 w 1902372"/>
                  <a:gd name="connsiteY2" fmla="*/ 112111 h 112111"/>
                  <a:gd name="connsiteX0" fmla="*/ 0 w 1898869"/>
                  <a:gd name="connsiteY0" fmla="*/ 0 h 0"/>
                  <a:gd name="connsiteX1" fmla="*/ 1898869 w 1898869"/>
                  <a:gd name="connsiteY1" fmla="*/ 0 h 0"/>
                </a:gdLst>
                <a:ahLst/>
                <a:cxnLst>
                  <a:cxn ang="0">
                    <a:pos x="connsiteX0" y="connsiteY0"/>
                  </a:cxn>
                  <a:cxn ang="0">
                    <a:pos x="connsiteX1" y="connsiteY1"/>
                  </a:cxn>
                </a:cxnLst>
                <a:rect l="l" t="t" r="r" b="b"/>
                <a:pathLst>
                  <a:path w="1898869">
                    <a:moveTo>
                      <a:pt x="0" y="0"/>
                    </a:moveTo>
                    <a:lnTo>
                      <a:pt x="1898869"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99" name="Rechteck 198">
              <a:extLst>
                <a:ext uri="{FF2B5EF4-FFF2-40B4-BE49-F238E27FC236}">
                  <a16:creationId xmlns:a16="http://schemas.microsoft.com/office/drawing/2014/main" xmlns="" id="{7F5B1F1E-3691-4056-BBB1-A5304873EAAF}"/>
                </a:ext>
              </a:extLst>
            </p:cNvPr>
            <p:cNvSpPr/>
            <p:nvPr/>
          </p:nvSpPr>
          <p:spPr>
            <a:xfrm>
              <a:off x="18319805" y="5780599"/>
              <a:ext cx="166978" cy="4293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0" name="Rechteck 199">
              <a:extLst>
                <a:ext uri="{FF2B5EF4-FFF2-40B4-BE49-F238E27FC236}">
                  <a16:creationId xmlns:a16="http://schemas.microsoft.com/office/drawing/2014/main" xmlns="" id="{F3510584-515A-45E4-99C7-9FF097E4F22E}"/>
                </a:ext>
              </a:extLst>
            </p:cNvPr>
            <p:cNvSpPr/>
            <p:nvPr/>
          </p:nvSpPr>
          <p:spPr>
            <a:xfrm>
              <a:off x="16714966" y="6219245"/>
              <a:ext cx="166978" cy="4293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79" name="Textfeld 178">
            <a:extLst>
              <a:ext uri="{FF2B5EF4-FFF2-40B4-BE49-F238E27FC236}">
                <a16:creationId xmlns:a16="http://schemas.microsoft.com/office/drawing/2014/main" xmlns="" id="{0A91A6D5-6050-4754-82C2-5F6F5FD3A6C6}"/>
              </a:ext>
            </a:extLst>
          </p:cNvPr>
          <p:cNvSpPr txBox="1"/>
          <p:nvPr/>
        </p:nvSpPr>
        <p:spPr>
          <a:xfrm>
            <a:off x="2382945" y="7634615"/>
            <a:ext cx="1299883"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4.9</a:t>
            </a:r>
            <a:endParaRPr lang="en-US" sz="3000" dirty="0">
              <a:solidFill>
                <a:schemeClr val="bg1"/>
              </a:solidFill>
              <a:latin typeface="BMWType V2 Light" pitchFamily="2" charset="0"/>
              <a:cs typeface="BMWType V2 Light" pitchFamily="2" charset="0"/>
            </a:endParaRPr>
          </a:p>
        </p:txBody>
      </p:sp>
      <p:sp>
        <p:nvSpPr>
          <p:cNvPr id="182" name="Textfeld 181">
            <a:extLst>
              <a:ext uri="{FF2B5EF4-FFF2-40B4-BE49-F238E27FC236}">
                <a16:creationId xmlns:a16="http://schemas.microsoft.com/office/drawing/2014/main" xmlns="" id="{C0FE0899-A7CF-4CE1-97D5-F143E7DD9898}"/>
              </a:ext>
            </a:extLst>
          </p:cNvPr>
          <p:cNvSpPr txBox="1"/>
          <p:nvPr/>
        </p:nvSpPr>
        <p:spPr>
          <a:xfrm>
            <a:off x="9696995" y="5939403"/>
            <a:ext cx="1281952"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6.9</a:t>
            </a:r>
            <a:endParaRPr lang="en-US" sz="3000" dirty="0">
              <a:solidFill>
                <a:schemeClr val="bg1"/>
              </a:solidFill>
              <a:latin typeface="BMWType V2 Light" pitchFamily="2" charset="0"/>
              <a:cs typeface="BMWType V2 Light" pitchFamily="2" charset="0"/>
            </a:endParaRPr>
          </a:p>
        </p:txBody>
      </p:sp>
      <p:sp>
        <p:nvSpPr>
          <p:cNvPr id="183" name="Textfeld 182">
            <a:extLst>
              <a:ext uri="{FF2B5EF4-FFF2-40B4-BE49-F238E27FC236}">
                <a16:creationId xmlns:a16="http://schemas.microsoft.com/office/drawing/2014/main" xmlns="" id="{56077A86-5292-4C63-B82E-4372B8DD59FD}"/>
              </a:ext>
            </a:extLst>
          </p:cNvPr>
          <p:cNvSpPr txBox="1"/>
          <p:nvPr/>
        </p:nvSpPr>
        <p:spPr>
          <a:xfrm>
            <a:off x="11304494" y="9923162"/>
            <a:ext cx="1299882"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2.2</a:t>
            </a:r>
            <a:endParaRPr lang="en-US" sz="3000" dirty="0">
              <a:solidFill>
                <a:schemeClr val="bg1"/>
              </a:solidFill>
              <a:latin typeface="BMWType V2 Light" pitchFamily="2" charset="0"/>
              <a:cs typeface="BMWType V2 Light" pitchFamily="2" charset="0"/>
            </a:endParaRPr>
          </a:p>
        </p:txBody>
      </p:sp>
      <p:sp>
        <p:nvSpPr>
          <p:cNvPr id="184" name="Textfeld 183">
            <a:extLst>
              <a:ext uri="{FF2B5EF4-FFF2-40B4-BE49-F238E27FC236}">
                <a16:creationId xmlns:a16="http://schemas.microsoft.com/office/drawing/2014/main" xmlns="" id="{7465334E-EBF8-4934-B9BC-89D01247C850}"/>
              </a:ext>
            </a:extLst>
          </p:cNvPr>
          <p:cNvSpPr txBox="1"/>
          <p:nvPr/>
        </p:nvSpPr>
        <p:spPr>
          <a:xfrm>
            <a:off x="13324114" y="7888902"/>
            <a:ext cx="1274909"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4.6</a:t>
            </a:r>
            <a:endParaRPr lang="en-US" sz="3000" dirty="0">
              <a:solidFill>
                <a:schemeClr val="bg1"/>
              </a:solidFill>
              <a:latin typeface="BMWType V2 Light" pitchFamily="2" charset="0"/>
              <a:cs typeface="BMWType V2 Light" pitchFamily="2" charset="0"/>
            </a:endParaRPr>
          </a:p>
        </p:txBody>
      </p:sp>
      <p:sp>
        <p:nvSpPr>
          <p:cNvPr id="185" name="Textfeld 184">
            <a:extLst>
              <a:ext uri="{FF2B5EF4-FFF2-40B4-BE49-F238E27FC236}">
                <a16:creationId xmlns:a16="http://schemas.microsoft.com/office/drawing/2014/main" xmlns="" id="{8062EC41-A1E0-48CC-B904-C453D6816A3C}"/>
              </a:ext>
            </a:extLst>
          </p:cNvPr>
          <p:cNvSpPr txBox="1"/>
          <p:nvPr/>
        </p:nvSpPr>
        <p:spPr>
          <a:xfrm>
            <a:off x="14939682" y="10177447"/>
            <a:ext cx="1281953"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1.9</a:t>
            </a:r>
            <a:endParaRPr lang="en-US" sz="3000" dirty="0">
              <a:solidFill>
                <a:schemeClr val="bg1"/>
              </a:solidFill>
              <a:latin typeface="BMWType V2 Light" pitchFamily="2" charset="0"/>
              <a:cs typeface="BMWType V2 Light" pitchFamily="2" charset="0"/>
            </a:endParaRPr>
          </a:p>
        </p:txBody>
      </p:sp>
      <p:sp>
        <p:nvSpPr>
          <p:cNvPr id="189" name="Textfeld 188">
            <a:extLst>
              <a:ext uri="{FF2B5EF4-FFF2-40B4-BE49-F238E27FC236}">
                <a16:creationId xmlns:a16="http://schemas.microsoft.com/office/drawing/2014/main" xmlns="" id="{B8A83C63-2EF0-4A90-862E-2F8730AA1F0C}"/>
              </a:ext>
            </a:extLst>
          </p:cNvPr>
          <p:cNvSpPr txBox="1"/>
          <p:nvPr/>
        </p:nvSpPr>
        <p:spPr>
          <a:xfrm>
            <a:off x="22213880" y="9923162"/>
            <a:ext cx="1278467"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2.2</a:t>
            </a:r>
            <a:endParaRPr lang="en-US" sz="3000" dirty="0">
              <a:solidFill>
                <a:schemeClr val="bg1"/>
              </a:solidFill>
              <a:latin typeface="BMWType V2 Light" pitchFamily="2" charset="0"/>
              <a:cs typeface="BMWType V2 Light" pitchFamily="2" charset="0"/>
            </a:endParaRPr>
          </a:p>
        </p:txBody>
      </p:sp>
      <p:sp>
        <p:nvSpPr>
          <p:cNvPr id="135" name="Textfeld 134">
            <a:extLst>
              <a:ext uri="{FF2B5EF4-FFF2-40B4-BE49-F238E27FC236}">
                <a16:creationId xmlns:a16="http://schemas.microsoft.com/office/drawing/2014/main" xmlns="" id="{71E782EA-4DA1-41B4-8471-818A46C72C0B}"/>
              </a:ext>
            </a:extLst>
          </p:cNvPr>
          <p:cNvSpPr txBox="1"/>
          <p:nvPr/>
        </p:nvSpPr>
        <p:spPr>
          <a:xfrm>
            <a:off x="1118050" y="4535644"/>
            <a:ext cx="724818" cy="438582"/>
          </a:xfrm>
          <a:prstGeom prst="rect">
            <a:avLst/>
          </a:prstGeom>
          <a:noFill/>
        </p:spPr>
        <p:txBody>
          <a:bodyPr wrap="square" lIns="0" tIns="0" rIns="0" bIns="0" rtlCol="0" anchor="ctr" anchorCtr="0">
            <a:spAutoFit/>
          </a:bodyPr>
          <a:lstStyle/>
          <a:p>
            <a:pPr algn="r">
              <a:lnSpc>
                <a:spcPct val="95000"/>
              </a:lnSpc>
            </a:pPr>
            <a:r>
              <a:rPr lang="en-US" sz="3000">
                <a:latin typeface="BMWType V2 Light" pitchFamily="2" charset="0"/>
                <a:cs typeface="BMWType V2 Light" pitchFamily="2" charset="0"/>
              </a:rPr>
              <a:t>8</a:t>
            </a:r>
            <a:endParaRPr lang="en-US" sz="3000" dirty="0">
              <a:latin typeface="BMWType V2 Light" pitchFamily="2" charset="0"/>
              <a:cs typeface="BMWType V2 Light" pitchFamily="2" charset="0"/>
            </a:endParaRPr>
          </a:p>
        </p:txBody>
      </p:sp>
      <p:sp>
        <p:nvSpPr>
          <p:cNvPr id="58" name="Freihandform 57"/>
          <p:cNvSpPr/>
          <p:nvPr/>
        </p:nvSpPr>
        <p:spPr>
          <a:xfrm>
            <a:off x="1927275" y="11534083"/>
            <a:ext cx="21929676"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9" name="Rechteck 138">
            <a:extLst>
              <a:ext uri="{FF2B5EF4-FFF2-40B4-BE49-F238E27FC236}">
                <a16:creationId xmlns:a16="http://schemas.microsoft.com/office/drawing/2014/main" xmlns="" id="{178A2321-9B5E-4AFB-9B3E-9600B8F563A6}"/>
              </a:ext>
            </a:extLst>
          </p:cNvPr>
          <p:cNvSpPr/>
          <p:nvPr/>
        </p:nvSpPr>
        <p:spPr>
          <a:xfrm>
            <a:off x="3198932" y="12427990"/>
            <a:ext cx="8105562" cy="369332"/>
          </a:xfrm>
          <a:prstGeom prst="rect">
            <a:avLst/>
          </a:prstGeom>
        </p:spPr>
        <p:txBody>
          <a:bodyPr wrap="square" lIns="0" tIns="0" rIns="0" bIns="0" anchor="t">
            <a:spAutoFit/>
          </a:bodyPr>
          <a:lstStyle/>
          <a:p>
            <a:r>
              <a:rPr lang="de-DE" sz="2400" dirty="0">
                <a:solidFill>
                  <a:srgbClr val="000000"/>
                </a:solidFill>
                <a:latin typeface="BMWType V2 Light" pitchFamily="2" charset="0"/>
                <a:cs typeface="BMWType V2 Light" pitchFamily="2" charset="0"/>
              </a:rPr>
              <a:t> </a:t>
            </a:r>
            <a:r>
              <a:rPr lang="de-DE" sz="2400" dirty="0" smtClean="0">
                <a:solidFill>
                  <a:srgbClr val="000000"/>
                </a:solidFill>
                <a:latin typeface="BMWType V2 Regular" pitchFamily="2" charset="0"/>
                <a:cs typeface="BMWType V2 Regular" pitchFamily="2" charset="0"/>
              </a:rPr>
              <a:t>EV </a:t>
            </a:r>
            <a:r>
              <a:rPr lang="de-DE" sz="2400" dirty="0" err="1">
                <a:solidFill>
                  <a:srgbClr val="000000"/>
                </a:solidFill>
                <a:latin typeface="BMWType V2 Regular" pitchFamily="2" charset="0"/>
                <a:cs typeface="BMWType V2 Regular" pitchFamily="2" charset="0"/>
              </a:rPr>
              <a:t>share</a:t>
            </a:r>
            <a:r>
              <a:rPr lang="de-DE" sz="2400" dirty="0">
                <a:solidFill>
                  <a:srgbClr val="000000"/>
                </a:solidFill>
                <a:latin typeface="BMWType V2 Regular" pitchFamily="2" charset="0"/>
                <a:cs typeface="BMWType V2 Regular" pitchFamily="2" charset="0"/>
              </a:rPr>
              <a:t> in total BMW Group </a:t>
            </a:r>
            <a:r>
              <a:rPr lang="de-DE" sz="2400" dirty="0" err="1">
                <a:solidFill>
                  <a:srgbClr val="000000"/>
                </a:solidFill>
                <a:latin typeface="BMWType V2 Regular" pitchFamily="2" charset="0"/>
                <a:cs typeface="BMWType V2 Regular" pitchFamily="2" charset="0"/>
              </a:rPr>
              <a:t>registrations</a:t>
            </a:r>
            <a:r>
              <a:rPr lang="de-DE" sz="2400" dirty="0">
                <a:solidFill>
                  <a:srgbClr val="000000"/>
                </a:solidFill>
                <a:latin typeface="BMWType V2 Regular" pitchFamily="2" charset="0"/>
                <a:cs typeface="BMWType V2 Regular" pitchFamily="2" charset="0"/>
              </a:rPr>
              <a:t> (BMW + MINI) </a:t>
            </a:r>
            <a:endParaRPr lang="en-US" sz="2400" dirty="0">
              <a:solidFill>
                <a:srgbClr val="000000"/>
              </a:solidFill>
              <a:latin typeface="BMWType V2 Regular" pitchFamily="2" charset="0"/>
              <a:cs typeface="BMWType V2 Regular" pitchFamily="2" charset="0"/>
            </a:endParaRPr>
          </a:p>
        </p:txBody>
      </p:sp>
      <p:sp>
        <p:nvSpPr>
          <p:cNvPr id="141" name="Rechteck 140">
            <a:extLst>
              <a:ext uri="{FF2B5EF4-FFF2-40B4-BE49-F238E27FC236}">
                <a16:creationId xmlns:a16="http://schemas.microsoft.com/office/drawing/2014/main" xmlns="" id="{50BC92B1-B8F0-4125-99E1-622617BBE249}"/>
              </a:ext>
            </a:extLst>
          </p:cNvPr>
          <p:cNvSpPr/>
          <p:nvPr/>
        </p:nvSpPr>
        <p:spPr>
          <a:xfrm>
            <a:off x="2016418" y="12482045"/>
            <a:ext cx="1180173" cy="26670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3" name="Textfeld 122"/>
          <p:cNvSpPr txBox="1"/>
          <p:nvPr/>
        </p:nvSpPr>
        <p:spPr>
          <a:xfrm>
            <a:off x="19020029" y="1953189"/>
            <a:ext cx="5203156" cy="923330"/>
          </a:xfrm>
          <a:prstGeom prst="rect">
            <a:avLst/>
          </a:prstGeom>
          <a:noFill/>
        </p:spPr>
        <p:txBody>
          <a:bodyPr wrap="none" rtlCol="0">
            <a:spAutoFit/>
          </a:bodyPr>
          <a:lstStyle/>
          <a:p>
            <a:r>
              <a:rPr lang="de-DE" sz="5400" b="1" dirty="0" smtClean="0"/>
              <a:t>BMW </a:t>
            </a:r>
            <a:r>
              <a:rPr lang="de-DE" sz="5400" b="1" dirty="0" err="1" smtClean="0"/>
              <a:t>Infographic</a:t>
            </a:r>
            <a:endParaRPr lang="de-DE" sz="5400" b="1" dirty="0" smtClean="0"/>
          </a:p>
        </p:txBody>
      </p:sp>
    </p:spTree>
    <p:extLst>
      <p:ext uri="{BB962C8B-B14F-4D97-AF65-F5344CB8AC3E}">
        <p14:creationId xmlns:p14="http://schemas.microsoft.com/office/powerpoint/2010/main" val="136355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hteck 136">
            <a:extLst>
              <a:ext uri="{FF2B5EF4-FFF2-40B4-BE49-F238E27FC236}">
                <a16:creationId xmlns:a16="http://schemas.microsoft.com/office/drawing/2014/main" xmlns="" id="{938D4530-5107-43C4-A0D5-E05EC24DE2F9}"/>
              </a:ext>
            </a:extLst>
          </p:cNvPr>
          <p:cNvSpPr/>
          <p:nvPr/>
        </p:nvSpPr>
        <p:spPr>
          <a:xfrm>
            <a:off x="0" y="2392326"/>
            <a:ext cx="24385815" cy="11323674"/>
          </a:xfrm>
          <a:prstGeom prst="rect">
            <a:avLst/>
          </a:prstGeom>
          <a:gradFill>
            <a:gsLst>
              <a:gs pos="0">
                <a:schemeClr val="bg1">
                  <a:lumMod val="85000"/>
                </a:schemeClr>
              </a:gs>
              <a:gs pos="83000">
                <a:schemeClr val="bg1">
                  <a:lumMod val="95000"/>
                </a:schemeClr>
              </a:gs>
              <a:gs pos="100000">
                <a:schemeClr val="bg1"/>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39" name="Rechteck 138">
            <a:extLst>
              <a:ext uri="{FF2B5EF4-FFF2-40B4-BE49-F238E27FC236}">
                <a16:creationId xmlns:a16="http://schemas.microsoft.com/office/drawing/2014/main" xmlns="" id="{973D59F1-3729-4EBA-A490-24377F671A7C}"/>
              </a:ext>
            </a:extLst>
          </p:cNvPr>
          <p:cNvSpPr/>
          <p:nvPr/>
        </p:nvSpPr>
        <p:spPr>
          <a:xfrm>
            <a:off x="2038350" y="4767802"/>
            <a:ext cx="21818600" cy="67739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Textfeld 52"/>
          <p:cNvSpPr txBox="1"/>
          <p:nvPr/>
        </p:nvSpPr>
        <p:spPr>
          <a:xfrm>
            <a:off x="20231099" y="11698325"/>
            <a:ext cx="3608611" cy="438582"/>
          </a:xfrm>
          <a:prstGeom prst="rect">
            <a:avLst/>
          </a:prstGeom>
          <a:noFill/>
        </p:spPr>
        <p:txBody>
          <a:bodyPr wrap="square" lIns="0" tIns="0" rIns="0" bIns="0" rtlCol="0" anchor="ctr" anchorCtr="0">
            <a:spAutoFit/>
          </a:bodyPr>
          <a:lstStyle/>
          <a:p>
            <a:pPr algn="ctr">
              <a:lnSpc>
                <a:spcPct val="95000"/>
              </a:lnSpc>
            </a:pPr>
            <a:r>
              <a:rPr lang="en-US" sz="3000" dirty="0">
                <a:latin typeface="BMWType V2 Light" pitchFamily="2" charset="0"/>
                <a:cs typeface="BMWType V2 Light" pitchFamily="2" charset="0"/>
              </a:rPr>
              <a:t>UK &amp; Ireland</a:t>
            </a:r>
          </a:p>
        </p:txBody>
      </p:sp>
      <p:sp>
        <p:nvSpPr>
          <p:cNvPr id="3" name="Rechteck 2"/>
          <p:cNvSpPr/>
          <p:nvPr/>
        </p:nvSpPr>
        <p:spPr>
          <a:xfrm>
            <a:off x="0" y="0"/>
            <a:ext cx="24382413"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Textfeld 73"/>
          <p:cNvSpPr txBox="1"/>
          <p:nvPr/>
        </p:nvSpPr>
        <p:spPr>
          <a:xfrm>
            <a:off x="1118050" y="11309319"/>
            <a:ext cx="724818" cy="438582"/>
          </a:xfrm>
          <a:prstGeom prst="rect">
            <a:avLst/>
          </a:prstGeom>
          <a:noFill/>
        </p:spPr>
        <p:txBody>
          <a:bodyPr wrap="square" lIns="0" tIns="0" rIns="0" bIns="0" rtlCol="0" anchor="ctr" anchorCtr="0">
            <a:spAutoFit/>
          </a:bodyPr>
          <a:lstStyle/>
          <a:p>
            <a:pPr algn="r">
              <a:lnSpc>
                <a:spcPct val="95000"/>
              </a:lnSpc>
            </a:pPr>
            <a:r>
              <a:rPr lang="en-US" sz="3000">
                <a:latin typeface="BMWType V2 Light" pitchFamily="2" charset="0"/>
                <a:cs typeface="BMWType V2 Light" pitchFamily="2" charset="0"/>
              </a:rPr>
              <a:t>0</a:t>
            </a:r>
            <a:endParaRPr lang="en-US" sz="3000" dirty="0">
              <a:latin typeface="BMWType V2 Light" pitchFamily="2" charset="0"/>
              <a:cs typeface="BMWType V2 Light" pitchFamily="2" charset="0"/>
            </a:endParaRPr>
          </a:p>
        </p:txBody>
      </p:sp>
      <p:sp>
        <p:nvSpPr>
          <p:cNvPr id="89" name="Textfeld 88"/>
          <p:cNvSpPr txBox="1"/>
          <p:nvPr/>
        </p:nvSpPr>
        <p:spPr>
          <a:xfrm rot="16200000">
            <a:off x="-2819469" y="7923790"/>
            <a:ext cx="6789737" cy="438582"/>
          </a:xfrm>
          <a:prstGeom prst="rect">
            <a:avLst/>
          </a:prstGeom>
          <a:noFill/>
        </p:spPr>
        <p:txBody>
          <a:bodyPr wrap="square" lIns="0" tIns="0" rIns="0" bIns="0" rtlCol="0" anchor="ctr" anchorCtr="0">
            <a:spAutoFit/>
          </a:bodyPr>
          <a:lstStyle/>
          <a:p>
            <a:pPr algn="ctr">
              <a:lnSpc>
                <a:spcPct val="95000"/>
              </a:lnSpc>
            </a:pPr>
            <a:r>
              <a:rPr lang="en-US" sz="3000">
                <a:latin typeface="BMWType V2 Light" pitchFamily="2" charset="0"/>
                <a:cs typeface="BMWType V2 Light" pitchFamily="2" charset="0"/>
              </a:rPr>
              <a:t>Market shares (%)</a:t>
            </a:r>
            <a:endParaRPr lang="en-US" sz="3000" dirty="0">
              <a:latin typeface="BMWType V2 Light" pitchFamily="2" charset="0"/>
              <a:cs typeface="BMWType V2 Light" pitchFamily="2" charset="0"/>
            </a:endParaRPr>
          </a:p>
        </p:txBody>
      </p:sp>
      <p:sp>
        <p:nvSpPr>
          <p:cNvPr id="99" name="Freihandform 98"/>
          <p:cNvSpPr/>
          <p:nvPr/>
        </p:nvSpPr>
        <p:spPr>
          <a:xfrm>
            <a:off x="1927275" y="6701026"/>
            <a:ext cx="21929676"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Freihandform 99"/>
          <p:cNvSpPr/>
          <p:nvPr/>
        </p:nvSpPr>
        <p:spPr>
          <a:xfrm>
            <a:off x="1927275" y="7667638"/>
            <a:ext cx="21929676"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Freihandform 100"/>
          <p:cNvSpPr/>
          <p:nvPr/>
        </p:nvSpPr>
        <p:spPr>
          <a:xfrm>
            <a:off x="1927275" y="8634250"/>
            <a:ext cx="21929676"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Freihandform 101"/>
          <p:cNvSpPr/>
          <p:nvPr/>
        </p:nvSpPr>
        <p:spPr>
          <a:xfrm>
            <a:off x="1927275" y="9600862"/>
            <a:ext cx="21929676"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Freihandform 102"/>
          <p:cNvSpPr/>
          <p:nvPr/>
        </p:nvSpPr>
        <p:spPr>
          <a:xfrm>
            <a:off x="1927275" y="10567474"/>
            <a:ext cx="21929676"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Textfeld 103"/>
          <p:cNvSpPr txBox="1"/>
          <p:nvPr/>
        </p:nvSpPr>
        <p:spPr>
          <a:xfrm>
            <a:off x="1118050" y="4535644"/>
            <a:ext cx="724818" cy="438582"/>
          </a:xfrm>
          <a:prstGeom prst="rect">
            <a:avLst/>
          </a:prstGeom>
          <a:noFill/>
        </p:spPr>
        <p:txBody>
          <a:bodyPr wrap="square" lIns="0" tIns="0" rIns="0" bIns="0" rtlCol="0" anchor="ctr" anchorCtr="0">
            <a:spAutoFit/>
          </a:bodyPr>
          <a:lstStyle/>
          <a:p>
            <a:pPr algn="r">
              <a:lnSpc>
                <a:spcPct val="95000"/>
              </a:lnSpc>
            </a:pPr>
            <a:r>
              <a:rPr lang="en-US" sz="3000">
                <a:latin typeface="BMWType V2 Light" pitchFamily="2" charset="0"/>
                <a:cs typeface="BMWType V2 Light" pitchFamily="2" charset="0"/>
              </a:rPr>
              <a:t>35</a:t>
            </a:r>
            <a:endParaRPr lang="en-US" sz="3000" dirty="0">
              <a:latin typeface="BMWType V2 Light" pitchFamily="2" charset="0"/>
              <a:cs typeface="BMWType V2 Light" pitchFamily="2" charset="0"/>
            </a:endParaRPr>
          </a:p>
        </p:txBody>
      </p:sp>
      <p:sp>
        <p:nvSpPr>
          <p:cNvPr id="106" name="Textfeld 105"/>
          <p:cNvSpPr txBox="1"/>
          <p:nvPr/>
        </p:nvSpPr>
        <p:spPr>
          <a:xfrm>
            <a:off x="1118050" y="6495860"/>
            <a:ext cx="724818" cy="438582"/>
          </a:xfrm>
          <a:prstGeom prst="rect">
            <a:avLst/>
          </a:prstGeom>
          <a:noFill/>
        </p:spPr>
        <p:txBody>
          <a:bodyPr wrap="square" lIns="0" tIns="0" rIns="0" bIns="0" rtlCol="0" anchor="ctr" anchorCtr="0">
            <a:spAutoFit/>
          </a:bodyPr>
          <a:lstStyle/>
          <a:p>
            <a:pPr algn="r">
              <a:lnSpc>
                <a:spcPct val="95000"/>
              </a:lnSpc>
            </a:pPr>
            <a:r>
              <a:rPr lang="en-US" sz="3000">
                <a:latin typeface="BMWType V2 Light" pitchFamily="2" charset="0"/>
                <a:cs typeface="BMWType V2 Light" pitchFamily="2" charset="0"/>
              </a:rPr>
              <a:t>25</a:t>
            </a:r>
            <a:endParaRPr lang="en-US" sz="3000" dirty="0">
              <a:latin typeface="BMWType V2 Light" pitchFamily="2" charset="0"/>
              <a:cs typeface="BMWType V2 Light" pitchFamily="2" charset="0"/>
            </a:endParaRPr>
          </a:p>
        </p:txBody>
      </p:sp>
      <p:sp>
        <p:nvSpPr>
          <p:cNvPr id="107" name="Textfeld 106"/>
          <p:cNvSpPr txBox="1"/>
          <p:nvPr/>
        </p:nvSpPr>
        <p:spPr>
          <a:xfrm>
            <a:off x="1118050" y="7458552"/>
            <a:ext cx="724818" cy="438582"/>
          </a:xfrm>
          <a:prstGeom prst="rect">
            <a:avLst/>
          </a:prstGeom>
          <a:noFill/>
        </p:spPr>
        <p:txBody>
          <a:bodyPr wrap="square" lIns="0" tIns="0" rIns="0" bIns="0" rtlCol="0" anchor="ctr" anchorCtr="0">
            <a:spAutoFit/>
          </a:bodyPr>
          <a:lstStyle/>
          <a:p>
            <a:pPr algn="r">
              <a:lnSpc>
                <a:spcPct val="95000"/>
              </a:lnSpc>
            </a:pPr>
            <a:r>
              <a:rPr lang="en-US" sz="3000">
                <a:latin typeface="BMWType V2 Light" pitchFamily="2" charset="0"/>
                <a:cs typeface="BMWType V2 Light" pitchFamily="2" charset="0"/>
              </a:rPr>
              <a:t>20</a:t>
            </a:r>
            <a:endParaRPr lang="en-US" sz="3000" dirty="0">
              <a:latin typeface="BMWType V2 Light" pitchFamily="2" charset="0"/>
              <a:cs typeface="BMWType V2 Light" pitchFamily="2" charset="0"/>
            </a:endParaRPr>
          </a:p>
        </p:txBody>
      </p:sp>
      <p:sp>
        <p:nvSpPr>
          <p:cNvPr id="108" name="Textfeld 107"/>
          <p:cNvSpPr txBox="1"/>
          <p:nvPr/>
        </p:nvSpPr>
        <p:spPr>
          <a:xfrm>
            <a:off x="1118050" y="8421244"/>
            <a:ext cx="724818" cy="438582"/>
          </a:xfrm>
          <a:prstGeom prst="rect">
            <a:avLst/>
          </a:prstGeom>
          <a:noFill/>
        </p:spPr>
        <p:txBody>
          <a:bodyPr wrap="square" lIns="0" tIns="0" rIns="0" bIns="0" rtlCol="0" anchor="ctr" anchorCtr="0">
            <a:spAutoFit/>
          </a:bodyPr>
          <a:lstStyle/>
          <a:p>
            <a:pPr algn="r">
              <a:lnSpc>
                <a:spcPct val="95000"/>
              </a:lnSpc>
            </a:pPr>
            <a:r>
              <a:rPr lang="en-US" sz="3000">
                <a:latin typeface="BMWType V2 Light" pitchFamily="2" charset="0"/>
                <a:cs typeface="BMWType V2 Light" pitchFamily="2" charset="0"/>
              </a:rPr>
              <a:t>15</a:t>
            </a:r>
            <a:endParaRPr lang="en-US" sz="3000" dirty="0">
              <a:latin typeface="BMWType V2 Light" pitchFamily="2" charset="0"/>
              <a:cs typeface="BMWType V2 Light" pitchFamily="2" charset="0"/>
            </a:endParaRPr>
          </a:p>
        </p:txBody>
      </p:sp>
      <p:sp>
        <p:nvSpPr>
          <p:cNvPr id="109" name="Textfeld 108"/>
          <p:cNvSpPr txBox="1"/>
          <p:nvPr/>
        </p:nvSpPr>
        <p:spPr>
          <a:xfrm>
            <a:off x="1118050" y="9383936"/>
            <a:ext cx="724818" cy="438582"/>
          </a:xfrm>
          <a:prstGeom prst="rect">
            <a:avLst/>
          </a:prstGeom>
          <a:noFill/>
        </p:spPr>
        <p:txBody>
          <a:bodyPr wrap="square" lIns="0" tIns="0" rIns="0" bIns="0" rtlCol="0" anchor="ctr" anchorCtr="0">
            <a:spAutoFit/>
          </a:bodyPr>
          <a:lstStyle/>
          <a:p>
            <a:pPr algn="r">
              <a:lnSpc>
                <a:spcPct val="95000"/>
              </a:lnSpc>
            </a:pPr>
            <a:r>
              <a:rPr lang="en-US" sz="3000">
                <a:latin typeface="BMWType V2 Light" pitchFamily="2" charset="0"/>
                <a:cs typeface="BMWType V2 Light" pitchFamily="2" charset="0"/>
              </a:rPr>
              <a:t>10</a:t>
            </a:r>
            <a:endParaRPr lang="en-US" sz="3000" dirty="0">
              <a:latin typeface="BMWType V2 Light" pitchFamily="2" charset="0"/>
              <a:cs typeface="BMWType V2 Light" pitchFamily="2" charset="0"/>
            </a:endParaRPr>
          </a:p>
        </p:txBody>
      </p:sp>
      <p:sp>
        <p:nvSpPr>
          <p:cNvPr id="110" name="Textfeld 109"/>
          <p:cNvSpPr txBox="1"/>
          <p:nvPr/>
        </p:nvSpPr>
        <p:spPr>
          <a:xfrm>
            <a:off x="1118050" y="10346628"/>
            <a:ext cx="724818" cy="438582"/>
          </a:xfrm>
          <a:prstGeom prst="rect">
            <a:avLst/>
          </a:prstGeom>
          <a:noFill/>
        </p:spPr>
        <p:txBody>
          <a:bodyPr wrap="square" lIns="0" tIns="0" rIns="0" bIns="0" rtlCol="0" anchor="ctr" anchorCtr="0">
            <a:spAutoFit/>
          </a:bodyPr>
          <a:lstStyle/>
          <a:p>
            <a:pPr algn="r">
              <a:lnSpc>
                <a:spcPct val="95000"/>
              </a:lnSpc>
            </a:pPr>
            <a:r>
              <a:rPr lang="en-US" sz="3000">
                <a:latin typeface="BMWType V2 Light" pitchFamily="2" charset="0"/>
                <a:cs typeface="BMWType V2 Light" pitchFamily="2" charset="0"/>
              </a:rPr>
              <a:t>5</a:t>
            </a:r>
            <a:endParaRPr lang="en-US" sz="3000" dirty="0">
              <a:latin typeface="BMWType V2 Light" pitchFamily="2" charset="0"/>
              <a:cs typeface="BMWType V2 Light" pitchFamily="2" charset="0"/>
            </a:endParaRPr>
          </a:p>
        </p:txBody>
      </p:sp>
      <p:grpSp>
        <p:nvGrpSpPr>
          <p:cNvPr id="10" name="Gruppieren 9"/>
          <p:cNvGrpSpPr/>
          <p:nvPr/>
        </p:nvGrpSpPr>
        <p:grpSpPr>
          <a:xfrm>
            <a:off x="2038349" y="4759325"/>
            <a:ext cx="21818600" cy="6971657"/>
            <a:chOff x="2038349" y="5454150"/>
            <a:chExt cx="21818600" cy="5730921"/>
          </a:xfrm>
        </p:grpSpPr>
        <p:sp>
          <p:nvSpPr>
            <p:cNvPr id="112" name="Freihandform 111"/>
            <p:cNvSpPr/>
            <p:nvPr/>
          </p:nvSpPr>
          <p:spPr>
            <a:xfrm rot="5400000">
              <a:off x="20991489" y="8319610"/>
              <a:ext cx="5730920"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Freihandform 112"/>
            <p:cNvSpPr/>
            <p:nvPr/>
          </p:nvSpPr>
          <p:spPr>
            <a:xfrm rot="5400000">
              <a:off x="-827111" y="8319611"/>
              <a:ext cx="5730920"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7" name="Gruppieren 6">
            <a:extLst>
              <a:ext uri="{FF2B5EF4-FFF2-40B4-BE49-F238E27FC236}">
                <a16:creationId xmlns:a16="http://schemas.microsoft.com/office/drawing/2014/main" xmlns="" id="{5EEC2939-4EAD-4900-8AA9-CE3A41E8E7C4}"/>
              </a:ext>
            </a:extLst>
          </p:cNvPr>
          <p:cNvGrpSpPr/>
          <p:nvPr/>
        </p:nvGrpSpPr>
        <p:grpSpPr>
          <a:xfrm>
            <a:off x="5674782" y="4759325"/>
            <a:ext cx="14545732" cy="6971657"/>
            <a:chOff x="5674782" y="5454151"/>
            <a:chExt cx="14545732" cy="5730920"/>
          </a:xfrm>
        </p:grpSpPr>
        <p:sp>
          <p:nvSpPr>
            <p:cNvPr id="85" name="Freihandform 84"/>
            <p:cNvSpPr/>
            <p:nvPr/>
          </p:nvSpPr>
          <p:spPr>
            <a:xfrm rot="5400000">
              <a:off x="6445755" y="8319611"/>
              <a:ext cx="5730920"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Freihandform 113"/>
            <p:cNvSpPr/>
            <p:nvPr/>
          </p:nvSpPr>
          <p:spPr>
            <a:xfrm rot="5400000">
              <a:off x="10082188" y="8319611"/>
              <a:ext cx="5730920"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Freihandform 114"/>
            <p:cNvSpPr/>
            <p:nvPr/>
          </p:nvSpPr>
          <p:spPr>
            <a:xfrm rot="5400000">
              <a:off x="13718621" y="8319611"/>
              <a:ext cx="5730920"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Freihandform 115"/>
            <p:cNvSpPr/>
            <p:nvPr/>
          </p:nvSpPr>
          <p:spPr>
            <a:xfrm rot="5400000">
              <a:off x="17355054" y="8319611"/>
              <a:ext cx="5730920"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Freihandform 116"/>
            <p:cNvSpPr/>
            <p:nvPr/>
          </p:nvSpPr>
          <p:spPr>
            <a:xfrm rot="5400000">
              <a:off x="2809322" y="8319611"/>
              <a:ext cx="5730920"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8" name="Textfeld 117"/>
          <p:cNvSpPr txBox="1"/>
          <p:nvPr/>
        </p:nvSpPr>
        <p:spPr>
          <a:xfrm>
            <a:off x="2038350" y="11698325"/>
            <a:ext cx="3627663" cy="438582"/>
          </a:xfrm>
          <a:prstGeom prst="rect">
            <a:avLst/>
          </a:prstGeom>
          <a:noFill/>
        </p:spPr>
        <p:txBody>
          <a:bodyPr wrap="square" lIns="0" tIns="0" rIns="0" bIns="0" rtlCol="0" anchor="ctr" anchorCtr="0">
            <a:spAutoFit/>
          </a:bodyPr>
          <a:lstStyle/>
          <a:p>
            <a:pPr algn="ctr">
              <a:lnSpc>
                <a:spcPct val="95000"/>
              </a:lnSpc>
            </a:pPr>
            <a:r>
              <a:rPr lang="en-US" sz="3000">
                <a:latin typeface="BMWType V2 Light" pitchFamily="2" charset="0"/>
                <a:cs typeface="BMWType V2 Light" pitchFamily="2" charset="0"/>
              </a:rPr>
              <a:t>Worldwide</a:t>
            </a:r>
            <a:endParaRPr lang="en-US" sz="3000" dirty="0">
              <a:latin typeface="BMWType V2 Light" pitchFamily="2" charset="0"/>
              <a:cs typeface="BMWType V2 Light" pitchFamily="2" charset="0"/>
            </a:endParaRPr>
          </a:p>
        </p:txBody>
      </p:sp>
      <p:sp>
        <p:nvSpPr>
          <p:cNvPr id="119" name="Textfeld 118"/>
          <p:cNvSpPr txBox="1"/>
          <p:nvPr/>
        </p:nvSpPr>
        <p:spPr>
          <a:xfrm>
            <a:off x="5682343" y="11698325"/>
            <a:ext cx="3608611" cy="438582"/>
          </a:xfrm>
          <a:prstGeom prst="rect">
            <a:avLst/>
          </a:prstGeom>
          <a:noFill/>
        </p:spPr>
        <p:txBody>
          <a:bodyPr wrap="square" lIns="0" tIns="0" rIns="0" bIns="0" rtlCol="0" anchor="ctr" anchorCtr="0">
            <a:spAutoFit/>
          </a:bodyPr>
          <a:lstStyle/>
          <a:p>
            <a:pPr algn="ctr">
              <a:lnSpc>
                <a:spcPct val="95000"/>
              </a:lnSpc>
            </a:pPr>
            <a:r>
              <a:rPr lang="en-US" sz="3000" dirty="0">
                <a:latin typeface="BMWType V2 Light" pitchFamily="2" charset="0"/>
                <a:cs typeface="BMWType V2 Light" pitchFamily="2" charset="0"/>
              </a:rPr>
              <a:t>USA</a:t>
            </a:r>
          </a:p>
        </p:txBody>
      </p:sp>
      <p:sp>
        <p:nvSpPr>
          <p:cNvPr id="120" name="Textfeld 119"/>
          <p:cNvSpPr txBox="1"/>
          <p:nvPr/>
        </p:nvSpPr>
        <p:spPr>
          <a:xfrm>
            <a:off x="9323613" y="11698325"/>
            <a:ext cx="3608611" cy="438582"/>
          </a:xfrm>
          <a:prstGeom prst="rect">
            <a:avLst/>
          </a:prstGeom>
          <a:noFill/>
        </p:spPr>
        <p:txBody>
          <a:bodyPr wrap="square" lIns="0" tIns="0" rIns="0" bIns="0" rtlCol="0" anchor="ctr" anchorCtr="0">
            <a:spAutoFit/>
          </a:bodyPr>
          <a:lstStyle/>
          <a:p>
            <a:pPr algn="ctr">
              <a:lnSpc>
                <a:spcPct val="95000"/>
              </a:lnSpc>
            </a:pPr>
            <a:r>
              <a:rPr lang="en-US" sz="3000" dirty="0">
                <a:latin typeface="BMWType V2 Light" pitchFamily="2" charset="0"/>
                <a:cs typeface="BMWType V2 Light" pitchFamily="2" charset="0"/>
              </a:rPr>
              <a:t>Europe</a:t>
            </a:r>
          </a:p>
        </p:txBody>
      </p:sp>
      <p:sp>
        <p:nvSpPr>
          <p:cNvPr id="121" name="Textfeld 120"/>
          <p:cNvSpPr txBox="1"/>
          <p:nvPr/>
        </p:nvSpPr>
        <p:spPr>
          <a:xfrm>
            <a:off x="12964885" y="11698325"/>
            <a:ext cx="3608611" cy="438582"/>
          </a:xfrm>
          <a:prstGeom prst="rect">
            <a:avLst/>
          </a:prstGeom>
          <a:noFill/>
        </p:spPr>
        <p:txBody>
          <a:bodyPr wrap="square" lIns="0" tIns="0" rIns="0" bIns="0" rtlCol="0" anchor="ctr" anchorCtr="0">
            <a:spAutoFit/>
          </a:bodyPr>
          <a:lstStyle/>
          <a:p>
            <a:pPr algn="ctr">
              <a:lnSpc>
                <a:spcPct val="95000"/>
              </a:lnSpc>
            </a:pPr>
            <a:r>
              <a:rPr lang="en-US" sz="3000">
                <a:latin typeface="BMWType V2 Light" pitchFamily="2" charset="0"/>
                <a:cs typeface="BMWType V2 Light" pitchFamily="2" charset="0"/>
              </a:rPr>
              <a:t>Germany</a:t>
            </a:r>
            <a:endParaRPr lang="en-US" sz="3000" dirty="0">
              <a:latin typeface="BMWType V2 Light" pitchFamily="2" charset="0"/>
              <a:cs typeface="BMWType V2 Light" pitchFamily="2" charset="0"/>
            </a:endParaRPr>
          </a:p>
        </p:txBody>
      </p:sp>
      <p:sp>
        <p:nvSpPr>
          <p:cNvPr id="122" name="Textfeld 121"/>
          <p:cNvSpPr txBox="1"/>
          <p:nvPr/>
        </p:nvSpPr>
        <p:spPr>
          <a:xfrm>
            <a:off x="16606156" y="11698325"/>
            <a:ext cx="3608611" cy="438582"/>
          </a:xfrm>
          <a:prstGeom prst="rect">
            <a:avLst/>
          </a:prstGeom>
          <a:noFill/>
        </p:spPr>
        <p:txBody>
          <a:bodyPr wrap="square" lIns="0" tIns="0" rIns="0" bIns="0" rtlCol="0" anchor="ctr" anchorCtr="0">
            <a:spAutoFit/>
          </a:bodyPr>
          <a:lstStyle/>
          <a:p>
            <a:pPr algn="ctr">
              <a:lnSpc>
                <a:spcPct val="95000"/>
              </a:lnSpc>
            </a:pPr>
            <a:r>
              <a:rPr lang="en-US" sz="3000" dirty="0">
                <a:latin typeface="BMWType V2 Light" pitchFamily="2" charset="0"/>
                <a:cs typeface="BMWType V2 Light" pitchFamily="2" charset="0"/>
              </a:rPr>
              <a:t>Norway</a:t>
            </a:r>
          </a:p>
        </p:txBody>
      </p:sp>
      <p:grpSp>
        <p:nvGrpSpPr>
          <p:cNvPr id="5" name="Gruppieren 4"/>
          <p:cNvGrpSpPr/>
          <p:nvPr/>
        </p:nvGrpSpPr>
        <p:grpSpPr>
          <a:xfrm>
            <a:off x="10492836" y="3643586"/>
            <a:ext cx="1312183" cy="691557"/>
            <a:chOff x="10242222" y="4291022"/>
            <a:chExt cx="1441291" cy="759601"/>
          </a:xfrm>
          <a:effectLst>
            <a:outerShdw blurRad="88900" dist="63500" dir="5400000" algn="t" rotWithShape="0">
              <a:prstClr val="black">
                <a:alpha val="40000"/>
              </a:prstClr>
            </a:outerShdw>
          </a:effectLst>
        </p:grpSpPr>
        <p:pic>
          <p:nvPicPr>
            <p:cNvPr id="125" name="Grafik 1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2222" y="4291022"/>
              <a:ext cx="1441291" cy="759600"/>
            </a:xfrm>
            <a:prstGeom prst="rect">
              <a:avLst/>
            </a:prstGeom>
            <a:solidFill>
              <a:srgbClr val="20ACDB"/>
            </a:solidFill>
            <a:ln>
              <a:noFill/>
            </a:ln>
            <a:effectLst/>
          </p:spPr>
        </p:pic>
        <p:sp>
          <p:nvSpPr>
            <p:cNvPr id="126" name="Rechteck 125"/>
            <p:cNvSpPr/>
            <p:nvPr/>
          </p:nvSpPr>
          <p:spPr>
            <a:xfrm rot="16200000">
              <a:off x="10583713" y="3950823"/>
              <a:ext cx="759600" cy="1440000"/>
            </a:xfrm>
            <a:prstGeom prst="rect">
              <a:avLst/>
            </a:prstGeom>
            <a:noFill/>
            <a:ln w="285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68" name="Grafik 6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30941" y="3601890"/>
            <a:ext cx="885446" cy="862221"/>
          </a:xfrm>
          <a:prstGeom prst="rect">
            <a:avLst/>
          </a:prstGeom>
        </p:spPr>
      </p:pic>
      <p:grpSp>
        <p:nvGrpSpPr>
          <p:cNvPr id="6" name="Gruppieren 5"/>
          <p:cNvGrpSpPr/>
          <p:nvPr/>
        </p:nvGrpSpPr>
        <p:grpSpPr>
          <a:xfrm>
            <a:off x="14108276" y="3643586"/>
            <a:ext cx="1311007" cy="691557"/>
            <a:chOff x="14088295" y="4288544"/>
            <a:chExt cx="1440000" cy="759601"/>
          </a:xfrm>
          <a:effectLst>
            <a:outerShdw blurRad="88900" dist="63500" dir="5400000" algn="t" rotWithShape="0">
              <a:prstClr val="black">
                <a:alpha val="40000"/>
              </a:prstClr>
            </a:outerShdw>
          </a:effectLst>
        </p:grpSpPr>
        <p:pic>
          <p:nvPicPr>
            <p:cNvPr id="71" name="Grafik 7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088295" y="4288544"/>
              <a:ext cx="1440000" cy="758919"/>
            </a:xfrm>
            <a:prstGeom prst="rect">
              <a:avLst/>
            </a:prstGeom>
            <a:solidFill>
              <a:srgbClr val="20ACDB"/>
            </a:solidFill>
            <a:ln>
              <a:noFill/>
            </a:ln>
            <a:effectLst/>
          </p:spPr>
        </p:pic>
        <p:sp>
          <p:nvSpPr>
            <p:cNvPr id="69" name="Rechteck 68"/>
            <p:cNvSpPr/>
            <p:nvPr/>
          </p:nvSpPr>
          <p:spPr>
            <a:xfrm rot="16200000">
              <a:off x="14428495" y="3948345"/>
              <a:ext cx="759600" cy="1440000"/>
            </a:xfrm>
            <a:prstGeom prst="rect">
              <a:avLst/>
            </a:prstGeom>
            <a:noFill/>
            <a:ln w="285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8" name="Gruppieren 7"/>
          <p:cNvGrpSpPr/>
          <p:nvPr/>
        </p:nvGrpSpPr>
        <p:grpSpPr>
          <a:xfrm>
            <a:off x="17767345" y="3643586"/>
            <a:ext cx="1311007" cy="691556"/>
            <a:chOff x="17682300" y="4337530"/>
            <a:chExt cx="1440000" cy="759600"/>
          </a:xfrm>
          <a:effectLst>
            <a:outerShdw blurRad="88900" dist="63500" dir="5400000" algn="t" rotWithShape="0">
              <a:prstClr val="black">
                <a:alpha val="40000"/>
              </a:prstClr>
            </a:outerShdw>
          </a:effectLst>
        </p:grpSpPr>
        <p:pic>
          <p:nvPicPr>
            <p:cNvPr id="75" name="Grafik 74"/>
            <p:cNvPicPr>
              <a:picLocks/>
            </p:cNvPicPr>
            <p:nvPr/>
          </p:nvPicPr>
          <p:blipFill>
            <a:blip r:embed="rId6" cstate="screen">
              <a:extLst>
                <a:ext uri="{28A0092B-C50C-407E-A947-70E740481C1C}">
                  <a14:useLocalDpi xmlns:a14="http://schemas.microsoft.com/office/drawing/2010/main"/>
                </a:ext>
              </a:extLst>
            </a:blip>
            <a:stretch>
              <a:fillRect/>
            </a:stretch>
          </p:blipFill>
          <p:spPr>
            <a:xfrm>
              <a:off x="17682300" y="4337530"/>
              <a:ext cx="1440000" cy="759600"/>
            </a:xfrm>
            <a:prstGeom prst="rect">
              <a:avLst/>
            </a:prstGeom>
            <a:noFill/>
            <a:ln>
              <a:noFill/>
            </a:ln>
          </p:spPr>
        </p:pic>
        <p:sp>
          <p:nvSpPr>
            <p:cNvPr id="70" name="Rechteck 69"/>
            <p:cNvSpPr/>
            <p:nvPr/>
          </p:nvSpPr>
          <p:spPr>
            <a:xfrm rot="16200000">
              <a:off x="18022500" y="3997330"/>
              <a:ext cx="759600" cy="1440000"/>
            </a:xfrm>
            <a:prstGeom prst="rect">
              <a:avLst/>
            </a:prstGeom>
            <a:noFill/>
            <a:ln w="285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 name="Gruppieren 1"/>
          <p:cNvGrpSpPr/>
          <p:nvPr/>
        </p:nvGrpSpPr>
        <p:grpSpPr>
          <a:xfrm>
            <a:off x="21401221" y="3643586"/>
            <a:ext cx="1311007" cy="691556"/>
            <a:chOff x="21314213" y="4288544"/>
            <a:chExt cx="1440000" cy="759600"/>
          </a:xfrm>
          <a:effectLst>
            <a:outerShdw blurRad="88900" dist="63500" dir="5400000" algn="t" rotWithShape="0">
              <a:prstClr val="black">
                <a:alpha val="40000"/>
              </a:prstClr>
            </a:outerShdw>
          </a:effectLst>
        </p:grpSpPr>
        <p:pic>
          <p:nvPicPr>
            <p:cNvPr id="76" name="Grafik 75"/>
            <p:cNvPicPr>
              <a:picLocks/>
            </p:cNvPicPr>
            <p:nvPr/>
          </p:nvPicPr>
          <p:blipFill>
            <a:blip r:embed="rId7" cstate="screen">
              <a:extLst>
                <a:ext uri="{28A0092B-C50C-407E-A947-70E740481C1C}">
                  <a14:useLocalDpi xmlns:a14="http://schemas.microsoft.com/office/drawing/2010/main"/>
                </a:ext>
              </a:extLst>
            </a:blip>
            <a:stretch>
              <a:fillRect/>
            </a:stretch>
          </p:blipFill>
          <p:spPr>
            <a:xfrm>
              <a:off x="21314213" y="4288544"/>
              <a:ext cx="1440000" cy="759600"/>
            </a:xfrm>
            <a:prstGeom prst="rect">
              <a:avLst/>
            </a:prstGeom>
            <a:solidFill>
              <a:srgbClr val="20ACDB"/>
            </a:solidFill>
            <a:ln>
              <a:noFill/>
            </a:ln>
            <a:effectLst/>
          </p:spPr>
        </p:pic>
        <p:sp>
          <p:nvSpPr>
            <p:cNvPr id="73" name="Rechteck 72"/>
            <p:cNvSpPr/>
            <p:nvPr/>
          </p:nvSpPr>
          <p:spPr>
            <a:xfrm rot="16200000">
              <a:off x="21654413" y="3948344"/>
              <a:ext cx="759600" cy="1440000"/>
            </a:xfrm>
            <a:prstGeom prst="rect">
              <a:avLst/>
            </a:prstGeom>
            <a:noFill/>
            <a:ln w="285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 name="Gruppieren 3"/>
          <p:cNvGrpSpPr/>
          <p:nvPr/>
        </p:nvGrpSpPr>
        <p:grpSpPr>
          <a:xfrm>
            <a:off x="6851981" y="3643586"/>
            <a:ext cx="1311007" cy="691557"/>
            <a:chOff x="6828061" y="4419173"/>
            <a:chExt cx="1440000" cy="759601"/>
          </a:xfrm>
          <a:effectLst>
            <a:outerShdw blurRad="88900" dist="63500" dir="5400000" algn="t" rotWithShape="0">
              <a:prstClr val="black">
                <a:alpha val="40000"/>
              </a:prstClr>
            </a:outerShdw>
          </a:effectLst>
        </p:grpSpPr>
        <p:pic>
          <p:nvPicPr>
            <p:cNvPr id="72" name="Grafik 7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28061" y="4419173"/>
              <a:ext cx="1440000" cy="758919"/>
            </a:xfrm>
            <a:prstGeom prst="rect">
              <a:avLst/>
            </a:prstGeom>
            <a:solidFill>
              <a:srgbClr val="20ACDB"/>
            </a:solidFill>
            <a:ln>
              <a:noFill/>
            </a:ln>
            <a:effectLst/>
          </p:spPr>
        </p:pic>
        <p:sp>
          <p:nvSpPr>
            <p:cNvPr id="77" name="Rechteck 76"/>
            <p:cNvSpPr/>
            <p:nvPr/>
          </p:nvSpPr>
          <p:spPr>
            <a:xfrm rot="16200000">
              <a:off x="7168261" y="4078974"/>
              <a:ext cx="759600" cy="1440000"/>
            </a:xfrm>
            <a:prstGeom prst="rect">
              <a:avLst/>
            </a:prstGeom>
            <a:noFill/>
            <a:ln w="285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 name="Freihandform 10"/>
          <p:cNvSpPr/>
          <p:nvPr/>
        </p:nvSpPr>
        <p:spPr>
          <a:xfrm>
            <a:off x="16967200" y="5947072"/>
            <a:ext cx="1076174" cy="351583"/>
          </a:xfrm>
          <a:custGeom>
            <a:avLst/>
            <a:gdLst>
              <a:gd name="connsiteX0" fmla="*/ 0 w 914400"/>
              <a:gd name="connsiteY0" fmla="*/ 247798 h 349398"/>
              <a:gd name="connsiteX1" fmla="*/ 223520 w 914400"/>
              <a:gd name="connsiteY1" fmla="*/ 24278 h 349398"/>
              <a:gd name="connsiteX2" fmla="*/ 548640 w 914400"/>
              <a:gd name="connsiteY2" fmla="*/ 24278 h 349398"/>
              <a:gd name="connsiteX3" fmla="*/ 690880 w 914400"/>
              <a:gd name="connsiteY3" fmla="*/ 186838 h 349398"/>
              <a:gd name="connsiteX4" fmla="*/ 914400 w 914400"/>
              <a:gd name="connsiteY4" fmla="*/ 349398 h 349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349398">
                <a:moveTo>
                  <a:pt x="0" y="247798"/>
                </a:moveTo>
                <a:cubicBezTo>
                  <a:pt x="66040" y="154664"/>
                  <a:pt x="132080" y="61531"/>
                  <a:pt x="223520" y="24278"/>
                </a:cubicBezTo>
                <a:cubicBezTo>
                  <a:pt x="314960" y="-12975"/>
                  <a:pt x="470747" y="-2815"/>
                  <a:pt x="548640" y="24278"/>
                </a:cubicBezTo>
                <a:cubicBezTo>
                  <a:pt x="626533" y="51371"/>
                  <a:pt x="629920" y="132651"/>
                  <a:pt x="690880" y="186838"/>
                </a:cubicBezTo>
                <a:cubicBezTo>
                  <a:pt x="751840" y="241025"/>
                  <a:pt x="785707" y="312145"/>
                  <a:pt x="914400" y="349398"/>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8" name="Freihandform 98">
            <a:extLst>
              <a:ext uri="{FF2B5EF4-FFF2-40B4-BE49-F238E27FC236}">
                <a16:creationId xmlns:a16="http://schemas.microsoft.com/office/drawing/2014/main" xmlns="" id="{2ED0BDBE-9CBB-444A-A9D7-F0848F71ECC5}"/>
              </a:ext>
            </a:extLst>
          </p:cNvPr>
          <p:cNvSpPr/>
          <p:nvPr/>
        </p:nvSpPr>
        <p:spPr>
          <a:xfrm>
            <a:off x="1927275" y="5734414"/>
            <a:ext cx="21929676"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2" name="Textfeld 131">
            <a:extLst>
              <a:ext uri="{FF2B5EF4-FFF2-40B4-BE49-F238E27FC236}">
                <a16:creationId xmlns:a16="http://schemas.microsoft.com/office/drawing/2014/main" xmlns="" id="{7FE5F954-9F4B-486B-A9A6-33456F48F4C6}"/>
              </a:ext>
            </a:extLst>
          </p:cNvPr>
          <p:cNvSpPr txBox="1"/>
          <p:nvPr/>
        </p:nvSpPr>
        <p:spPr>
          <a:xfrm>
            <a:off x="1118050" y="5510570"/>
            <a:ext cx="724818" cy="438582"/>
          </a:xfrm>
          <a:prstGeom prst="rect">
            <a:avLst/>
          </a:prstGeom>
          <a:noFill/>
        </p:spPr>
        <p:txBody>
          <a:bodyPr wrap="square" lIns="0" tIns="0" rIns="0" bIns="0" rtlCol="0" anchor="ctr" anchorCtr="0">
            <a:spAutoFit/>
          </a:bodyPr>
          <a:lstStyle/>
          <a:p>
            <a:pPr algn="r">
              <a:lnSpc>
                <a:spcPct val="95000"/>
              </a:lnSpc>
            </a:pPr>
            <a:r>
              <a:rPr lang="en-US" sz="3000">
                <a:latin typeface="BMWType V2 Light" pitchFamily="2" charset="0"/>
                <a:cs typeface="BMWType V2 Light" pitchFamily="2" charset="0"/>
              </a:rPr>
              <a:t>30</a:t>
            </a:r>
            <a:endParaRPr lang="en-US" sz="3000" dirty="0">
              <a:latin typeface="BMWType V2 Light" pitchFamily="2" charset="0"/>
              <a:cs typeface="BMWType V2 Light" pitchFamily="2" charset="0"/>
            </a:endParaRPr>
          </a:p>
        </p:txBody>
      </p:sp>
      <p:sp>
        <p:nvSpPr>
          <p:cNvPr id="83" name="Freihandform 82"/>
          <p:cNvSpPr/>
          <p:nvPr/>
        </p:nvSpPr>
        <p:spPr>
          <a:xfrm>
            <a:off x="1927275" y="4767802"/>
            <a:ext cx="21929676"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3" name="Textfeld 122">
            <a:extLst>
              <a:ext uri="{FF2B5EF4-FFF2-40B4-BE49-F238E27FC236}">
                <a16:creationId xmlns:a16="http://schemas.microsoft.com/office/drawing/2014/main" xmlns="" id="{5A68808D-8817-4EA8-A953-729758837F86}"/>
              </a:ext>
            </a:extLst>
          </p:cNvPr>
          <p:cNvSpPr txBox="1"/>
          <p:nvPr/>
        </p:nvSpPr>
        <p:spPr>
          <a:xfrm>
            <a:off x="1357200" y="255686"/>
            <a:ext cx="23025213" cy="2368341"/>
          </a:xfrm>
          <a:prstGeom prst="rect">
            <a:avLst/>
          </a:prstGeom>
          <a:noFill/>
        </p:spPr>
        <p:txBody>
          <a:bodyPr wrap="square" lIns="0" tIns="0" rIns="0" bIns="0" rtlCol="0">
            <a:spAutoFit/>
          </a:bodyPr>
          <a:lstStyle/>
          <a:p>
            <a:pPr>
              <a:lnSpc>
                <a:spcPct val="95000"/>
              </a:lnSpc>
            </a:pPr>
            <a:r>
              <a:rPr lang="en-US" sz="5400" b="1" cap="all" dirty="0" err="1" smtClean="0">
                <a:latin typeface="BMWType V2 Light" pitchFamily="2" charset="0"/>
                <a:cs typeface="BMWType V2 Light" pitchFamily="2" charset="0"/>
              </a:rPr>
              <a:t>Electromobility</a:t>
            </a:r>
            <a:r>
              <a:rPr lang="en-US" sz="5400" b="1" cap="all" dirty="0" smtClean="0">
                <a:latin typeface="BMWType V2 Light" pitchFamily="2" charset="0"/>
                <a:cs typeface="BMWType V2 Light" pitchFamily="2" charset="0"/>
              </a:rPr>
              <a:t> by country.</a:t>
            </a:r>
            <a:r>
              <a:rPr lang="en-US" sz="5400" b="1" cap="all" dirty="0">
                <a:latin typeface="BMWType V2 Light" pitchFamily="2" charset="0"/>
                <a:cs typeface="BMWType V2 Light" pitchFamily="2" charset="0"/>
              </a:rPr>
              <a:t/>
            </a:r>
            <a:br>
              <a:rPr lang="en-US" sz="5400" b="1" cap="all" dirty="0">
                <a:latin typeface="BMWType V2 Light" pitchFamily="2" charset="0"/>
                <a:cs typeface="BMWType V2 Light" pitchFamily="2" charset="0"/>
              </a:rPr>
            </a:br>
            <a:r>
              <a:rPr lang="en-US" sz="5400" b="1" cap="all" dirty="0" smtClean="0">
                <a:latin typeface="BMWType V2 Light" pitchFamily="2" charset="0"/>
                <a:cs typeface="BMWType V2 Light" pitchFamily="2" charset="0"/>
              </a:rPr>
              <a:t>Share in new registrations. </a:t>
            </a:r>
            <a:br>
              <a:rPr lang="en-US" sz="5400" b="1" cap="all" dirty="0" smtClean="0">
                <a:latin typeface="BMWType V2 Light" pitchFamily="2" charset="0"/>
                <a:cs typeface="BMWType V2 Light" pitchFamily="2" charset="0"/>
              </a:rPr>
            </a:br>
            <a:r>
              <a:rPr lang="en-US" sz="5400" b="1" cap="all" dirty="0" smtClean="0">
                <a:latin typeface="BMWType V2 Light" pitchFamily="2" charset="0"/>
                <a:cs typeface="BMWType V2 Light" pitchFamily="2" charset="0"/>
              </a:rPr>
              <a:t>BMW EV* versus BMW ICE**.</a:t>
            </a:r>
            <a:endParaRPr lang="en-US" sz="5400" b="1" cap="all" dirty="0">
              <a:latin typeface="BMWType V2 Light" pitchFamily="2" charset="0"/>
              <a:cs typeface="BMWType V2 Light" pitchFamily="2" charset="0"/>
            </a:endParaRPr>
          </a:p>
        </p:txBody>
      </p:sp>
      <p:sp>
        <p:nvSpPr>
          <p:cNvPr id="210" name="Rechteck 209">
            <a:extLst>
              <a:ext uri="{FF2B5EF4-FFF2-40B4-BE49-F238E27FC236}">
                <a16:creationId xmlns:a16="http://schemas.microsoft.com/office/drawing/2014/main" xmlns="" id="{89E93616-02F0-4118-A655-C7035F1CEAE8}"/>
              </a:ext>
            </a:extLst>
          </p:cNvPr>
          <p:cNvSpPr/>
          <p:nvPr/>
        </p:nvSpPr>
        <p:spPr>
          <a:xfrm>
            <a:off x="4010635" y="10996448"/>
            <a:ext cx="1296000" cy="53986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7" name="Rechteck 146">
            <a:extLst>
              <a:ext uri="{FF2B5EF4-FFF2-40B4-BE49-F238E27FC236}">
                <a16:creationId xmlns:a16="http://schemas.microsoft.com/office/drawing/2014/main" xmlns="" id="{8C8B2AE6-BB0B-4716-869D-4C02917E8381}"/>
              </a:ext>
            </a:extLst>
          </p:cNvPr>
          <p:cNvSpPr/>
          <p:nvPr/>
        </p:nvSpPr>
        <p:spPr>
          <a:xfrm>
            <a:off x="7652467" y="11188082"/>
            <a:ext cx="1296000" cy="34822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9" name="Rechteck 148">
            <a:extLst>
              <a:ext uri="{FF2B5EF4-FFF2-40B4-BE49-F238E27FC236}">
                <a16:creationId xmlns:a16="http://schemas.microsoft.com/office/drawing/2014/main" xmlns="" id="{19B77544-9AA2-4EB2-8B13-480F22EDBA72}"/>
              </a:ext>
            </a:extLst>
          </p:cNvPr>
          <p:cNvSpPr/>
          <p:nvPr/>
        </p:nvSpPr>
        <p:spPr>
          <a:xfrm>
            <a:off x="6029660" y="9891946"/>
            <a:ext cx="1296000" cy="16443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1" name="Rechteck 150">
            <a:extLst>
              <a:ext uri="{FF2B5EF4-FFF2-40B4-BE49-F238E27FC236}">
                <a16:creationId xmlns:a16="http://schemas.microsoft.com/office/drawing/2014/main" xmlns="" id="{75B3F05F-CFA5-491C-9DFB-DD419E370473}"/>
              </a:ext>
            </a:extLst>
          </p:cNvPr>
          <p:cNvSpPr/>
          <p:nvPr/>
        </p:nvSpPr>
        <p:spPr>
          <a:xfrm>
            <a:off x="11306217" y="10433591"/>
            <a:ext cx="1296000" cy="110271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2" name="Rechteck 151">
            <a:extLst>
              <a:ext uri="{FF2B5EF4-FFF2-40B4-BE49-F238E27FC236}">
                <a16:creationId xmlns:a16="http://schemas.microsoft.com/office/drawing/2014/main" xmlns="" id="{AA2F0F79-6C19-4228-A981-562C8E992608}"/>
              </a:ext>
            </a:extLst>
          </p:cNvPr>
          <p:cNvSpPr/>
          <p:nvPr/>
        </p:nvSpPr>
        <p:spPr>
          <a:xfrm>
            <a:off x="9686070" y="7725160"/>
            <a:ext cx="1296000" cy="381114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54" name="Rechteck 153">
            <a:extLst>
              <a:ext uri="{FF2B5EF4-FFF2-40B4-BE49-F238E27FC236}">
                <a16:creationId xmlns:a16="http://schemas.microsoft.com/office/drawing/2014/main" xmlns="" id="{20455826-F9AD-40BF-92DE-B7A6F94A5694}"/>
              </a:ext>
            </a:extLst>
          </p:cNvPr>
          <p:cNvSpPr/>
          <p:nvPr/>
        </p:nvSpPr>
        <p:spPr>
          <a:xfrm>
            <a:off x="14935483" y="10027326"/>
            <a:ext cx="1296000" cy="150898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6" name="Rechteck 155">
            <a:extLst>
              <a:ext uri="{FF2B5EF4-FFF2-40B4-BE49-F238E27FC236}">
                <a16:creationId xmlns:a16="http://schemas.microsoft.com/office/drawing/2014/main" xmlns="" id="{620A0710-A69E-41A8-965C-11C84D83C8EF}"/>
              </a:ext>
            </a:extLst>
          </p:cNvPr>
          <p:cNvSpPr/>
          <p:nvPr/>
        </p:nvSpPr>
        <p:spPr>
          <a:xfrm>
            <a:off x="13312677" y="7376933"/>
            <a:ext cx="1296000" cy="41593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2" name="Rechteck 161">
            <a:extLst>
              <a:ext uri="{FF2B5EF4-FFF2-40B4-BE49-F238E27FC236}">
                <a16:creationId xmlns:a16="http://schemas.microsoft.com/office/drawing/2014/main" xmlns="" id="{18E4E1C2-623D-4A6B-95AB-403C0F100370}"/>
              </a:ext>
            </a:extLst>
          </p:cNvPr>
          <p:cNvSpPr/>
          <p:nvPr/>
        </p:nvSpPr>
        <p:spPr>
          <a:xfrm>
            <a:off x="18575136" y="10839855"/>
            <a:ext cx="1296000" cy="6964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9" name="Rechteck 168">
            <a:extLst>
              <a:ext uri="{FF2B5EF4-FFF2-40B4-BE49-F238E27FC236}">
                <a16:creationId xmlns:a16="http://schemas.microsoft.com/office/drawing/2014/main" xmlns="" id="{AD4CD937-1A72-4460-9CF1-91C0F8AD3CFC}"/>
              </a:ext>
            </a:extLst>
          </p:cNvPr>
          <p:cNvSpPr/>
          <p:nvPr/>
        </p:nvSpPr>
        <p:spPr>
          <a:xfrm>
            <a:off x="16954929" y="8769840"/>
            <a:ext cx="1296000" cy="276646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2" name="Rechteck 191">
            <a:extLst>
              <a:ext uri="{FF2B5EF4-FFF2-40B4-BE49-F238E27FC236}">
                <a16:creationId xmlns:a16="http://schemas.microsoft.com/office/drawing/2014/main" xmlns="" id="{552E301B-E87E-4C52-9B3C-4CEBBFA8918D}"/>
              </a:ext>
            </a:extLst>
          </p:cNvPr>
          <p:cNvSpPr/>
          <p:nvPr/>
        </p:nvSpPr>
        <p:spPr>
          <a:xfrm>
            <a:off x="22208251" y="9969288"/>
            <a:ext cx="1296000" cy="156702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3" name="Rechteck 192">
            <a:extLst>
              <a:ext uri="{FF2B5EF4-FFF2-40B4-BE49-F238E27FC236}">
                <a16:creationId xmlns:a16="http://schemas.microsoft.com/office/drawing/2014/main" xmlns="" id="{70F2755D-C38D-4996-86E9-35B3EF2F5CE7}"/>
              </a:ext>
            </a:extLst>
          </p:cNvPr>
          <p:cNvSpPr/>
          <p:nvPr/>
        </p:nvSpPr>
        <p:spPr>
          <a:xfrm>
            <a:off x="20556922" y="5364956"/>
            <a:ext cx="1296000" cy="617135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1" name="Rechteck 210">
            <a:extLst>
              <a:ext uri="{FF2B5EF4-FFF2-40B4-BE49-F238E27FC236}">
                <a16:creationId xmlns:a16="http://schemas.microsoft.com/office/drawing/2014/main" xmlns="" id="{3DC85F0F-213A-466D-AA9A-80ACE809CF33}"/>
              </a:ext>
            </a:extLst>
          </p:cNvPr>
          <p:cNvSpPr/>
          <p:nvPr/>
        </p:nvSpPr>
        <p:spPr>
          <a:xfrm>
            <a:off x="2387829" y="9775829"/>
            <a:ext cx="1296000" cy="17604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3" name="Textfeld 212">
            <a:extLst>
              <a:ext uri="{FF2B5EF4-FFF2-40B4-BE49-F238E27FC236}">
                <a16:creationId xmlns:a16="http://schemas.microsoft.com/office/drawing/2014/main" xmlns="" id="{299E3DCD-218F-4290-99CF-8830FC5937CD}"/>
              </a:ext>
            </a:extLst>
          </p:cNvPr>
          <p:cNvSpPr txBox="1"/>
          <p:nvPr/>
        </p:nvSpPr>
        <p:spPr>
          <a:xfrm>
            <a:off x="4007225" y="11053055"/>
            <a:ext cx="1299882" cy="438582"/>
          </a:xfrm>
          <a:prstGeom prst="rect">
            <a:avLst/>
          </a:prstGeom>
          <a:noFill/>
        </p:spPr>
        <p:txBody>
          <a:bodyPr wrap="square" lIns="0" tIns="0" rIns="0" bIns="0" rtlCol="0" anchor="ctr" anchorCtr="0">
            <a:spAutoFit/>
          </a:bodyPr>
          <a:lstStyle/>
          <a:p>
            <a:pPr algn="ctr">
              <a:lnSpc>
                <a:spcPct val="95000"/>
              </a:lnSpc>
            </a:pPr>
            <a:r>
              <a:rPr lang="en-US" sz="3000" dirty="0">
                <a:solidFill>
                  <a:schemeClr val="bg1"/>
                </a:solidFill>
                <a:latin typeface="BMWType V2 Light" pitchFamily="2" charset="0"/>
                <a:cs typeface="BMWType V2 Light" pitchFamily="2" charset="0"/>
              </a:rPr>
              <a:t>2.9</a:t>
            </a:r>
          </a:p>
        </p:txBody>
      </p:sp>
      <p:sp>
        <p:nvSpPr>
          <p:cNvPr id="215" name="Textfeld 214">
            <a:extLst>
              <a:ext uri="{FF2B5EF4-FFF2-40B4-BE49-F238E27FC236}">
                <a16:creationId xmlns:a16="http://schemas.microsoft.com/office/drawing/2014/main" xmlns="" id="{D48ABDD4-A733-45D0-9382-D283B6C0AAA6}"/>
              </a:ext>
            </a:extLst>
          </p:cNvPr>
          <p:cNvSpPr txBox="1"/>
          <p:nvPr/>
        </p:nvSpPr>
        <p:spPr>
          <a:xfrm>
            <a:off x="7646894" y="10685522"/>
            <a:ext cx="1290917" cy="438582"/>
          </a:xfrm>
          <a:prstGeom prst="rect">
            <a:avLst/>
          </a:prstGeom>
          <a:noFill/>
        </p:spPr>
        <p:txBody>
          <a:bodyPr wrap="square" lIns="0" tIns="0" rIns="0" bIns="0" rtlCol="0" anchor="ctr" anchorCtr="0">
            <a:spAutoFit/>
          </a:bodyPr>
          <a:lstStyle/>
          <a:p>
            <a:pPr algn="ctr">
              <a:lnSpc>
                <a:spcPct val="95000"/>
              </a:lnSpc>
            </a:pPr>
            <a:r>
              <a:rPr lang="en-US" sz="3000">
                <a:latin typeface="BMWType V2 Light" pitchFamily="2" charset="0"/>
                <a:cs typeface="BMWType V2 Light" pitchFamily="2" charset="0"/>
              </a:rPr>
              <a:t>1.8</a:t>
            </a:r>
            <a:endParaRPr lang="en-US" sz="3000" dirty="0">
              <a:latin typeface="BMWType V2 Light" pitchFamily="2" charset="0"/>
              <a:cs typeface="BMWType V2 Light" pitchFamily="2" charset="0"/>
            </a:endParaRPr>
          </a:p>
        </p:txBody>
      </p:sp>
      <p:sp>
        <p:nvSpPr>
          <p:cNvPr id="216" name="Textfeld 215">
            <a:extLst>
              <a:ext uri="{FF2B5EF4-FFF2-40B4-BE49-F238E27FC236}">
                <a16:creationId xmlns:a16="http://schemas.microsoft.com/office/drawing/2014/main" xmlns="" id="{D19A8263-17D2-4EF9-8628-60761863D6FB}"/>
              </a:ext>
            </a:extLst>
          </p:cNvPr>
          <p:cNvSpPr txBox="1"/>
          <p:nvPr/>
        </p:nvSpPr>
        <p:spPr>
          <a:xfrm>
            <a:off x="9680371" y="7972297"/>
            <a:ext cx="1307689"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19.7</a:t>
            </a:r>
            <a:endParaRPr lang="en-US" sz="3000" dirty="0">
              <a:solidFill>
                <a:schemeClr val="bg1"/>
              </a:solidFill>
              <a:latin typeface="BMWType V2 Light" pitchFamily="2" charset="0"/>
              <a:cs typeface="BMWType V2 Light" pitchFamily="2" charset="0"/>
            </a:endParaRPr>
          </a:p>
        </p:txBody>
      </p:sp>
      <p:sp>
        <p:nvSpPr>
          <p:cNvPr id="217" name="Textfeld 216">
            <a:extLst>
              <a:ext uri="{FF2B5EF4-FFF2-40B4-BE49-F238E27FC236}">
                <a16:creationId xmlns:a16="http://schemas.microsoft.com/office/drawing/2014/main" xmlns="" id="{10E6C395-629B-4792-8CC2-773BAB22EF58}"/>
              </a:ext>
            </a:extLst>
          </p:cNvPr>
          <p:cNvSpPr txBox="1"/>
          <p:nvPr/>
        </p:nvSpPr>
        <p:spPr>
          <a:xfrm>
            <a:off x="11307097" y="10680728"/>
            <a:ext cx="1297858"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5.7</a:t>
            </a:r>
            <a:endParaRPr lang="en-US" sz="3000" dirty="0">
              <a:solidFill>
                <a:schemeClr val="bg1"/>
              </a:solidFill>
              <a:latin typeface="BMWType V2 Light" pitchFamily="2" charset="0"/>
              <a:cs typeface="BMWType V2 Light" pitchFamily="2" charset="0"/>
            </a:endParaRPr>
          </a:p>
        </p:txBody>
      </p:sp>
      <p:sp>
        <p:nvSpPr>
          <p:cNvPr id="218" name="Textfeld 217">
            <a:extLst>
              <a:ext uri="{FF2B5EF4-FFF2-40B4-BE49-F238E27FC236}">
                <a16:creationId xmlns:a16="http://schemas.microsoft.com/office/drawing/2014/main" xmlns="" id="{4F68E7E3-722E-4E44-839D-D8BCB3948CDD}"/>
              </a:ext>
            </a:extLst>
          </p:cNvPr>
          <p:cNvSpPr txBox="1"/>
          <p:nvPr/>
        </p:nvSpPr>
        <p:spPr>
          <a:xfrm>
            <a:off x="13310821" y="7624070"/>
            <a:ext cx="1307690"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21.5</a:t>
            </a:r>
            <a:endParaRPr lang="en-US" sz="3000" dirty="0">
              <a:solidFill>
                <a:schemeClr val="bg1"/>
              </a:solidFill>
              <a:latin typeface="BMWType V2 Light" pitchFamily="2" charset="0"/>
              <a:cs typeface="BMWType V2 Light" pitchFamily="2" charset="0"/>
            </a:endParaRPr>
          </a:p>
        </p:txBody>
      </p:sp>
      <p:sp>
        <p:nvSpPr>
          <p:cNvPr id="220" name="Textfeld 219">
            <a:extLst>
              <a:ext uri="{FF2B5EF4-FFF2-40B4-BE49-F238E27FC236}">
                <a16:creationId xmlns:a16="http://schemas.microsoft.com/office/drawing/2014/main" xmlns="" id="{A6A2A148-D614-4B3C-ABCE-CD7CB4068434}"/>
              </a:ext>
            </a:extLst>
          </p:cNvPr>
          <p:cNvSpPr txBox="1"/>
          <p:nvPr/>
        </p:nvSpPr>
        <p:spPr>
          <a:xfrm>
            <a:off x="16958733" y="9016977"/>
            <a:ext cx="1278467"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14.3</a:t>
            </a:r>
            <a:endParaRPr lang="en-US" sz="3000" dirty="0">
              <a:solidFill>
                <a:schemeClr val="bg1"/>
              </a:solidFill>
              <a:latin typeface="BMWType V2 Light" pitchFamily="2" charset="0"/>
              <a:cs typeface="BMWType V2 Light" pitchFamily="2" charset="0"/>
            </a:endParaRPr>
          </a:p>
        </p:txBody>
      </p:sp>
      <p:sp>
        <p:nvSpPr>
          <p:cNvPr id="222" name="Textfeld 221">
            <a:extLst>
              <a:ext uri="{FF2B5EF4-FFF2-40B4-BE49-F238E27FC236}">
                <a16:creationId xmlns:a16="http://schemas.microsoft.com/office/drawing/2014/main" xmlns="" id="{7221027E-09A6-4D18-9E52-61834FBD594C}"/>
              </a:ext>
            </a:extLst>
          </p:cNvPr>
          <p:cNvSpPr txBox="1"/>
          <p:nvPr/>
        </p:nvSpPr>
        <p:spPr>
          <a:xfrm>
            <a:off x="20559252" y="5612093"/>
            <a:ext cx="1288025"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31.9</a:t>
            </a:r>
            <a:endParaRPr lang="en-US" sz="3000" dirty="0">
              <a:solidFill>
                <a:schemeClr val="bg1"/>
              </a:solidFill>
              <a:latin typeface="BMWType V2 Light" pitchFamily="2" charset="0"/>
              <a:cs typeface="BMWType V2 Light" pitchFamily="2" charset="0"/>
            </a:endParaRPr>
          </a:p>
        </p:txBody>
      </p:sp>
      <p:sp>
        <p:nvSpPr>
          <p:cNvPr id="212" name="Textfeld 211">
            <a:extLst>
              <a:ext uri="{FF2B5EF4-FFF2-40B4-BE49-F238E27FC236}">
                <a16:creationId xmlns:a16="http://schemas.microsoft.com/office/drawing/2014/main" xmlns="" id="{C8A53152-1660-4950-A0B2-505BD2BCB57E}"/>
              </a:ext>
            </a:extLst>
          </p:cNvPr>
          <p:cNvSpPr txBox="1"/>
          <p:nvPr/>
        </p:nvSpPr>
        <p:spPr>
          <a:xfrm>
            <a:off x="2383744" y="10022966"/>
            <a:ext cx="1299883" cy="438582"/>
          </a:xfrm>
          <a:prstGeom prst="rect">
            <a:avLst/>
          </a:prstGeom>
          <a:noFill/>
        </p:spPr>
        <p:txBody>
          <a:bodyPr wrap="square" lIns="0" tIns="0" rIns="0" bIns="0" rtlCol="0" anchor="ctr" anchorCtr="0">
            <a:spAutoFit/>
          </a:bodyPr>
          <a:lstStyle/>
          <a:p>
            <a:pPr algn="ctr">
              <a:lnSpc>
                <a:spcPct val="95000"/>
              </a:lnSpc>
            </a:pPr>
            <a:r>
              <a:rPr lang="en-US" sz="3000" dirty="0" smtClean="0">
                <a:solidFill>
                  <a:schemeClr val="bg1"/>
                </a:solidFill>
                <a:latin typeface="BMWType V2 Light" pitchFamily="2" charset="0"/>
                <a:cs typeface="BMWType V2 Light" pitchFamily="2" charset="0"/>
              </a:rPr>
              <a:t>8.7</a:t>
            </a:r>
            <a:endParaRPr lang="en-US" sz="3000" dirty="0">
              <a:solidFill>
                <a:schemeClr val="bg1"/>
              </a:solidFill>
              <a:latin typeface="BMWType V2 Light" pitchFamily="2" charset="0"/>
              <a:cs typeface="BMWType V2 Light" pitchFamily="2" charset="0"/>
            </a:endParaRPr>
          </a:p>
        </p:txBody>
      </p:sp>
      <p:sp>
        <p:nvSpPr>
          <p:cNvPr id="214" name="Textfeld 213">
            <a:extLst>
              <a:ext uri="{FF2B5EF4-FFF2-40B4-BE49-F238E27FC236}">
                <a16:creationId xmlns:a16="http://schemas.microsoft.com/office/drawing/2014/main" xmlns="" id="{9EA0D897-9F12-4352-B6FA-8D517C966EBF}"/>
              </a:ext>
            </a:extLst>
          </p:cNvPr>
          <p:cNvSpPr txBox="1"/>
          <p:nvPr/>
        </p:nvSpPr>
        <p:spPr>
          <a:xfrm>
            <a:off x="6034262" y="10056242"/>
            <a:ext cx="1281952" cy="438582"/>
          </a:xfrm>
          <a:prstGeom prst="rect">
            <a:avLst/>
          </a:prstGeom>
          <a:noFill/>
        </p:spPr>
        <p:txBody>
          <a:bodyPr wrap="square" lIns="0" tIns="0" rIns="0" bIns="0" rtlCol="0" anchor="ctr" anchorCtr="0">
            <a:spAutoFit/>
          </a:bodyPr>
          <a:lstStyle/>
          <a:p>
            <a:pPr algn="ctr">
              <a:lnSpc>
                <a:spcPct val="95000"/>
              </a:lnSpc>
            </a:pPr>
            <a:r>
              <a:rPr lang="en-US" sz="3000" dirty="0" smtClean="0">
                <a:solidFill>
                  <a:schemeClr val="bg1"/>
                </a:solidFill>
                <a:latin typeface="BMWType V2 Light" pitchFamily="2" charset="0"/>
                <a:cs typeface="BMWType V2 Light" pitchFamily="2" charset="0"/>
              </a:rPr>
              <a:t>8.4</a:t>
            </a:r>
            <a:endParaRPr lang="en-US" sz="3000" dirty="0">
              <a:solidFill>
                <a:schemeClr val="bg1"/>
              </a:solidFill>
              <a:latin typeface="BMWType V2 Light" pitchFamily="2" charset="0"/>
              <a:cs typeface="BMWType V2 Light" pitchFamily="2" charset="0"/>
            </a:endParaRPr>
          </a:p>
        </p:txBody>
      </p:sp>
      <p:sp>
        <p:nvSpPr>
          <p:cNvPr id="219" name="Textfeld 218">
            <a:extLst>
              <a:ext uri="{FF2B5EF4-FFF2-40B4-BE49-F238E27FC236}">
                <a16:creationId xmlns:a16="http://schemas.microsoft.com/office/drawing/2014/main" xmlns="" id="{33A8D421-0E43-463B-88A5-21001B3E0197}"/>
              </a:ext>
            </a:extLst>
          </p:cNvPr>
          <p:cNvSpPr txBox="1"/>
          <p:nvPr/>
        </p:nvSpPr>
        <p:spPr>
          <a:xfrm>
            <a:off x="14935200" y="10274463"/>
            <a:ext cx="1288026"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7.8</a:t>
            </a:r>
            <a:endParaRPr lang="en-US" sz="3000" dirty="0">
              <a:solidFill>
                <a:schemeClr val="bg1"/>
              </a:solidFill>
              <a:latin typeface="BMWType V2 Light" pitchFamily="2" charset="0"/>
              <a:cs typeface="BMWType V2 Light" pitchFamily="2" charset="0"/>
            </a:endParaRPr>
          </a:p>
        </p:txBody>
      </p:sp>
      <p:sp>
        <p:nvSpPr>
          <p:cNvPr id="221" name="Textfeld 220">
            <a:extLst>
              <a:ext uri="{FF2B5EF4-FFF2-40B4-BE49-F238E27FC236}">
                <a16:creationId xmlns:a16="http://schemas.microsoft.com/office/drawing/2014/main" xmlns="" id="{8EDAD5DD-34CD-45F5-A33C-7E280147C820}"/>
              </a:ext>
            </a:extLst>
          </p:cNvPr>
          <p:cNvSpPr txBox="1"/>
          <p:nvPr/>
        </p:nvSpPr>
        <p:spPr>
          <a:xfrm>
            <a:off x="18582968" y="11015984"/>
            <a:ext cx="1268361"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3.6</a:t>
            </a:r>
            <a:endParaRPr lang="en-US" sz="3000" dirty="0">
              <a:solidFill>
                <a:schemeClr val="bg1"/>
              </a:solidFill>
              <a:latin typeface="BMWType V2 Light" pitchFamily="2" charset="0"/>
              <a:cs typeface="BMWType V2 Light" pitchFamily="2" charset="0"/>
            </a:endParaRPr>
          </a:p>
        </p:txBody>
      </p:sp>
      <p:sp>
        <p:nvSpPr>
          <p:cNvPr id="223" name="Textfeld 222">
            <a:extLst>
              <a:ext uri="{FF2B5EF4-FFF2-40B4-BE49-F238E27FC236}">
                <a16:creationId xmlns:a16="http://schemas.microsoft.com/office/drawing/2014/main" xmlns="" id="{5D4A4CCC-3671-43DF-816A-5315B7DB82F6}"/>
              </a:ext>
            </a:extLst>
          </p:cNvPr>
          <p:cNvSpPr txBox="1"/>
          <p:nvPr/>
        </p:nvSpPr>
        <p:spPr>
          <a:xfrm>
            <a:off x="22211071" y="10216425"/>
            <a:ext cx="1297858"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8.1</a:t>
            </a:r>
            <a:endParaRPr lang="en-US" sz="3000" dirty="0">
              <a:solidFill>
                <a:schemeClr val="bg1"/>
              </a:solidFill>
              <a:latin typeface="BMWType V2 Light" pitchFamily="2" charset="0"/>
              <a:cs typeface="BMWType V2 Light" pitchFamily="2" charset="0"/>
            </a:endParaRPr>
          </a:p>
        </p:txBody>
      </p:sp>
      <p:sp>
        <p:nvSpPr>
          <p:cNvPr id="58" name="Freihandform 57"/>
          <p:cNvSpPr/>
          <p:nvPr/>
        </p:nvSpPr>
        <p:spPr>
          <a:xfrm>
            <a:off x="1927275" y="11534083"/>
            <a:ext cx="21929676"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1" name="Rechteck 130">
            <a:extLst>
              <a:ext uri="{FF2B5EF4-FFF2-40B4-BE49-F238E27FC236}">
                <a16:creationId xmlns:a16="http://schemas.microsoft.com/office/drawing/2014/main" xmlns="" id="{4DFA302A-C892-461D-8686-04EB3FA656FD}"/>
              </a:ext>
            </a:extLst>
          </p:cNvPr>
          <p:cNvSpPr/>
          <p:nvPr/>
        </p:nvSpPr>
        <p:spPr>
          <a:xfrm>
            <a:off x="12825532" y="12427991"/>
            <a:ext cx="9427200" cy="369332"/>
          </a:xfrm>
          <a:prstGeom prst="rect">
            <a:avLst/>
          </a:prstGeom>
        </p:spPr>
        <p:txBody>
          <a:bodyPr wrap="square" lIns="0" tIns="0" rIns="0" bIns="0" anchor="t">
            <a:spAutoFit/>
          </a:bodyPr>
          <a:lstStyle/>
          <a:p>
            <a:r>
              <a:rPr lang="en-US" sz="2400" dirty="0">
                <a:solidFill>
                  <a:srgbClr val="000000"/>
                </a:solidFill>
                <a:latin typeface="BMWType V2 Light" pitchFamily="2" charset="0"/>
                <a:cs typeface="BMWType V2 Light" pitchFamily="2" charset="0"/>
              </a:rPr>
              <a:t> </a:t>
            </a:r>
            <a:r>
              <a:rPr lang="en-US" sz="2400" dirty="0">
                <a:solidFill>
                  <a:srgbClr val="000000"/>
                </a:solidFill>
                <a:latin typeface="BMWType V2 Regular" pitchFamily="2" charset="0"/>
                <a:cs typeface="BMWType V2 Regular" pitchFamily="2" charset="0"/>
              </a:rPr>
              <a:t>BMW Group share in </a:t>
            </a:r>
            <a:r>
              <a:rPr lang="en-US" sz="2400" dirty="0" smtClean="0">
                <a:solidFill>
                  <a:srgbClr val="000000"/>
                </a:solidFill>
                <a:latin typeface="BMWType V2 Regular" pitchFamily="2" charset="0"/>
                <a:cs typeface="BMWType V2 Regular" pitchFamily="2" charset="0"/>
              </a:rPr>
              <a:t>traditional** </a:t>
            </a:r>
            <a:r>
              <a:rPr lang="en-US" sz="2400" dirty="0">
                <a:solidFill>
                  <a:srgbClr val="000000"/>
                </a:solidFill>
                <a:latin typeface="BMWType V2 Regular" pitchFamily="2" charset="0"/>
                <a:cs typeface="BMWType V2 Regular" pitchFamily="2" charset="0"/>
              </a:rPr>
              <a:t>car market registrations</a:t>
            </a:r>
          </a:p>
        </p:txBody>
      </p:sp>
      <p:sp>
        <p:nvSpPr>
          <p:cNvPr id="133" name="Rechteck 132">
            <a:extLst>
              <a:ext uri="{FF2B5EF4-FFF2-40B4-BE49-F238E27FC236}">
                <a16:creationId xmlns:a16="http://schemas.microsoft.com/office/drawing/2014/main" xmlns="" id="{E6E93E39-E353-4DD1-A4D4-7C618E079A61}"/>
              </a:ext>
            </a:extLst>
          </p:cNvPr>
          <p:cNvSpPr/>
          <p:nvPr/>
        </p:nvSpPr>
        <p:spPr>
          <a:xfrm>
            <a:off x="11643018" y="12482045"/>
            <a:ext cx="1180173" cy="26670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4" name="Rechteck 133">
            <a:extLst>
              <a:ext uri="{FF2B5EF4-FFF2-40B4-BE49-F238E27FC236}">
                <a16:creationId xmlns:a16="http://schemas.microsoft.com/office/drawing/2014/main" xmlns="" id="{F1871A6A-2610-41BD-96AD-6267AC9BBA31}"/>
              </a:ext>
            </a:extLst>
          </p:cNvPr>
          <p:cNvSpPr/>
          <p:nvPr/>
        </p:nvSpPr>
        <p:spPr>
          <a:xfrm>
            <a:off x="3198932" y="12427990"/>
            <a:ext cx="7888168" cy="369332"/>
          </a:xfrm>
          <a:prstGeom prst="rect">
            <a:avLst/>
          </a:prstGeom>
        </p:spPr>
        <p:txBody>
          <a:bodyPr wrap="square" lIns="0" tIns="0" rIns="0" bIns="0" anchor="t">
            <a:spAutoFit/>
          </a:bodyPr>
          <a:lstStyle/>
          <a:p>
            <a:r>
              <a:rPr lang="de-DE" sz="2400" dirty="0">
                <a:solidFill>
                  <a:srgbClr val="000000"/>
                </a:solidFill>
                <a:latin typeface="BMWType V2 Light" pitchFamily="2" charset="0"/>
                <a:cs typeface="BMWType V2 Light" pitchFamily="2" charset="0"/>
              </a:rPr>
              <a:t> </a:t>
            </a:r>
            <a:r>
              <a:rPr lang="en-US" sz="2400" dirty="0">
                <a:solidFill>
                  <a:srgbClr val="000000"/>
                </a:solidFill>
                <a:latin typeface="BMWType V2 Regular" pitchFamily="2" charset="0"/>
                <a:cs typeface="BMWType V2 Regular" pitchFamily="2" charset="0"/>
              </a:rPr>
              <a:t>BMW Group share in </a:t>
            </a:r>
            <a:r>
              <a:rPr lang="en-US" sz="2400" dirty="0" smtClean="0">
                <a:solidFill>
                  <a:srgbClr val="000000"/>
                </a:solidFill>
                <a:latin typeface="BMWType V2 Regular" pitchFamily="2" charset="0"/>
                <a:cs typeface="BMWType V2 Regular" pitchFamily="2" charset="0"/>
              </a:rPr>
              <a:t>EV registrations (BMW + MINI)</a:t>
            </a:r>
            <a:endParaRPr lang="en-US" sz="2400" dirty="0">
              <a:solidFill>
                <a:srgbClr val="000000"/>
              </a:solidFill>
              <a:latin typeface="BMWType V2 Regular" pitchFamily="2" charset="0"/>
              <a:cs typeface="BMWType V2 Regular" pitchFamily="2" charset="0"/>
            </a:endParaRPr>
          </a:p>
        </p:txBody>
      </p:sp>
      <p:sp>
        <p:nvSpPr>
          <p:cNvPr id="135" name="Rechteck 134">
            <a:extLst>
              <a:ext uri="{FF2B5EF4-FFF2-40B4-BE49-F238E27FC236}">
                <a16:creationId xmlns:a16="http://schemas.microsoft.com/office/drawing/2014/main" xmlns="" id="{AEDA75C3-68BD-4E01-A24A-757FC61FA6CF}"/>
              </a:ext>
            </a:extLst>
          </p:cNvPr>
          <p:cNvSpPr/>
          <p:nvPr/>
        </p:nvSpPr>
        <p:spPr>
          <a:xfrm>
            <a:off x="2016418" y="12482045"/>
            <a:ext cx="1180173" cy="26670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Textfeld 89"/>
          <p:cNvSpPr txBox="1"/>
          <p:nvPr/>
        </p:nvSpPr>
        <p:spPr>
          <a:xfrm>
            <a:off x="18948311" y="1924068"/>
            <a:ext cx="5203156" cy="923330"/>
          </a:xfrm>
          <a:prstGeom prst="rect">
            <a:avLst/>
          </a:prstGeom>
          <a:noFill/>
        </p:spPr>
        <p:txBody>
          <a:bodyPr wrap="none" rtlCol="0">
            <a:spAutoFit/>
          </a:bodyPr>
          <a:lstStyle/>
          <a:p>
            <a:r>
              <a:rPr lang="de-DE" sz="5400" b="1" dirty="0" smtClean="0"/>
              <a:t>BMW </a:t>
            </a:r>
            <a:r>
              <a:rPr lang="de-DE" sz="5400" b="1" dirty="0" err="1" smtClean="0"/>
              <a:t>Infographic</a:t>
            </a:r>
            <a:endParaRPr lang="de-DE" sz="5400" b="1" dirty="0" smtClean="0"/>
          </a:p>
        </p:txBody>
      </p:sp>
      <p:sp>
        <p:nvSpPr>
          <p:cNvPr id="86" name="Rechteck 85"/>
          <p:cNvSpPr/>
          <p:nvPr/>
        </p:nvSpPr>
        <p:spPr>
          <a:xfrm>
            <a:off x="1990027" y="13041947"/>
            <a:ext cx="18484350" cy="369332"/>
          </a:xfrm>
          <a:prstGeom prst="rect">
            <a:avLst/>
          </a:prstGeom>
        </p:spPr>
        <p:txBody>
          <a:bodyPr wrap="square" lIns="0" tIns="0" rIns="0" bIns="0" anchor="t">
            <a:spAutoFit/>
          </a:bodyPr>
          <a:lstStyle/>
          <a:p>
            <a:r>
              <a:rPr lang="en-US" sz="2400" dirty="0" smtClean="0">
                <a:latin typeface="BMWType V2 Regular" pitchFamily="2" charset="0"/>
                <a:cs typeface="BMWType V2 Regular" pitchFamily="2" charset="0"/>
              </a:rPr>
              <a:t>Data </a:t>
            </a:r>
            <a:r>
              <a:rPr lang="en-US" sz="2400" dirty="0">
                <a:latin typeface="BMWType V2 Regular" pitchFamily="2" charset="0"/>
                <a:cs typeface="BMWType V2 Regular" pitchFamily="2" charset="0"/>
              </a:rPr>
              <a:t>source: </a:t>
            </a:r>
            <a:r>
              <a:rPr lang="en-US" sz="2400" spc="-10" dirty="0" smtClean="0">
                <a:latin typeface="BMWType V2 Regular" pitchFamily="2" charset="0"/>
                <a:ea typeface="Arial" panose="020B0604020202020204" pitchFamily="34" charset="0"/>
                <a:cs typeface="BMWType V2 Regular" pitchFamily="2" charset="0"/>
              </a:rPr>
              <a:t>IHS </a:t>
            </a:r>
            <a:r>
              <a:rPr lang="en-US" sz="2400" spc="-10" dirty="0" err="1">
                <a:latin typeface="BMWType V2 Regular" pitchFamily="2" charset="0"/>
                <a:ea typeface="Arial" panose="020B0604020202020204" pitchFamily="34" charset="0"/>
                <a:cs typeface="BMWType V2 Regular" pitchFamily="2" charset="0"/>
              </a:rPr>
              <a:t>Markit</a:t>
            </a:r>
            <a:r>
              <a:rPr lang="en-US" sz="2400" spc="-10" dirty="0">
                <a:latin typeface="BMWType V2 Regular" pitchFamily="2" charset="0"/>
                <a:ea typeface="Arial" panose="020B0604020202020204" pitchFamily="34" charset="0"/>
                <a:cs typeface="BMWType V2 Regular" pitchFamily="2" charset="0"/>
              </a:rPr>
              <a:t> New Registrations </a:t>
            </a:r>
            <a:r>
              <a:rPr lang="en-US" sz="2400" spc="-10" dirty="0" smtClean="0">
                <a:latin typeface="BMWType V2 Regular" pitchFamily="2" charset="0"/>
                <a:ea typeface="Arial" panose="020B0604020202020204" pitchFamily="34" charset="0"/>
                <a:cs typeface="BMWType V2 Regular" pitchFamily="2" charset="0"/>
              </a:rPr>
              <a:t>2018 </a:t>
            </a:r>
            <a:r>
              <a:rPr lang="en-US" sz="2400" spc="-10" dirty="0" err="1">
                <a:latin typeface="BMWType V2 Regular" pitchFamily="2" charset="0"/>
                <a:ea typeface="Arial" panose="020B0604020202020204" pitchFamily="34" charset="0"/>
                <a:cs typeface="BMWType V2 Regular" pitchFamily="2" charset="0"/>
              </a:rPr>
              <a:t>ytd</a:t>
            </a:r>
            <a:r>
              <a:rPr lang="en-US" sz="2400" spc="-10" dirty="0">
                <a:latin typeface="BMWType V2 Regular" pitchFamily="2" charset="0"/>
                <a:ea typeface="Arial" panose="020B0604020202020204" pitchFamily="34" charset="0"/>
                <a:cs typeface="BMWType V2 Regular" pitchFamily="2" charset="0"/>
              </a:rPr>
              <a:t> 5.11.2018 report</a:t>
            </a:r>
            <a:r>
              <a:rPr lang="en-US" sz="2400" spc="-10" dirty="0" smtClean="0">
                <a:latin typeface="BMWType V2 Regular" pitchFamily="2" charset="0"/>
                <a:ea typeface="Arial" panose="020B0604020202020204" pitchFamily="34" charset="0"/>
                <a:cs typeface="BMWType V2 Regular" pitchFamily="2" charset="0"/>
              </a:rPr>
              <a:t>. (See note 5 on last page) </a:t>
            </a:r>
            <a:endParaRPr lang="en-US" sz="2400" dirty="0">
              <a:solidFill>
                <a:srgbClr val="000000"/>
              </a:solidFill>
              <a:latin typeface="BMWType V2 Regular" pitchFamily="2" charset="0"/>
              <a:cs typeface="BMWType V2 Regular" pitchFamily="2" charset="0"/>
            </a:endParaRPr>
          </a:p>
        </p:txBody>
      </p:sp>
    </p:spTree>
    <p:extLst>
      <p:ext uri="{BB962C8B-B14F-4D97-AF65-F5344CB8AC3E}">
        <p14:creationId xmlns:p14="http://schemas.microsoft.com/office/powerpoint/2010/main" val="43504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0" y="255686"/>
            <a:ext cx="24382413"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3" name="Textfeld 122">
            <a:extLst>
              <a:ext uri="{FF2B5EF4-FFF2-40B4-BE49-F238E27FC236}">
                <a16:creationId xmlns:a16="http://schemas.microsoft.com/office/drawing/2014/main" xmlns="" id="{5A68808D-8817-4EA8-A953-729758837F86}"/>
              </a:ext>
            </a:extLst>
          </p:cNvPr>
          <p:cNvSpPr txBox="1"/>
          <p:nvPr/>
        </p:nvSpPr>
        <p:spPr>
          <a:xfrm>
            <a:off x="1357200" y="255686"/>
            <a:ext cx="23025213" cy="1578894"/>
          </a:xfrm>
          <a:prstGeom prst="rect">
            <a:avLst/>
          </a:prstGeom>
          <a:noFill/>
        </p:spPr>
        <p:txBody>
          <a:bodyPr wrap="square" lIns="0" tIns="0" rIns="0" bIns="0" rtlCol="0">
            <a:spAutoFit/>
          </a:bodyPr>
          <a:lstStyle/>
          <a:p>
            <a:pPr>
              <a:lnSpc>
                <a:spcPct val="95000"/>
              </a:lnSpc>
            </a:pPr>
            <a:r>
              <a:rPr lang="ro-RO" sz="5400" b="1" cap="all" dirty="0" smtClean="0">
                <a:latin typeface="BMWType V2 Light" pitchFamily="2" charset="0"/>
                <a:cs typeface="BMWType V2 Light" pitchFamily="2" charset="0"/>
              </a:rPr>
              <a:t>ELECTRIC CAR SALES IN ROMANIA.</a:t>
            </a:r>
            <a:br>
              <a:rPr lang="ro-RO" sz="5400" b="1" cap="all" dirty="0" smtClean="0">
                <a:latin typeface="BMWType V2 Light" pitchFamily="2" charset="0"/>
                <a:cs typeface="BMWType V2 Light" pitchFamily="2" charset="0"/>
              </a:rPr>
            </a:br>
            <a:r>
              <a:rPr lang="ro-RO" sz="5400" b="1" cap="all" dirty="0" smtClean="0">
                <a:latin typeface="BMWType V2 Light" pitchFamily="2" charset="0"/>
                <a:cs typeface="BMWType V2 Light" pitchFamily="2" charset="0"/>
              </a:rPr>
              <a:t>REGISTRations JANUARY – OCTOBER 2018.</a:t>
            </a:r>
            <a:endParaRPr lang="en-US" sz="5400" b="1" cap="all" dirty="0">
              <a:latin typeface="BMWType V2 Light" pitchFamily="2" charset="0"/>
              <a:cs typeface="BMWType V2 Light" pitchFamily="2" charset="0"/>
            </a:endParaRPr>
          </a:p>
        </p:txBody>
      </p:sp>
      <p:sp>
        <p:nvSpPr>
          <p:cNvPr id="90" name="Textfeld 89"/>
          <p:cNvSpPr txBox="1"/>
          <p:nvPr/>
        </p:nvSpPr>
        <p:spPr>
          <a:xfrm>
            <a:off x="18948311" y="1924068"/>
            <a:ext cx="5203156" cy="923330"/>
          </a:xfrm>
          <a:prstGeom prst="rect">
            <a:avLst/>
          </a:prstGeom>
          <a:noFill/>
        </p:spPr>
        <p:txBody>
          <a:bodyPr wrap="none" rtlCol="0">
            <a:spAutoFit/>
          </a:bodyPr>
          <a:lstStyle/>
          <a:p>
            <a:r>
              <a:rPr lang="de-DE" sz="5400" b="1" dirty="0" smtClean="0"/>
              <a:t>BMW </a:t>
            </a:r>
            <a:r>
              <a:rPr lang="de-DE" sz="5400" b="1" dirty="0" err="1" smtClean="0"/>
              <a:t>Infographic</a:t>
            </a:r>
            <a:endParaRPr lang="de-DE" sz="5400" b="1" dirty="0" smtClean="0"/>
          </a:p>
        </p:txBody>
      </p:sp>
      <p:graphicFrame>
        <p:nvGraphicFramePr>
          <p:cNvPr id="87" name="Chart 86"/>
          <p:cNvGraphicFramePr>
            <a:graphicFrameLocks/>
          </p:cNvGraphicFramePr>
          <p:nvPr>
            <p:extLst>
              <p:ext uri="{D42A27DB-BD31-4B8C-83A1-F6EECF244321}">
                <p14:modId xmlns:p14="http://schemas.microsoft.com/office/powerpoint/2010/main" val="3740017039"/>
              </p:ext>
            </p:extLst>
          </p:nvPr>
        </p:nvGraphicFramePr>
        <p:xfrm>
          <a:off x="-955957" y="3115669"/>
          <a:ext cx="14678667" cy="90281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15051378"/>
              </p:ext>
            </p:extLst>
          </p:nvPr>
        </p:nvGraphicFramePr>
        <p:xfrm>
          <a:off x="15431734" y="4870689"/>
          <a:ext cx="7033154" cy="5253990"/>
        </p:xfrm>
        <a:graphic>
          <a:graphicData uri="http://schemas.openxmlformats.org/drawingml/2006/table">
            <a:tbl>
              <a:tblPr>
                <a:tableStyleId>{5C22544A-7EE6-4342-B048-85BDC9FD1C3A}</a:tableStyleId>
              </a:tblPr>
              <a:tblGrid>
                <a:gridCol w="4196252"/>
                <a:gridCol w="1418451"/>
                <a:gridCol w="1418451"/>
              </a:tblGrid>
              <a:tr h="334736">
                <a:tc>
                  <a:txBody>
                    <a:bodyPr/>
                    <a:lstStyle/>
                    <a:p>
                      <a:pPr algn="l" fontAlgn="b"/>
                      <a:r>
                        <a:rPr lang="en-US" sz="2400" b="1" u="none" strike="noStrike" dirty="0" err="1">
                          <a:effectLst/>
                          <a:latin typeface="BMWType V2 Regular" pitchFamily="2" charset="0"/>
                          <a:cs typeface="BMWType V2 Regular" pitchFamily="2" charset="0"/>
                        </a:rPr>
                        <a:t>Reg</a:t>
                      </a:r>
                      <a:r>
                        <a:rPr lang="en-US" sz="2400" b="1" u="none" strike="noStrike" dirty="0">
                          <a:effectLst/>
                          <a:latin typeface="BMWType V2 Regular" pitchFamily="2" charset="0"/>
                          <a:cs typeface="BMWType V2 Regular" pitchFamily="2" charset="0"/>
                        </a:rPr>
                        <a:t> figures APIA </a:t>
                      </a:r>
                      <a:r>
                        <a:rPr lang="ro-RO" sz="2400" b="1" u="none" strike="noStrike" dirty="0" smtClean="0">
                          <a:effectLst/>
                          <a:latin typeface="BMWType V2 Regular" pitchFamily="2" charset="0"/>
                          <a:cs typeface="BMWType V2 Regular" pitchFamily="2" charset="0"/>
                        </a:rPr>
                        <a:t>Jan-</a:t>
                      </a:r>
                      <a:r>
                        <a:rPr lang="en-US" sz="2400" b="1" u="none" strike="noStrike" dirty="0" smtClean="0">
                          <a:effectLst/>
                          <a:latin typeface="BMWType V2 Regular" pitchFamily="2" charset="0"/>
                          <a:cs typeface="BMWType V2 Regular" pitchFamily="2" charset="0"/>
                        </a:rPr>
                        <a:t>Oct</a:t>
                      </a:r>
                      <a:endParaRPr lang="en-US" sz="2400" b="1" i="0" u="none" strike="noStrike" dirty="0">
                        <a:solidFill>
                          <a:srgbClr val="000000"/>
                        </a:solidFill>
                        <a:effectLst/>
                        <a:latin typeface="BMWType V2 Regular" pitchFamily="2" charset="0"/>
                        <a:cs typeface="BMWType V2 Regular" pitchFamily="2" charset="0"/>
                      </a:endParaRPr>
                    </a:p>
                  </a:txBody>
                  <a:tcPr marL="9525" marR="9525" marT="9525" marB="0" anchor="b"/>
                </a:tc>
                <a:tc>
                  <a:txBody>
                    <a:bodyPr/>
                    <a:lstStyle/>
                    <a:p>
                      <a:pPr algn="r" fontAlgn="b"/>
                      <a:r>
                        <a:rPr lang="ro-RO" sz="2400" b="1" u="none" strike="noStrike" dirty="0">
                          <a:effectLst/>
                          <a:latin typeface="BMWType V2 Regular" pitchFamily="2" charset="0"/>
                          <a:cs typeface="BMWType V2 Regular" pitchFamily="2" charset="0"/>
                        </a:rPr>
                        <a:t>2018</a:t>
                      </a:r>
                      <a:endParaRPr lang="ro-RO" sz="2400" b="1" i="0" u="none" strike="noStrike" dirty="0">
                        <a:solidFill>
                          <a:srgbClr val="000000"/>
                        </a:solidFill>
                        <a:effectLst/>
                        <a:latin typeface="BMWType V2 Regular" pitchFamily="2" charset="0"/>
                        <a:cs typeface="BMWType V2 Regular" pitchFamily="2" charset="0"/>
                      </a:endParaRPr>
                    </a:p>
                  </a:txBody>
                  <a:tcPr marL="9525" marR="9525" marT="9525" marB="0" anchor="b"/>
                </a:tc>
                <a:tc>
                  <a:txBody>
                    <a:bodyPr/>
                    <a:lstStyle/>
                    <a:p>
                      <a:pPr algn="r" fontAlgn="b"/>
                      <a:r>
                        <a:rPr lang="ro-RO" sz="2400" b="1" u="none" strike="noStrike" dirty="0">
                          <a:effectLst/>
                          <a:latin typeface="BMWType V2 Regular" pitchFamily="2" charset="0"/>
                          <a:cs typeface="BMWType V2 Regular" pitchFamily="2" charset="0"/>
                        </a:rPr>
                        <a:t>%</a:t>
                      </a:r>
                      <a:endParaRPr lang="ro-RO" sz="2400" b="1" i="0" u="none" strike="noStrike" dirty="0">
                        <a:solidFill>
                          <a:srgbClr val="000000"/>
                        </a:solidFill>
                        <a:effectLst/>
                        <a:latin typeface="BMWType V2 Regular" pitchFamily="2" charset="0"/>
                        <a:cs typeface="BMWType V2 Regular" pitchFamily="2" charset="0"/>
                      </a:endParaRPr>
                    </a:p>
                  </a:txBody>
                  <a:tcPr marL="9525" marR="9525" marT="9525" marB="0" anchor="b"/>
                </a:tc>
              </a:tr>
              <a:tr h="334736">
                <a:tc>
                  <a:txBody>
                    <a:bodyPr/>
                    <a:lstStyle/>
                    <a:p>
                      <a:pPr algn="l" fontAlgn="b"/>
                      <a:r>
                        <a:rPr lang="ro-RO" sz="2400" u="none" strike="noStrike" dirty="0" smtClean="0">
                          <a:effectLst/>
                          <a:latin typeface="BMWType V2 Regular" pitchFamily="2" charset="0"/>
                          <a:cs typeface="BMWType V2 Regular" pitchFamily="2" charset="0"/>
                        </a:rPr>
                        <a:t>BMW i3 </a:t>
                      </a:r>
                      <a:r>
                        <a:rPr lang="ro-RO" sz="2400" u="none" strike="noStrike" dirty="0">
                          <a:effectLst/>
                          <a:latin typeface="BMWType V2 Regular" pitchFamily="2" charset="0"/>
                          <a:cs typeface="BMWType V2 Regular" pitchFamily="2" charset="0"/>
                        </a:rPr>
                        <a:t>BEV</a:t>
                      </a:r>
                      <a:endParaRPr lang="ro-RO" sz="2400" b="1" i="0" u="none" strike="noStrike" dirty="0">
                        <a:solidFill>
                          <a:srgbClr val="000000"/>
                        </a:solidFill>
                        <a:effectLst/>
                        <a:latin typeface="BMWType V2 Regular" pitchFamily="2" charset="0"/>
                        <a:cs typeface="BMWType V2 Regular" pitchFamily="2" charset="0"/>
                      </a:endParaRPr>
                    </a:p>
                  </a:txBody>
                  <a:tcPr marL="9525" marR="9525" marT="9525" marB="0" anchor="b"/>
                </a:tc>
                <a:tc>
                  <a:txBody>
                    <a:bodyPr/>
                    <a:lstStyle/>
                    <a:p>
                      <a:pPr algn="r" fontAlgn="b"/>
                      <a:r>
                        <a:rPr lang="ro-RO" sz="2400" u="none" strike="noStrike" dirty="0">
                          <a:effectLst/>
                          <a:latin typeface="BMWType V2 Regular" pitchFamily="2" charset="0"/>
                          <a:cs typeface="BMWType V2 Regular" pitchFamily="2" charset="0"/>
                        </a:rPr>
                        <a:t>115</a:t>
                      </a:r>
                      <a:endParaRPr lang="ro-RO" sz="2400" b="0" i="0" u="none" strike="noStrike" dirty="0">
                        <a:solidFill>
                          <a:srgbClr val="000000"/>
                        </a:solidFill>
                        <a:effectLst/>
                        <a:latin typeface="BMWType V2 Regular" pitchFamily="2" charset="0"/>
                        <a:cs typeface="BMWType V2 Regular" pitchFamily="2" charset="0"/>
                      </a:endParaRPr>
                    </a:p>
                  </a:txBody>
                  <a:tcPr marL="9525" marR="9525" marT="9525" marB="0" anchor="b"/>
                </a:tc>
                <a:tc>
                  <a:txBody>
                    <a:bodyPr/>
                    <a:lstStyle/>
                    <a:p>
                      <a:pPr algn="r" fontAlgn="b"/>
                      <a:r>
                        <a:rPr lang="ro-RO" sz="2400" u="none" strike="noStrike" dirty="0">
                          <a:effectLst/>
                          <a:latin typeface="BMWType V2 Regular" pitchFamily="2" charset="0"/>
                          <a:cs typeface="BMWType V2 Regular" pitchFamily="2" charset="0"/>
                        </a:rPr>
                        <a:t>22.86%</a:t>
                      </a:r>
                      <a:endParaRPr lang="ro-RO" sz="2400" b="0" i="0" u="none" strike="noStrike" dirty="0">
                        <a:solidFill>
                          <a:srgbClr val="000000"/>
                        </a:solidFill>
                        <a:effectLst/>
                        <a:latin typeface="BMWType V2 Regular" pitchFamily="2" charset="0"/>
                        <a:cs typeface="BMWType V2 Regular" pitchFamily="2" charset="0"/>
                      </a:endParaRPr>
                    </a:p>
                  </a:txBody>
                  <a:tcPr marL="9525" marR="9525" marT="9525" marB="0" anchor="b"/>
                </a:tc>
              </a:tr>
              <a:tr h="334736">
                <a:tc>
                  <a:txBody>
                    <a:bodyPr/>
                    <a:lstStyle/>
                    <a:p>
                      <a:pPr algn="l" fontAlgn="b"/>
                      <a:r>
                        <a:rPr lang="ro-RO" sz="2400" u="none" strike="noStrike">
                          <a:effectLst/>
                          <a:latin typeface="BMWType V2 Regular" pitchFamily="2" charset="0"/>
                          <a:cs typeface="BMWType V2 Regular" pitchFamily="2" charset="0"/>
                        </a:rPr>
                        <a:t>Renault Zoe</a:t>
                      </a:r>
                      <a:endParaRPr lang="ro-RO" sz="2400" b="0" i="0" u="none" strike="noStrike">
                        <a:solidFill>
                          <a:srgbClr val="000000"/>
                        </a:solidFill>
                        <a:effectLst/>
                        <a:latin typeface="BMWType V2 Regular" pitchFamily="2" charset="0"/>
                        <a:cs typeface="BMWType V2 Regular" pitchFamily="2" charset="0"/>
                      </a:endParaRPr>
                    </a:p>
                  </a:txBody>
                  <a:tcPr marL="9525" marR="9525" marT="9525" marB="0" anchor="b"/>
                </a:tc>
                <a:tc>
                  <a:txBody>
                    <a:bodyPr/>
                    <a:lstStyle/>
                    <a:p>
                      <a:pPr algn="r" fontAlgn="b"/>
                      <a:r>
                        <a:rPr lang="ro-RO" sz="2400" u="none" strike="noStrike">
                          <a:effectLst/>
                          <a:latin typeface="BMWType V2 Regular" pitchFamily="2" charset="0"/>
                          <a:cs typeface="BMWType V2 Regular" pitchFamily="2" charset="0"/>
                        </a:rPr>
                        <a:t>109</a:t>
                      </a:r>
                      <a:endParaRPr lang="ro-RO" sz="2400" b="0" i="0" u="none" strike="noStrike">
                        <a:solidFill>
                          <a:srgbClr val="000000"/>
                        </a:solidFill>
                        <a:effectLst/>
                        <a:latin typeface="BMWType V2 Regular" pitchFamily="2" charset="0"/>
                        <a:cs typeface="BMWType V2 Regular" pitchFamily="2" charset="0"/>
                      </a:endParaRPr>
                    </a:p>
                  </a:txBody>
                  <a:tcPr marL="9525" marR="9525" marT="9525" marB="0" anchor="b"/>
                </a:tc>
                <a:tc>
                  <a:txBody>
                    <a:bodyPr/>
                    <a:lstStyle/>
                    <a:p>
                      <a:pPr algn="r" fontAlgn="b"/>
                      <a:r>
                        <a:rPr lang="ro-RO" sz="2400" u="none" strike="noStrike">
                          <a:effectLst/>
                          <a:latin typeface="BMWType V2 Regular" pitchFamily="2" charset="0"/>
                          <a:cs typeface="BMWType V2 Regular" pitchFamily="2" charset="0"/>
                        </a:rPr>
                        <a:t>21.67%</a:t>
                      </a:r>
                      <a:endParaRPr lang="ro-RO" sz="2400" b="0" i="0" u="none" strike="noStrike">
                        <a:solidFill>
                          <a:srgbClr val="000000"/>
                        </a:solidFill>
                        <a:effectLst/>
                        <a:latin typeface="BMWType V2 Regular" pitchFamily="2" charset="0"/>
                        <a:cs typeface="BMWType V2 Regular" pitchFamily="2" charset="0"/>
                      </a:endParaRPr>
                    </a:p>
                  </a:txBody>
                  <a:tcPr marL="9525" marR="9525" marT="9525" marB="0" anchor="b"/>
                </a:tc>
              </a:tr>
              <a:tr h="334736">
                <a:tc>
                  <a:txBody>
                    <a:bodyPr/>
                    <a:lstStyle/>
                    <a:p>
                      <a:pPr algn="l" fontAlgn="b"/>
                      <a:r>
                        <a:rPr lang="ro-RO" sz="2400" u="none" strike="noStrike" dirty="0" smtClean="0">
                          <a:effectLst/>
                          <a:latin typeface="BMWType V2 Regular" pitchFamily="2" charset="0"/>
                          <a:cs typeface="BMWType V2 Regular" pitchFamily="2" charset="0"/>
                        </a:rPr>
                        <a:t>smart</a:t>
                      </a:r>
                      <a:endParaRPr lang="ro-RO" sz="2400" b="0" i="0" u="none" strike="noStrike" dirty="0">
                        <a:solidFill>
                          <a:srgbClr val="000000"/>
                        </a:solidFill>
                        <a:effectLst/>
                        <a:latin typeface="BMWType V2 Regular" pitchFamily="2" charset="0"/>
                        <a:cs typeface="BMWType V2 Regular" pitchFamily="2" charset="0"/>
                      </a:endParaRPr>
                    </a:p>
                  </a:txBody>
                  <a:tcPr marL="9525" marR="9525" marT="9525" marB="0" anchor="b"/>
                </a:tc>
                <a:tc>
                  <a:txBody>
                    <a:bodyPr/>
                    <a:lstStyle/>
                    <a:p>
                      <a:pPr algn="r" fontAlgn="b"/>
                      <a:r>
                        <a:rPr lang="ro-RO" sz="2400" u="none" strike="noStrike">
                          <a:effectLst/>
                          <a:latin typeface="BMWType V2 Regular" pitchFamily="2" charset="0"/>
                          <a:cs typeface="BMWType V2 Regular" pitchFamily="2" charset="0"/>
                        </a:rPr>
                        <a:t>101</a:t>
                      </a:r>
                      <a:endParaRPr lang="ro-RO" sz="2400" b="0" i="0" u="none" strike="noStrike">
                        <a:solidFill>
                          <a:srgbClr val="000000"/>
                        </a:solidFill>
                        <a:effectLst/>
                        <a:latin typeface="BMWType V2 Regular" pitchFamily="2" charset="0"/>
                        <a:cs typeface="BMWType V2 Regular" pitchFamily="2" charset="0"/>
                      </a:endParaRPr>
                    </a:p>
                  </a:txBody>
                  <a:tcPr marL="9525" marR="9525" marT="9525" marB="0" anchor="b"/>
                </a:tc>
                <a:tc>
                  <a:txBody>
                    <a:bodyPr/>
                    <a:lstStyle/>
                    <a:p>
                      <a:pPr algn="r" fontAlgn="b"/>
                      <a:r>
                        <a:rPr lang="ro-RO" sz="2400" u="none" strike="noStrike">
                          <a:effectLst/>
                          <a:latin typeface="BMWType V2 Regular" pitchFamily="2" charset="0"/>
                          <a:cs typeface="BMWType V2 Regular" pitchFamily="2" charset="0"/>
                        </a:rPr>
                        <a:t>20.08%</a:t>
                      </a:r>
                      <a:endParaRPr lang="ro-RO" sz="2400" b="0" i="0" u="none" strike="noStrike">
                        <a:solidFill>
                          <a:srgbClr val="000000"/>
                        </a:solidFill>
                        <a:effectLst/>
                        <a:latin typeface="BMWType V2 Regular" pitchFamily="2" charset="0"/>
                        <a:cs typeface="BMWType V2 Regular" pitchFamily="2" charset="0"/>
                      </a:endParaRPr>
                    </a:p>
                  </a:txBody>
                  <a:tcPr marL="9525" marR="9525" marT="9525" marB="0" anchor="b"/>
                </a:tc>
              </a:tr>
              <a:tr h="334736">
                <a:tc>
                  <a:txBody>
                    <a:bodyPr/>
                    <a:lstStyle/>
                    <a:p>
                      <a:pPr algn="l" fontAlgn="b"/>
                      <a:r>
                        <a:rPr lang="ro-RO" sz="2400" u="none" strike="noStrike" dirty="0" smtClean="0">
                          <a:effectLst/>
                          <a:latin typeface="BMWType V2 Regular" pitchFamily="2" charset="0"/>
                          <a:cs typeface="BMWType V2 Regular" pitchFamily="2" charset="0"/>
                        </a:rPr>
                        <a:t>Volkswagen eUp</a:t>
                      </a:r>
                      <a:endParaRPr lang="ro-RO" sz="2400" b="0" i="0" u="none" strike="noStrike" dirty="0">
                        <a:solidFill>
                          <a:srgbClr val="000000"/>
                        </a:solidFill>
                        <a:effectLst/>
                        <a:latin typeface="BMWType V2 Regular" pitchFamily="2" charset="0"/>
                        <a:cs typeface="BMWType V2 Regular" pitchFamily="2" charset="0"/>
                      </a:endParaRPr>
                    </a:p>
                  </a:txBody>
                  <a:tcPr marL="9525" marR="9525" marT="9525" marB="0" anchor="b"/>
                </a:tc>
                <a:tc>
                  <a:txBody>
                    <a:bodyPr/>
                    <a:lstStyle/>
                    <a:p>
                      <a:pPr algn="r" fontAlgn="b"/>
                      <a:r>
                        <a:rPr lang="ro-RO" sz="2400" u="none" strike="noStrike">
                          <a:effectLst/>
                          <a:latin typeface="BMWType V2 Regular" pitchFamily="2" charset="0"/>
                          <a:cs typeface="BMWType V2 Regular" pitchFamily="2" charset="0"/>
                        </a:rPr>
                        <a:t>76</a:t>
                      </a:r>
                      <a:endParaRPr lang="ro-RO" sz="2400" b="0" i="0" u="none" strike="noStrike">
                        <a:solidFill>
                          <a:srgbClr val="000000"/>
                        </a:solidFill>
                        <a:effectLst/>
                        <a:latin typeface="BMWType V2 Regular" pitchFamily="2" charset="0"/>
                        <a:cs typeface="BMWType V2 Regular" pitchFamily="2" charset="0"/>
                      </a:endParaRPr>
                    </a:p>
                  </a:txBody>
                  <a:tcPr marL="9525" marR="9525" marT="9525" marB="0" anchor="b"/>
                </a:tc>
                <a:tc>
                  <a:txBody>
                    <a:bodyPr/>
                    <a:lstStyle/>
                    <a:p>
                      <a:pPr algn="r" fontAlgn="b"/>
                      <a:r>
                        <a:rPr lang="ro-RO" sz="2400" u="none" strike="noStrike">
                          <a:effectLst/>
                          <a:latin typeface="BMWType V2 Regular" pitchFamily="2" charset="0"/>
                          <a:cs typeface="BMWType V2 Regular" pitchFamily="2" charset="0"/>
                        </a:rPr>
                        <a:t>15.11%</a:t>
                      </a:r>
                      <a:endParaRPr lang="ro-RO" sz="2400" b="0" i="0" u="none" strike="noStrike">
                        <a:solidFill>
                          <a:srgbClr val="000000"/>
                        </a:solidFill>
                        <a:effectLst/>
                        <a:latin typeface="BMWType V2 Regular" pitchFamily="2" charset="0"/>
                        <a:cs typeface="BMWType V2 Regular" pitchFamily="2" charset="0"/>
                      </a:endParaRPr>
                    </a:p>
                  </a:txBody>
                  <a:tcPr marL="9525" marR="9525" marT="9525" marB="0" anchor="b"/>
                </a:tc>
              </a:tr>
              <a:tr h="334736">
                <a:tc>
                  <a:txBody>
                    <a:bodyPr/>
                    <a:lstStyle/>
                    <a:p>
                      <a:pPr algn="l" fontAlgn="b"/>
                      <a:r>
                        <a:rPr lang="ro-RO" sz="2400" u="none" strike="noStrike" dirty="0" smtClean="0">
                          <a:effectLst/>
                          <a:latin typeface="BMWType V2 Regular" pitchFamily="2" charset="0"/>
                          <a:cs typeface="BMWType V2 Regular" pitchFamily="2" charset="0"/>
                        </a:rPr>
                        <a:t>Volkswagen</a:t>
                      </a:r>
                      <a:r>
                        <a:rPr lang="ro-RO" sz="2400" u="none" strike="noStrike" baseline="0" dirty="0" smtClean="0">
                          <a:effectLst/>
                          <a:latin typeface="BMWType V2 Regular" pitchFamily="2" charset="0"/>
                          <a:cs typeface="BMWType V2 Regular" pitchFamily="2" charset="0"/>
                        </a:rPr>
                        <a:t> </a:t>
                      </a:r>
                      <a:r>
                        <a:rPr lang="ro-RO" sz="2400" u="none" strike="noStrike" dirty="0" smtClean="0">
                          <a:effectLst/>
                          <a:latin typeface="BMWType V2 Regular" pitchFamily="2" charset="0"/>
                          <a:cs typeface="BMWType V2 Regular" pitchFamily="2" charset="0"/>
                        </a:rPr>
                        <a:t>eGolf </a:t>
                      </a:r>
                      <a:endParaRPr lang="ro-RO" sz="2400" b="0" i="0" u="none" strike="noStrike" dirty="0">
                        <a:solidFill>
                          <a:srgbClr val="000000"/>
                        </a:solidFill>
                        <a:effectLst/>
                        <a:latin typeface="BMWType V2 Regular" pitchFamily="2" charset="0"/>
                        <a:cs typeface="BMWType V2 Regular" pitchFamily="2" charset="0"/>
                      </a:endParaRPr>
                    </a:p>
                  </a:txBody>
                  <a:tcPr marL="9525" marR="9525" marT="9525" marB="0" anchor="b"/>
                </a:tc>
                <a:tc>
                  <a:txBody>
                    <a:bodyPr/>
                    <a:lstStyle/>
                    <a:p>
                      <a:pPr algn="r" fontAlgn="b"/>
                      <a:r>
                        <a:rPr lang="ro-RO" sz="2400" u="none" strike="noStrike">
                          <a:effectLst/>
                          <a:latin typeface="BMWType V2 Regular" pitchFamily="2" charset="0"/>
                          <a:cs typeface="BMWType V2 Regular" pitchFamily="2" charset="0"/>
                        </a:rPr>
                        <a:t>53</a:t>
                      </a:r>
                      <a:endParaRPr lang="ro-RO" sz="2400" b="0" i="0" u="none" strike="noStrike">
                        <a:solidFill>
                          <a:srgbClr val="000000"/>
                        </a:solidFill>
                        <a:effectLst/>
                        <a:latin typeface="BMWType V2 Regular" pitchFamily="2" charset="0"/>
                        <a:cs typeface="BMWType V2 Regular" pitchFamily="2" charset="0"/>
                      </a:endParaRPr>
                    </a:p>
                  </a:txBody>
                  <a:tcPr marL="9525" marR="9525" marT="9525" marB="0" anchor="b"/>
                </a:tc>
                <a:tc>
                  <a:txBody>
                    <a:bodyPr/>
                    <a:lstStyle/>
                    <a:p>
                      <a:pPr algn="r" fontAlgn="b"/>
                      <a:r>
                        <a:rPr lang="ro-RO" sz="2400" u="none" strike="noStrike">
                          <a:effectLst/>
                          <a:latin typeface="BMWType V2 Regular" pitchFamily="2" charset="0"/>
                          <a:cs typeface="BMWType V2 Regular" pitchFamily="2" charset="0"/>
                        </a:rPr>
                        <a:t>10.54%</a:t>
                      </a:r>
                      <a:endParaRPr lang="ro-RO" sz="2400" b="0" i="0" u="none" strike="noStrike">
                        <a:solidFill>
                          <a:srgbClr val="000000"/>
                        </a:solidFill>
                        <a:effectLst/>
                        <a:latin typeface="BMWType V2 Regular" pitchFamily="2" charset="0"/>
                        <a:cs typeface="BMWType V2 Regular" pitchFamily="2" charset="0"/>
                      </a:endParaRPr>
                    </a:p>
                  </a:txBody>
                  <a:tcPr marL="9525" marR="9525" marT="9525" marB="0" anchor="b"/>
                </a:tc>
              </a:tr>
              <a:tr h="334736">
                <a:tc>
                  <a:txBody>
                    <a:bodyPr/>
                    <a:lstStyle/>
                    <a:p>
                      <a:pPr algn="l" fontAlgn="b"/>
                      <a:r>
                        <a:rPr lang="ro-RO" sz="2400" u="none" strike="noStrike">
                          <a:effectLst/>
                          <a:latin typeface="BMWType V2 Regular" pitchFamily="2" charset="0"/>
                          <a:cs typeface="BMWType V2 Regular" pitchFamily="2" charset="0"/>
                        </a:rPr>
                        <a:t>Nissan Leaf</a:t>
                      </a:r>
                      <a:endParaRPr lang="ro-RO" sz="2400" b="0" i="0" u="none" strike="noStrike">
                        <a:solidFill>
                          <a:srgbClr val="000000"/>
                        </a:solidFill>
                        <a:effectLst/>
                        <a:latin typeface="BMWType V2 Regular" pitchFamily="2" charset="0"/>
                        <a:cs typeface="BMWType V2 Regular" pitchFamily="2" charset="0"/>
                      </a:endParaRPr>
                    </a:p>
                  </a:txBody>
                  <a:tcPr marL="9525" marR="9525" marT="9525" marB="0" anchor="b"/>
                </a:tc>
                <a:tc>
                  <a:txBody>
                    <a:bodyPr/>
                    <a:lstStyle/>
                    <a:p>
                      <a:pPr algn="r" fontAlgn="b"/>
                      <a:r>
                        <a:rPr lang="ro-RO" sz="2400" u="none" strike="noStrike">
                          <a:effectLst/>
                          <a:latin typeface="BMWType V2 Regular" pitchFamily="2" charset="0"/>
                          <a:cs typeface="BMWType V2 Regular" pitchFamily="2" charset="0"/>
                        </a:rPr>
                        <a:t>22</a:t>
                      </a:r>
                      <a:endParaRPr lang="ro-RO" sz="2400" b="0" i="0" u="none" strike="noStrike">
                        <a:solidFill>
                          <a:srgbClr val="000000"/>
                        </a:solidFill>
                        <a:effectLst/>
                        <a:latin typeface="BMWType V2 Regular" pitchFamily="2" charset="0"/>
                        <a:cs typeface="BMWType V2 Regular" pitchFamily="2" charset="0"/>
                      </a:endParaRPr>
                    </a:p>
                  </a:txBody>
                  <a:tcPr marL="9525" marR="9525" marT="9525" marB="0" anchor="b"/>
                </a:tc>
                <a:tc>
                  <a:txBody>
                    <a:bodyPr/>
                    <a:lstStyle/>
                    <a:p>
                      <a:pPr algn="r" fontAlgn="b"/>
                      <a:r>
                        <a:rPr lang="ro-RO" sz="2400" u="none" strike="noStrike">
                          <a:effectLst/>
                          <a:latin typeface="BMWType V2 Regular" pitchFamily="2" charset="0"/>
                          <a:cs typeface="BMWType V2 Regular" pitchFamily="2" charset="0"/>
                        </a:rPr>
                        <a:t>4.37%</a:t>
                      </a:r>
                      <a:endParaRPr lang="ro-RO" sz="2400" b="0" i="0" u="none" strike="noStrike">
                        <a:solidFill>
                          <a:srgbClr val="000000"/>
                        </a:solidFill>
                        <a:effectLst/>
                        <a:latin typeface="BMWType V2 Regular" pitchFamily="2" charset="0"/>
                        <a:cs typeface="BMWType V2 Regular" pitchFamily="2" charset="0"/>
                      </a:endParaRPr>
                    </a:p>
                  </a:txBody>
                  <a:tcPr marL="9525" marR="9525" marT="9525" marB="0" anchor="b"/>
                </a:tc>
              </a:tr>
              <a:tr h="334736">
                <a:tc>
                  <a:txBody>
                    <a:bodyPr/>
                    <a:lstStyle/>
                    <a:p>
                      <a:pPr algn="l" fontAlgn="b"/>
                      <a:r>
                        <a:rPr lang="ro-RO" sz="2400" u="none" strike="noStrike" dirty="0">
                          <a:effectLst/>
                          <a:latin typeface="BMWType V2 Regular" pitchFamily="2" charset="0"/>
                          <a:cs typeface="BMWType V2 Regular" pitchFamily="2" charset="0"/>
                        </a:rPr>
                        <a:t>Peugeot</a:t>
                      </a:r>
                      <a:endParaRPr lang="ro-RO" sz="2400" b="0" i="0" u="none" strike="noStrike" dirty="0">
                        <a:solidFill>
                          <a:srgbClr val="000000"/>
                        </a:solidFill>
                        <a:effectLst/>
                        <a:latin typeface="BMWType V2 Regular" pitchFamily="2" charset="0"/>
                        <a:cs typeface="BMWType V2 Regular" pitchFamily="2" charset="0"/>
                      </a:endParaRPr>
                    </a:p>
                  </a:txBody>
                  <a:tcPr marL="9525" marR="9525" marT="9525" marB="0" anchor="b"/>
                </a:tc>
                <a:tc>
                  <a:txBody>
                    <a:bodyPr/>
                    <a:lstStyle/>
                    <a:p>
                      <a:pPr algn="r" fontAlgn="b"/>
                      <a:r>
                        <a:rPr lang="ro-RO" sz="2400" u="none" strike="noStrike">
                          <a:effectLst/>
                          <a:latin typeface="BMWType V2 Regular" pitchFamily="2" charset="0"/>
                          <a:cs typeface="BMWType V2 Regular" pitchFamily="2" charset="0"/>
                        </a:rPr>
                        <a:t>11</a:t>
                      </a:r>
                      <a:endParaRPr lang="ro-RO" sz="2400" b="0" i="0" u="none" strike="noStrike">
                        <a:solidFill>
                          <a:srgbClr val="000000"/>
                        </a:solidFill>
                        <a:effectLst/>
                        <a:latin typeface="BMWType V2 Regular" pitchFamily="2" charset="0"/>
                        <a:cs typeface="BMWType V2 Regular" pitchFamily="2" charset="0"/>
                      </a:endParaRPr>
                    </a:p>
                  </a:txBody>
                  <a:tcPr marL="9525" marR="9525" marT="9525" marB="0" anchor="b"/>
                </a:tc>
                <a:tc>
                  <a:txBody>
                    <a:bodyPr/>
                    <a:lstStyle/>
                    <a:p>
                      <a:pPr algn="r" fontAlgn="b"/>
                      <a:r>
                        <a:rPr lang="ro-RO" sz="2400" u="none" strike="noStrike">
                          <a:effectLst/>
                          <a:latin typeface="BMWType V2 Regular" pitchFamily="2" charset="0"/>
                          <a:cs typeface="BMWType V2 Regular" pitchFamily="2" charset="0"/>
                        </a:rPr>
                        <a:t>2.19%</a:t>
                      </a:r>
                      <a:endParaRPr lang="ro-RO" sz="2400" b="0" i="0" u="none" strike="noStrike">
                        <a:solidFill>
                          <a:srgbClr val="000000"/>
                        </a:solidFill>
                        <a:effectLst/>
                        <a:latin typeface="BMWType V2 Regular" pitchFamily="2" charset="0"/>
                        <a:cs typeface="BMWType V2 Regular" pitchFamily="2" charset="0"/>
                      </a:endParaRPr>
                    </a:p>
                  </a:txBody>
                  <a:tcPr marL="9525" marR="9525" marT="9525" marB="0" anchor="b"/>
                </a:tc>
              </a:tr>
              <a:tr h="334736">
                <a:tc>
                  <a:txBody>
                    <a:bodyPr/>
                    <a:lstStyle/>
                    <a:p>
                      <a:pPr algn="l" fontAlgn="b"/>
                      <a:r>
                        <a:rPr lang="ro-RO" sz="2400" u="none" strike="noStrike" dirty="0">
                          <a:effectLst/>
                          <a:latin typeface="BMWType V2 Regular" pitchFamily="2" charset="0"/>
                          <a:cs typeface="BMWType V2 Regular" pitchFamily="2" charset="0"/>
                        </a:rPr>
                        <a:t>Tesla</a:t>
                      </a:r>
                      <a:endParaRPr lang="ro-RO" sz="2400" b="0" i="0" u="none" strike="noStrike" dirty="0">
                        <a:solidFill>
                          <a:srgbClr val="000000"/>
                        </a:solidFill>
                        <a:effectLst/>
                        <a:latin typeface="BMWType V2 Regular" pitchFamily="2" charset="0"/>
                        <a:cs typeface="BMWType V2 Regular" pitchFamily="2" charset="0"/>
                      </a:endParaRPr>
                    </a:p>
                  </a:txBody>
                  <a:tcPr marL="9525" marR="9525" marT="9525" marB="0" anchor="b"/>
                </a:tc>
                <a:tc>
                  <a:txBody>
                    <a:bodyPr/>
                    <a:lstStyle/>
                    <a:p>
                      <a:pPr algn="r" fontAlgn="b"/>
                      <a:r>
                        <a:rPr lang="ro-RO" sz="2400" u="none" strike="noStrike">
                          <a:effectLst/>
                          <a:latin typeface="BMWType V2 Regular" pitchFamily="2" charset="0"/>
                          <a:cs typeface="BMWType V2 Regular" pitchFamily="2" charset="0"/>
                        </a:rPr>
                        <a:t>9</a:t>
                      </a:r>
                      <a:endParaRPr lang="ro-RO" sz="2400" b="0" i="0" u="none" strike="noStrike">
                        <a:solidFill>
                          <a:srgbClr val="000000"/>
                        </a:solidFill>
                        <a:effectLst/>
                        <a:latin typeface="BMWType V2 Regular" pitchFamily="2" charset="0"/>
                        <a:cs typeface="BMWType V2 Regular" pitchFamily="2" charset="0"/>
                      </a:endParaRPr>
                    </a:p>
                  </a:txBody>
                  <a:tcPr marL="9525" marR="9525" marT="9525" marB="0" anchor="b"/>
                </a:tc>
                <a:tc>
                  <a:txBody>
                    <a:bodyPr/>
                    <a:lstStyle/>
                    <a:p>
                      <a:pPr algn="r" fontAlgn="b"/>
                      <a:r>
                        <a:rPr lang="ro-RO" sz="2400" u="none" strike="noStrike">
                          <a:effectLst/>
                          <a:latin typeface="BMWType V2 Regular" pitchFamily="2" charset="0"/>
                          <a:cs typeface="BMWType V2 Regular" pitchFamily="2" charset="0"/>
                        </a:rPr>
                        <a:t>1.79%</a:t>
                      </a:r>
                      <a:endParaRPr lang="ro-RO" sz="2400" b="0" i="0" u="none" strike="noStrike">
                        <a:solidFill>
                          <a:srgbClr val="000000"/>
                        </a:solidFill>
                        <a:effectLst/>
                        <a:latin typeface="BMWType V2 Regular" pitchFamily="2" charset="0"/>
                        <a:cs typeface="BMWType V2 Regular" pitchFamily="2" charset="0"/>
                      </a:endParaRPr>
                    </a:p>
                  </a:txBody>
                  <a:tcPr marL="9525" marR="9525" marT="9525" marB="0" anchor="b"/>
                </a:tc>
              </a:tr>
              <a:tr h="334736">
                <a:tc>
                  <a:txBody>
                    <a:bodyPr/>
                    <a:lstStyle/>
                    <a:p>
                      <a:pPr algn="l" fontAlgn="b"/>
                      <a:r>
                        <a:rPr lang="ro-RO" sz="2400" u="none" strike="noStrike" dirty="0">
                          <a:effectLst/>
                          <a:latin typeface="BMWType V2 Regular" pitchFamily="2" charset="0"/>
                          <a:cs typeface="BMWType V2 Regular" pitchFamily="2" charset="0"/>
                        </a:rPr>
                        <a:t>KIA Soul</a:t>
                      </a:r>
                      <a:endParaRPr lang="ro-RO" sz="2400" b="0" i="0" u="none" strike="noStrike" dirty="0">
                        <a:solidFill>
                          <a:srgbClr val="000000"/>
                        </a:solidFill>
                        <a:effectLst/>
                        <a:latin typeface="BMWType V2 Regular" pitchFamily="2" charset="0"/>
                        <a:cs typeface="BMWType V2 Regular" pitchFamily="2" charset="0"/>
                      </a:endParaRPr>
                    </a:p>
                  </a:txBody>
                  <a:tcPr marL="9525" marR="9525" marT="9525" marB="0" anchor="b"/>
                </a:tc>
                <a:tc>
                  <a:txBody>
                    <a:bodyPr/>
                    <a:lstStyle/>
                    <a:p>
                      <a:pPr algn="r" fontAlgn="b"/>
                      <a:r>
                        <a:rPr lang="ro-RO" sz="2400" u="none" strike="noStrike">
                          <a:effectLst/>
                          <a:latin typeface="BMWType V2 Regular" pitchFamily="2" charset="0"/>
                          <a:cs typeface="BMWType V2 Regular" pitchFamily="2" charset="0"/>
                        </a:rPr>
                        <a:t>4</a:t>
                      </a:r>
                      <a:endParaRPr lang="ro-RO" sz="2400" b="0" i="0" u="none" strike="noStrike">
                        <a:solidFill>
                          <a:srgbClr val="000000"/>
                        </a:solidFill>
                        <a:effectLst/>
                        <a:latin typeface="BMWType V2 Regular" pitchFamily="2" charset="0"/>
                        <a:cs typeface="BMWType V2 Regular" pitchFamily="2" charset="0"/>
                      </a:endParaRPr>
                    </a:p>
                  </a:txBody>
                  <a:tcPr marL="9525" marR="9525" marT="9525" marB="0" anchor="b"/>
                </a:tc>
                <a:tc>
                  <a:txBody>
                    <a:bodyPr/>
                    <a:lstStyle/>
                    <a:p>
                      <a:pPr algn="r" fontAlgn="b"/>
                      <a:r>
                        <a:rPr lang="ro-RO" sz="2400" u="none" strike="noStrike">
                          <a:effectLst/>
                          <a:latin typeface="BMWType V2 Regular" pitchFamily="2" charset="0"/>
                          <a:cs typeface="BMWType V2 Regular" pitchFamily="2" charset="0"/>
                        </a:rPr>
                        <a:t>0.80%</a:t>
                      </a:r>
                      <a:endParaRPr lang="ro-RO" sz="2400" b="0" i="0" u="none" strike="noStrike">
                        <a:solidFill>
                          <a:srgbClr val="000000"/>
                        </a:solidFill>
                        <a:effectLst/>
                        <a:latin typeface="BMWType V2 Regular" pitchFamily="2" charset="0"/>
                        <a:cs typeface="BMWType V2 Regular" pitchFamily="2" charset="0"/>
                      </a:endParaRPr>
                    </a:p>
                  </a:txBody>
                  <a:tcPr marL="9525" marR="9525" marT="9525" marB="0" anchor="b"/>
                </a:tc>
              </a:tr>
              <a:tr h="334736">
                <a:tc>
                  <a:txBody>
                    <a:bodyPr/>
                    <a:lstStyle/>
                    <a:p>
                      <a:pPr algn="l" fontAlgn="b"/>
                      <a:r>
                        <a:rPr lang="ro-RO" sz="2400" u="none" strike="noStrike">
                          <a:effectLst/>
                          <a:latin typeface="BMWType V2 Regular" pitchFamily="2" charset="0"/>
                          <a:cs typeface="BMWType V2 Regular" pitchFamily="2" charset="0"/>
                        </a:rPr>
                        <a:t>Hyunday Ioniq</a:t>
                      </a:r>
                      <a:endParaRPr lang="ro-RO" sz="2400" b="0" i="0" u="none" strike="noStrike">
                        <a:solidFill>
                          <a:srgbClr val="000000"/>
                        </a:solidFill>
                        <a:effectLst/>
                        <a:latin typeface="BMWType V2 Regular" pitchFamily="2" charset="0"/>
                        <a:cs typeface="BMWType V2 Regular" pitchFamily="2" charset="0"/>
                      </a:endParaRPr>
                    </a:p>
                  </a:txBody>
                  <a:tcPr marL="9525" marR="9525" marT="9525" marB="0" anchor="b"/>
                </a:tc>
                <a:tc>
                  <a:txBody>
                    <a:bodyPr/>
                    <a:lstStyle/>
                    <a:p>
                      <a:pPr algn="r" fontAlgn="b"/>
                      <a:r>
                        <a:rPr lang="ro-RO" sz="2400" u="none" strike="noStrike">
                          <a:effectLst/>
                          <a:latin typeface="BMWType V2 Regular" pitchFamily="2" charset="0"/>
                          <a:cs typeface="BMWType V2 Regular" pitchFamily="2" charset="0"/>
                        </a:rPr>
                        <a:t>1</a:t>
                      </a:r>
                      <a:endParaRPr lang="ro-RO" sz="2400" b="0" i="0" u="none" strike="noStrike">
                        <a:solidFill>
                          <a:srgbClr val="000000"/>
                        </a:solidFill>
                        <a:effectLst/>
                        <a:latin typeface="BMWType V2 Regular" pitchFamily="2" charset="0"/>
                        <a:cs typeface="BMWType V2 Regular" pitchFamily="2" charset="0"/>
                      </a:endParaRPr>
                    </a:p>
                  </a:txBody>
                  <a:tcPr marL="9525" marR="9525" marT="9525" marB="0" anchor="b"/>
                </a:tc>
                <a:tc>
                  <a:txBody>
                    <a:bodyPr/>
                    <a:lstStyle/>
                    <a:p>
                      <a:pPr algn="r" fontAlgn="b"/>
                      <a:r>
                        <a:rPr lang="ro-RO" sz="2400" u="none" strike="noStrike">
                          <a:effectLst/>
                          <a:latin typeface="BMWType V2 Regular" pitchFamily="2" charset="0"/>
                          <a:cs typeface="BMWType V2 Regular" pitchFamily="2" charset="0"/>
                        </a:rPr>
                        <a:t>0.20%</a:t>
                      </a:r>
                      <a:endParaRPr lang="ro-RO" sz="2400" b="0" i="0" u="none" strike="noStrike">
                        <a:solidFill>
                          <a:srgbClr val="000000"/>
                        </a:solidFill>
                        <a:effectLst/>
                        <a:latin typeface="BMWType V2 Regular" pitchFamily="2" charset="0"/>
                        <a:cs typeface="BMWType V2 Regular" pitchFamily="2" charset="0"/>
                      </a:endParaRPr>
                    </a:p>
                  </a:txBody>
                  <a:tcPr marL="9525" marR="9525" marT="9525" marB="0" anchor="b"/>
                </a:tc>
              </a:tr>
              <a:tr h="334736">
                <a:tc>
                  <a:txBody>
                    <a:bodyPr/>
                    <a:lstStyle/>
                    <a:p>
                      <a:pPr algn="l" fontAlgn="b"/>
                      <a:r>
                        <a:rPr lang="ro-RO" sz="2400" u="none" strike="noStrike">
                          <a:effectLst/>
                          <a:latin typeface="BMWType V2 Regular" pitchFamily="2" charset="0"/>
                          <a:cs typeface="BMWType V2 Regular" pitchFamily="2" charset="0"/>
                        </a:rPr>
                        <a:t>Mercedes B Class</a:t>
                      </a:r>
                      <a:endParaRPr lang="ro-RO" sz="2400" b="0" i="0" u="none" strike="noStrike">
                        <a:solidFill>
                          <a:srgbClr val="000000"/>
                        </a:solidFill>
                        <a:effectLst/>
                        <a:latin typeface="BMWType V2 Regular" pitchFamily="2" charset="0"/>
                        <a:cs typeface="BMWType V2 Regular" pitchFamily="2" charset="0"/>
                      </a:endParaRPr>
                    </a:p>
                  </a:txBody>
                  <a:tcPr marL="9525" marR="9525" marT="9525" marB="0" anchor="b"/>
                </a:tc>
                <a:tc>
                  <a:txBody>
                    <a:bodyPr/>
                    <a:lstStyle/>
                    <a:p>
                      <a:pPr algn="r" fontAlgn="b"/>
                      <a:r>
                        <a:rPr lang="ro-RO" sz="2400" u="none" strike="noStrike">
                          <a:effectLst/>
                          <a:latin typeface="BMWType V2 Regular" pitchFamily="2" charset="0"/>
                          <a:cs typeface="BMWType V2 Regular" pitchFamily="2" charset="0"/>
                        </a:rPr>
                        <a:t>1</a:t>
                      </a:r>
                      <a:endParaRPr lang="ro-RO" sz="2400" b="0" i="0" u="none" strike="noStrike">
                        <a:solidFill>
                          <a:srgbClr val="000000"/>
                        </a:solidFill>
                        <a:effectLst/>
                        <a:latin typeface="BMWType V2 Regular" pitchFamily="2" charset="0"/>
                        <a:cs typeface="BMWType V2 Regular" pitchFamily="2" charset="0"/>
                      </a:endParaRPr>
                    </a:p>
                  </a:txBody>
                  <a:tcPr marL="9525" marR="9525" marT="9525" marB="0" anchor="b"/>
                </a:tc>
                <a:tc>
                  <a:txBody>
                    <a:bodyPr/>
                    <a:lstStyle/>
                    <a:p>
                      <a:pPr algn="r" fontAlgn="b"/>
                      <a:r>
                        <a:rPr lang="ro-RO" sz="2400" u="none" strike="noStrike">
                          <a:effectLst/>
                          <a:latin typeface="BMWType V2 Regular" pitchFamily="2" charset="0"/>
                          <a:cs typeface="BMWType V2 Regular" pitchFamily="2" charset="0"/>
                        </a:rPr>
                        <a:t>0.20%</a:t>
                      </a:r>
                      <a:endParaRPr lang="ro-RO" sz="2400" b="0" i="0" u="none" strike="noStrike">
                        <a:solidFill>
                          <a:srgbClr val="000000"/>
                        </a:solidFill>
                        <a:effectLst/>
                        <a:latin typeface="BMWType V2 Regular" pitchFamily="2" charset="0"/>
                        <a:cs typeface="BMWType V2 Regular" pitchFamily="2" charset="0"/>
                      </a:endParaRPr>
                    </a:p>
                  </a:txBody>
                  <a:tcPr marL="9525" marR="9525" marT="9525" marB="0" anchor="b"/>
                </a:tc>
              </a:tr>
              <a:tr h="334736">
                <a:tc>
                  <a:txBody>
                    <a:bodyPr/>
                    <a:lstStyle/>
                    <a:p>
                      <a:pPr algn="l" fontAlgn="b"/>
                      <a:r>
                        <a:rPr lang="ro-RO" sz="2400" u="none" strike="noStrike" dirty="0">
                          <a:effectLst/>
                          <a:latin typeface="BMWType V2 Regular" pitchFamily="2" charset="0"/>
                          <a:cs typeface="BMWType V2 Regular" pitchFamily="2" charset="0"/>
                        </a:rPr>
                        <a:t>Mitsubishi </a:t>
                      </a:r>
                      <a:r>
                        <a:rPr lang="ro-RO" sz="2400" u="none" strike="noStrike" dirty="0" smtClean="0">
                          <a:effectLst/>
                          <a:latin typeface="BMWType V2 Regular" pitchFamily="2" charset="0"/>
                          <a:cs typeface="BMWType V2 Regular" pitchFamily="2" charset="0"/>
                        </a:rPr>
                        <a:t>i-MiEV</a:t>
                      </a:r>
                      <a:endParaRPr lang="ro-RO" sz="2400" b="0" i="0" u="none" strike="noStrike" dirty="0">
                        <a:solidFill>
                          <a:srgbClr val="000000"/>
                        </a:solidFill>
                        <a:effectLst/>
                        <a:latin typeface="BMWType V2 Regular" pitchFamily="2" charset="0"/>
                        <a:cs typeface="BMWType V2 Regular" pitchFamily="2" charset="0"/>
                      </a:endParaRPr>
                    </a:p>
                  </a:txBody>
                  <a:tcPr marL="9525" marR="9525" marT="9525" marB="0" anchor="b"/>
                </a:tc>
                <a:tc>
                  <a:txBody>
                    <a:bodyPr/>
                    <a:lstStyle/>
                    <a:p>
                      <a:pPr algn="r" fontAlgn="b"/>
                      <a:r>
                        <a:rPr lang="ro-RO" sz="2400" u="none" strike="noStrike">
                          <a:effectLst/>
                          <a:latin typeface="BMWType V2 Regular" pitchFamily="2" charset="0"/>
                          <a:cs typeface="BMWType V2 Regular" pitchFamily="2" charset="0"/>
                        </a:rPr>
                        <a:t>1</a:t>
                      </a:r>
                      <a:endParaRPr lang="ro-RO" sz="2400" b="0" i="0" u="none" strike="noStrike">
                        <a:solidFill>
                          <a:srgbClr val="000000"/>
                        </a:solidFill>
                        <a:effectLst/>
                        <a:latin typeface="BMWType V2 Regular" pitchFamily="2" charset="0"/>
                        <a:cs typeface="BMWType V2 Regular" pitchFamily="2" charset="0"/>
                      </a:endParaRPr>
                    </a:p>
                  </a:txBody>
                  <a:tcPr marL="9525" marR="9525" marT="9525" marB="0" anchor="b"/>
                </a:tc>
                <a:tc>
                  <a:txBody>
                    <a:bodyPr/>
                    <a:lstStyle/>
                    <a:p>
                      <a:pPr algn="r" fontAlgn="b"/>
                      <a:r>
                        <a:rPr lang="ro-RO" sz="2400" u="none" strike="noStrike">
                          <a:effectLst/>
                          <a:latin typeface="BMWType V2 Regular" pitchFamily="2" charset="0"/>
                          <a:cs typeface="BMWType V2 Regular" pitchFamily="2" charset="0"/>
                        </a:rPr>
                        <a:t>0.20%</a:t>
                      </a:r>
                      <a:endParaRPr lang="ro-RO" sz="2400" b="0" i="0" u="none" strike="noStrike">
                        <a:solidFill>
                          <a:srgbClr val="000000"/>
                        </a:solidFill>
                        <a:effectLst/>
                        <a:latin typeface="BMWType V2 Regular" pitchFamily="2" charset="0"/>
                        <a:cs typeface="BMWType V2 Regular" pitchFamily="2" charset="0"/>
                      </a:endParaRPr>
                    </a:p>
                  </a:txBody>
                  <a:tcPr marL="9525" marR="9525" marT="9525" marB="0" anchor="b"/>
                </a:tc>
              </a:tr>
              <a:tr h="334736">
                <a:tc>
                  <a:txBody>
                    <a:bodyPr/>
                    <a:lstStyle/>
                    <a:p>
                      <a:pPr algn="l" fontAlgn="b"/>
                      <a:r>
                        <a:rPr lang="ro-RO" sz="2400" b="1" i="0" u="none" strike="noStrike" dirty="0" smtClean="0">
                          <a:solidFill>
                            <a:srgbClr val="000000"/>
                          </a:solidFill>
                          <a:effectLst/>
                          <a:latin typeface="BMWType V2 Regular" pitchFamily="2" charset="0"/>
                          <a:cs typeface="BMWType V2 Regular" pitchFamily="2" charset="0"/>
                        </a:rPr>
                        <a:t>Total</a:t>
                      </a:r>
                      <a:endParaRPr lang="ro-RO" sz="2400" b="1" i="0" u="none" strike="noStrike" dirty="0">
                        <a:solidFill>
                          <a:srgbClr val="000000"/>
                        </a:solidFill>
                        <a:effectLst/>
                        <a:latin typeface="BMWType V2 Regular" pitchFamily="2" charset="0"/>
                        <a:cs typeface="BMWType V2 Regular" pitchFamily="2" charset="0"/>
                      </a:endParaRPr>
                    </a:p>
                  </a:txBody>
                  <a:tcPr marL="9525" marR="9525" marT="9525" marB="0" anchor="b"/>
                </a:tc>
                <a:tc>
                  <a:txBody>
                    <a:bodyPr/>
                    <a:lstStyle/>
                    <a:p>
                      <a:pPr algn="r" fontAlgn="b"/>
                      <a:r>
                        <a:rPr lang="ro-RO" sz="2400" b="1" u="none" strike="noStrike" dirty="0">
                          <a:effectLst/>
                          <a:latin typeface="BMWType V2 Regular" pitchFamily="2" charset="0"/>
                          <a:cs typeface="BMWType V2 Regular" pitchFamily="2" charset="0"/>
                        </a:rPr>
                        <a:t>503</a:t>
                      </a:r>
                      <a:endParaRPr lang="ro-RO" sz="2400" b="1" i="0" u="none" strike="noStrike" dirty="0">
                        <a:solidFill>
                          <a:srgbClr val="000000"/>
                        </a:solidFill>
                        <a:effectLst/>
                        <a:latin typeface="BMWType V2 Regular" pitchFamily="2" charset="0"/>
                        <a:cs typeface="BMWType V2 Regular" pitchFamily="2" charset="0"/>
                      </a:endParaRPr>
                    </a:p>
                  </a:txBody>
                  <a:tcPr marL="9525" marR="9525" marT="9525" marB="0" anchor="b"/>
                </a:tc>
                <a:tc>
                  <a:txBody>
                    <a:bodyPr/>
                    <a:lstStyle/>
                    <a:p>
                      <a:pPr algn="r" fontAlgn="b"/>
                      <a:r>
                        <a:rPr lang="ro-RO" sz="2400" b="1" u="none" strike="noStrike" dirty="0">
                          <a:effectLst/>
                          <a:latin typeface="BMWType V2 Regular" pitchFamily="2" charset="0"/>
                          <a:cs typeface="BMWType V2 Regular" pitchFamily="2" charset="0"/>
                        </a:rPr>
                        <a:t>100.00%</a:t>
                      </a:r>
                      <a:endParaRPr lang="ro-RO" sz="2400" b="1" i="0" u="none" strike="noStrike" dirty="0">
                        <a:solidFill>
                          <a:srgbClr val="000000"/>
                        </a:solidFill>
                        <a:effectLst/>
                        <a:latin typeface="BMWType V2 Regular" pitchFamily="2" charset="0"/>
                        <a:cs typeface="BMWType V2 Regular" pitchFamily="2" charset="0"/>
                      </a:endParaRPr>
                    </a:p>
                  </a:txBody>
                  <a:tcPr marL="9525" marR="9525" marT="9525" marB="0" anchor="b"/>
                </a:tc>
              </a:tr>
            </a:tbl>
          </a:graphicData>
        </a:graphic>
      </p:graphicFrame>
      <p:sp>
        <p:nvSpPr>
          <p:cNvPr id="88" name="Rectangle 3"/>
          <p:cNvSpPr>
            <a:spLocks noChangeArrowheads="1"/>
          </p:cNvSpPr>
          <p:nvPr/>
        </p:nvSpPr>
        <p:spPr bwMode="auto">
          <a:xfrm>
            <a:off x="15431734" y="12075683"/>
            <a:ext cx="1167840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ja-JP" sz="2400" b="1" i="0" strike="noStrike" cap="none" normalizeH="0" baseline="0" dirty="0" smtClean="0">
                <a:ln>
                  <a:noFill/>
                </a:ln>
                <a:solidFill>
                  <a:srgbClr val="4B4B4B"/>
                </a:solidFill>
                <a:effectLst/>
                <a:latin typeface="BMWType V2 Regular" pitchFamily="2" charset="0"/>
                <a:ea typeface="Arial" panose="020B0604020202020204" pitchFamily="34" charset="0"/>
                <a:cs typeface="BMWType V2 Regular" pitchFamily="2" charset="0"/>
              </a:rPr>
              <a:t>Source:</a:t>
            </a:r>
            <a:br>
              <a:rPr kumimoji="0" lang="ro-RO" altLang="ja-JP" sz="2400" b="1" i="0" strike="noStrike" cap="none" normalizeH="0" baseline="0" dirty="0" smtClean="0">
                <a:ln>
                  <a:noFill/>
                </a:ln>
                <a:solidFill>
                  <a:srgbClr val="4B4B4B"/>
                </a:solidFill>
                <a:effectLst/>
                <a:latin typeface="BMWType V2 Regular" pitchFamily="2" charset="0"/>
                <a:ea typeface="Arial" panose="020B0604020202020204" pitchFamily="34" charset="0"/>
                <a:cs typeface="BMWType V2 Regular" pitchFamily="2" charset="0"/>
              </a:rPr>
            </a:br>
            <a:r>
              <a:rPr lang="ro-RO" altLang="ja-JP" sz="2400" dirty="0" smtClean="0">
                <a:solidFill>
                  <a:srgbClr val="4B4B4B"/>
                </a:solidFill>
                <a:latin typeface="BMWType V2 Regular" pitchFamily="2" charset="0"/>
                <a:ea typeface="Arial" panose="020B0604020202020204" pitchFamily="34" charset="0"/>
                <a:cs typeface="BMWType V2 Regular" pitchFamily="2" charset="0"/>
              </a:rPr>
              <a:t>Poliţia Română, înmatriculări.</a:t>
            </a:r>
            <a:endParaRPr kumimoji="0" lang="en-US" altLang="ja-JP" sz="2400" b="0" i="0" u="none" strike="noStrike" cap="none" normalizeH="0" baseline="0" dirty="0" smtClean="0">
              <a:ln>
                <a:noFill/>
              </a:ln>
              <a:solidFill>
                <a:schemeClr val="tx1"/>
              </a:solidFill>
              <a:effectLst/>
              <a:latin typeface="BMWType V2 Regular" pitchFamily="2" charset="0"/>
              <a:cs typeface="BMWType V2 Regular" pitchFamily="2" charset="0"/>
            </a:endParaRPr>
          </a:p>
        </p:txBody>
      </p:sp>
      <p:graphicFrame>
        <p:nvGraphicFramePr>
          <p:cNvPr id="8" name="Chart 7"/>
          <p:cNvGraphicFramePr>
            <a:graphicFrameLocks/>
          </p:cNvGraphicFramePr>
          <p:nvPr>
            <p:extLst>
              <p:ext uri="{D42A27DB-BD31-4B8C-83A1-F6EECF244321}">
                <p14:modId xmlns:p14="http://schemas.microsoft.com/office/powerpoint/2010/main" val="3566165594"/>
              </p:ext>
            </p:extLst>
          </p:nvPr>
        </p:nvGraphicFramePr>
        <p:xfrm>
          <a:off x="1490133" y="3967322"/>
          <a:ext cx="13105761" cy="75403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7927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82880"/>
            <a:ext cx="24382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3"/>
          <p:cNvSpPr>
            <a:spLocks noChangeArrowheads="1"/>
          </p:cNvSpPr>
          <p:nvPr/>
        </p:nvSpPr>
        <p:spPr bwMode="auto">
          <a:xfrm>
            <a:off x="12514730" y="4760232"/>
            <a:ext cx="11678405" cy="858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400" b="1" i="0" strike="noStrike" cap="none" normalizeH="0" baseline="0" dirty="0" smtClean="0">
                <a:ln>
                  <a:noFill/>
                </a:ln>
                <a:solidFill>
                  <a:srgbClr val="4B4B4B"/>
                </a:solidFill>
                <a:effectLst/>
                <a:latin typeface="BMWType V2 Regular" pitchFamily="2" charset="0"/>
                <a:ea typeface="Arial" panose="020B0604020202020204" pitchFamily="34" charset="0"/>
                <a:cs typeface="BMWType V2 Regular" pitchFamily="2" charset="0"/>
              </a:rPr>
              <a:t>Note (4), (5)</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ja-JP" sz="2400" dirty="0" smtClean="0">
              <a:solidFill>
                <a:srgbClr val="4B4B4B"/>
              </a:solidFill>
              <a:latin typeface="BMWType V2 Regular" pitchFamily="2" charset="0"/>
              <a:ea typeface="Arial" panose="020B0604020202020204" pitchFamily="34" charset="0"/>
              <a:cs typeface="BMWType V2 Regular"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ja-JP" sz="2400" dirty="0" smtClean="0">
                <a:solidFill>
                  <a:srgbClr val="4B4B4B"/>
                </a:solidFill>
                <a:latin typeface="BMWType V2 Regular" pitchFamily="2" charset="0"/>
                <a:ea typeface="Arial" panose="020B0604020202020204" pitchFamily="34" charset="0"/>
                <a:cs typeface="BMWType V2 Regular" pitchFamily="2" charset="0"/>
              </a:rPr>
              <a:t>* “EV” means: Battery electric vehicles or Plug-In-Hybrid vehicles</a:t>
            </a:r>
          </a:p>
          <a:p>
            <a:pPr marL="0" marR="0" lvl="0" indent="0" algn="l" defTabSz="914400" rtl="0" eaLnBrk="0" fontAlgn="base" latinLnBrk="0" hangingPunct="0">
              <a:lnSpc>
                <a:spcPct val="100000"/>
              </a:lnSpc>
              <a:spcBef>
                <a:spcPct val="0"/>
              </a:spcBef>
              <a:spcAft>
                <a:spcPct val="0"/>
              </a:spcAft>
              <a:buClrTx/>
              <a:buSzTx/>
              <a:buFontTx/>
              <a:buNone/>
              <a:tabLst/>
            </a:pPr>
            <a:r>
              <a:rPr lang="en-US" altLang="ja-JP" sz="2400" dirty="0" smtClean="0">
                <a:solidFill>
                  <a:srgbClr val="4B4B4B"/>
                </a:solidFill>
                <a:latin typeface="BMWType V2 Regular" pitchFamily="2" charset="0"/>
                <a:ea typeface="Arial" panose="020B0604020202020204" pitchFamily="34" charset="0"/>
                <a:cs typeface="BMWType V2 Regular" pitchFamily="2" charset="0"/>
              </a:rPr>
              <a:t>** “ICE” and “traditional” mean: Internal combustion engine</a:t>
            </a:r>
            <a:endParaRPr lang="en-US" altLang="ja-JP" sz="2400" dirty="0">
              <a:solidFill>
                <a:srgbClr val="4B4B4B"/>
              </a:solidFill>
              <a:latin typeface="BMWType V2 Regular" pitchFamily="2" charset="0"/>
              <a:ea typeface="Arial" panose="020B0604020202020204" pitchFamily="34" charset="0"/>
              <a:cs typeface="BMWType V2 Regular"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400" b="0" i="0" strike="noStrike" cap="none" normalizeH="0" baseline="0" dirty="0" smtClean="0">
                <a:ln>
                  <a:noFill/>
                </a:ln>
                <a:solidFill>
                  <a:srgbClr val="4B4B4B"/>
                </a:solidFill>
                <a:effectLst/>
                <a:latin typeface="BMWType V2 Regular" pitchFamily="2" charset="0"/>
                <a:ea typeface="Arial" panose="020B0604020202020204" pitchFamily="34" charset="0"/>
                <a:cs typeface="BMWType V2 Regular" pitchFamily="2" charset="0"/>
              </a:rPr>
              <a:t/>
            </a:r>
            <a:br>
              <a:rPr kumimoji="0" lang="en-US" altLang="ja-JP" sz="2400" b="0" i="0" strike="noStrike" cap="none" normalizeH="0" baseline="0" dirty="0" smtClean="0">
                <a:ln>
                  <a:noFill/>
                </a:ln>
                <a:solidFill>
                  <a:srgbClr val="4B4B4B"/>
                </a:solidFill>
                <a:effectLst/>
                <a:latin typeface="BMWType V2 Regular" pitchFamily="2" charset="0"/>
                <a:ea typeface="Arial" panose="020B0604020202020204" pitchFamily="34" charset="0"/>
                <a:cs typeface="BMWType V2 Regular" pitchFamily="2" charset="0"/>
              </a:rPr>
            </a:br>
            <a:r>
              <a:rPr kumimoji="0" lang="en-US" altLang="ja-JP" sz="2400" b="0" i="0" strike="noStrike" cap="none" normalizeH="0" baseline="0" dirty="0" smtClean="0">
                <a:ln>
                  <a:noFill/>
                </a:ln>
                <a:solidFill>
                  <a:srgbClr val="4B4B4B"/>
                </a:solidFill>
                <a:effectLst/>
                <a:latin typeface="BMWType V2 Regular" pitchFamily="2" charset="0"/>
                <a:ea typeface="Arial" panose="020B0604020202020204" pitchFamily="34" charset="0"/>
                <a:cs typeface="BMWType V2 Regular" pitchFamily="2" charset="0"/>
              </a:rPr>
              <a:t>Data source:</a:t>
            </a:r>
            <a:endParaRPr kumimoji="0" lang="de-DE" altLang="ja-JP" sz="2400" b="0" i="0" strike="noStrike" cap="none" normalizeH="0" baseline="0" dirty="0" smtClean="0">
              <a:ln>
                <a:noFill/>
              </a:ln>
              <a:solidFill>
                <a:schemeClr val="tx1"/>
              </a:solidFill>
              <a:effectLst/>
              <a:latin typeface="BMWType V2 Regular" pitchFamily="2" charset="0"/>
              <a:cs typeface="BMWType V2 Regular"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400" b="0" i="0" strike="noStrike" cap="none" normalizeH="0" baseline="0" dirty="0" smtClean="0">
                <a:ln>
                  <a:noFill/>
                </a:ln>
                <a:solidFill>
                  <a:srgbClr val="4B4B4B"/>
                </a:solidFill>
                <a:effectLst/>
                <a:latin typeface="BMWType V2 Regular" pitchFamily="2" charset="0"/>
                <a:ea typeface="Arial" panose="020B0604020202020204" pitchFamily="34" charset="0"/>
                <a:cs typeface="BMWType V2 Regular" pitchFamily="2" charset="0"/>
              </a:rPr>
              <a:t>IHS </a:t>
            </a:r>
            <a:r>
              <a:rPr kumimoji="0" lang="en-US" altLang="ja-JP" sz="2400" b="0" i="0" strike="noStrike" cap="none" normalizeH="0" baseline="0" dirty="0" err="1" smtClean="0">
                <a:ln>
                  <a:noFill/>
                </a:ln>
                <a:solidFill>
                  <a:srgbClr val="4B4B4B"/>
                </a:solidFill>
                <a:effectLst/>
                <a:latin typeface="BMWType V2 Regular" pitchFamily="2" charset="0"/>
                <a:ea typeface="Arial" panose="020B0604020202020204" pitchFamily="34" charset="0"/>
                <a:cs typeface="BMWType V2 Regular" pitchFamily="2" charset="0"/>
              </a:rPr>
              <a:t>Markit</a:t>
            </a:r>
            <a:r>
              <a:rPr kumimoji="0" lang="en-US" altLang="ja-JP" sz="2400" b="0" i="0" strike="noStrike" cap="none" normalizeH="0" baseline="0" dirty="0" smtClean="0">
                <a:ln>
                  <a:noFill/>
                </a:ln>
                <a:solidFill>
                  <a:srgbClr val="4B4B4B"/>
                </a:solidFill>
                <a:effectLst/>
                <a:latin typeface="BMWType V2 Regular" pitchFamily="2" charset="0"/>
                <a:ea typeface="Arial" panose="020B0604020202020204" pitchFamily="34" charset="0"/>
                <a:cs typeface="BMWType V2 Regular" pitchFamily="2" charset="0"/>
              </a:rPr>
              <a:t> New Registrations 2018 </a:t>
            </a:r>
            <a:r>
              <a:rPr kumimoji="0" lang="en-US" altLang="ja-JP" sz="2400" b="0" i="0" strike="noStrike" cap="none" normalizeH="0" baseline="0" dirty="0" err="1" smtClean="0">
                <a:ln>
                  <a:noFill/>
                </a:ln>
                <a:solidFill>
                  <a:srgbClr val="4B4B4B"/>
                </a:solidFill>
                <a:effectLst/>
                <a:latin typeface="BMWType V2 Regular" pitchFamily="2" charset="0"/>
                <a:ea typeface="Arial" panose="020B0604020202020204" pitchFamily="34" charset="0"/>
                <a:cs typeface="BMWType V2 Regular" pitchFamily="2" charset="0"/>
              </a:rPr>
              <a:t>ytd</a:t>
            </a:r>
            <a:r>
              <a:rPr kumimoji="0" lang="en-US" altLang="ja-JP" sz="2400" b="0" i="0" strike="noStrike" cap="none" normalizeH="0" baseline="0" dirty="0" smtClean="0">
                <a:ln>
                  <a:noFill/>
                </a:ln>
                <a:solidFill>
                  <a:srgbClr val="4B4B4B"/>
                </a:solidFill>
                <a:effectLst/>
                <a:latin typeface="BMWType V2 Regular" pitchFamily="2" charset="0"/>
                <a:ea typeface="Arial" panose="020B0604020202020204" pitchFamily="34" charset="0"/>
                <a:cs typeface="BMWType V2 Regular" pitchFamily="2" charset="0"/>
              </a:rPr>
              <a:t> 5.11.2018 report.</a:t>
            </a:r>
            <a:r>
              <a:rPr kumimoji="0" lang="en-US" altLang="ja-JP" sz="2400" b="1" i="0" strike="noStrike" cap="none" normalizeH="0" baseline="0" dirty="0" smtClean="0">
                <a:ln>
                  <a:noFill/>
                </a:ln>
                <a:solidFill>
                  <a:srgbClr val="4B4B4B"/>
                </a:solidFill>
                <a:effectLst/>
                <a:latin typeface="BMWType V2 Regular" pitchFamily="2" charset="0"/>
                <a:ea typeface="Arial" panose="020B0604020202020204" pitchFamily="34" charset="0"/>
                <a:cs typeface="BMWType V2 Regular" pitchFamily="2" charset="0"/>
              </a:rPr>
              <a:t> </a:t>
            </a:r>
            <a:br>
              <a:rPr kumimoji="0" lang="en-US" altLang="ja-JP" sz="2400" b="1" i="0" strike="noStrike" cap="none" normalizeH="0" baseline="0" dirty="0" smtClean="0">
                <a:ln>
                  <a:noFill/>
                </a:ln>
                <a:solidFill>
                  <a:srgbClr val="4B4B4B"/>
                </a:solidFill>
                <a:effectLst/>
                <a:latin typeface="BMWType V2 Regular" pitchFamily="2" charset="0"/>
                <a:ea typeface="Arial" panose="020B0604020202020204" pitchFamily="34" charset="0"/>
                <a:cs typeface="BMWType V2 Regular" pitchFamily="2" charset="0"/>
              </a:rPr>
            </a:br>
            <a:r>
              <a:rPr kumimoji="0" lang="en-US" altLang="ja-JP" sz="2400" b="0" i="0" strike="noStrike" cap="none" normalizeH="0" baseline="0" dirty="0" smtClean="0">
                <a:ln>
                  <a:noFill/>
                </a:ln>
                <a:solidFill>
                  <a:schemeClr val="tx1"/>
                </a:solidFill>
                <a:effectLst/>
                <a:latin typeface="BMWType V2 Regular" pitchFamily="2" charset="0"/>
                <a:ea typeface="Arial" panose="020B0604020202020204" pitchFamily="34" charset="0"/>
                <a:cs typeface="BMWType V2 Regular" pitchFamily="2" charset="0"/>
              </a:rPr>
              <a:t>Latest available month varies per country.</a:t>
            </a:r>
            <a:endParaRPr kumimoji="0" lang="de-DE" altLang="ja-JP" sz="2400" b="0" i="0" strike="noStrike" cap="none" normalizeH="0" baseline="0" dirty="0" smtClean="0">
              <a:ln>
                <a:noFill/>
              </a:ln>
              <a:solidFill>
                <a:schemeClr val="tx1"/>
              </a:solidFill>
              <a:effectLst/>
              <a:latin typeface="BMWType V2 Regular" pitchFamily="2" charset="0"/>
              <a:cs typeface="BMWType V2 Regular"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2400" b="0" i="0" strike="noStrike" cap="none" normalizeH="0" baseline="0" dirty="0" smtClean="0">
              <a:ln>
                <a:noFill/>
              </a:ln>
              <a:solidFill>
                <a:srgbClr val="4B4B4B"/>
              </a:solidFill>
              <a:effectLst/>
              <a:latin typeface="BMWType V2 Regular" pitchFamily="2" charset="0"/>
              <a:ea typeface="Arial" panose="020B0604020202020204" pitchFamily="34" charset="0"/>
              <a:cs typeface="BMWType V2 Regular"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400" b="0" i="0" strike="noStrike" cap="none" normalizeH="0" baseline="0" dirty="0" smtClean="0">
                <a:ln>
                  <a:noFill/>
                </a:ln>
                <a:solidFill>
                  <a:srgbClr val="4B4B4B"/>
                </a:solidFill>
                <a:effectLst/>
                <a:latin typeface="BMWType V2 Regular" pitchFamily="2" charset="0"/>
                <a:ea typeface="Arial" panose="020B0604020202020204" pitchFamily="34" charset="0"/>
                <a:cs typeface="BMWType V2 Regular" pitchFamily="2" charset="0"/>
              </a:rPr>
              <a:t>Geography/Country coverage: </a:t>
            </a:r>
            <a:endParaRPr kumimoji="0" lang="de-DE" altLang="ja-JP" sz="2400" b="0" i="0" strike="noStrike" cap="none" normalizeH="0" baseline="0" dirty="0" smtClean="0">
              <a:ln>
                <a:noFill/>
              </a:ln>
              <a:solidFill>
                <a:schemeClr val="tx1"/>
              </a:solidFill>
              <a:effectLst/>
              <a:latin typeface="BMWType V2 Regular" pitchFamily="2" charset="0"/>
              <a:cs typeface="BMWType V2 Regular"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2400" b="0" i="0" strike="noStrike" cap="none" normalizeH="0" baseline="0" dirty="0" smtClean="0">
                <a:ln>
                  <a:noFill/>
                </a:ln>
                <a:solidFill>
                  <a:srgbClr val="4B4B4B"/>
                </a:solidFill>
                <a:effectLst/>
                <a:latin typeface="BMWType V2 Regular" pitchFamily="2" charset="0"/>
                <a:ea typeface="Arial" panose="020B0604020202020204" pitchFamily="34" charset="0"/>
                <a:cs typeface="BMWType V2 Regular" pitchFamily="2" charset="0"/>
              </a:rPr>
              <a:t>Argentina, Australia, Austria, Belgium, Brazil, Bulgaria, Canada, Chile, China, Croatia, Czech Republic, Denmark, Estonia, Finland, France, Germany, Greece, Hong Kong, Hungary, Iceland, India, Indonesia, Ireland, Israel, Italy, Japan, Latvia, Lithuania, Luxembourg, Malaysia, Malta, Mexico, Netherlands, New Zealand, Norway, Philippines, Poland, Portugal, Romania, Russia, Singapore, Slovakia, Slovenia, South Africa, South Korea, Spain, Sweden, Switzerland, Taiwan, Thailand, Turkey, United Kingdom, USA, Venezuela.</a:t>
            </a:r>
            <a:endParaRPr kumimoji="0" lang="de-DE" altLang="ja-JP" sz="2400" b="0" i="0" strike="noStrike" cap="none" normalizeH="0" baseline="0" dirty="0" smtClean="0">
              <a:ln>
                <a:noFill/>
              </a:ln>
              <a:solidFill>
                <a:schemeClr val="tx1"/>
              </a:solidFill>
              <a:effectLst/>
              <a:latin typeface="BMWType V2 Regular" pitchFamily="2" charset="0"/>
              <a:cs typeface="BMWType V2 Regular"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2400" b="0" i="0" strike="noStrike" cap="none" normalizeH="0" baseline="0" dirty="0" smtClean="0">
              <a:ln>
                <a:noFill/>
              </a:ln>
              <a:solidFill>
                <a:srgbClr val="4B4B4B"/>
              </a:solidFill>
              <a:effectLst/>
              <a:latin typeface="BMWType V2 Regular" pitchFamily="2" charset="0"/>
              <a:ea typeface="Arial" panose="020B0604020202020204" pitchFamily="34" charset="0"/>
              <a:cs typeface="BMWType V2 Regular"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400" b="0" i="0" strike="noStrike" cap="none" normalizeH="0" baseline="0" dirty="0" smtClean="0">
                <a:ln>
                  <a:noFill/>
                </a:ln>
                <a:solidFill>
                  <a:srgbClr val="4B4B4B"/>
                </a:solidFill>
                <a:effectLst/>
                <a:latin typeface="BMWType V2 Regular" pitchFamily="2" charset="0"/>
                <a:ea typeface="Arial" panose="020B0604020202020204" pitchFamily="34" charset="0"/>
                <a:cs typeface="BMWType V2 Regular" pitchFamily="2" charset="0"/>
              </a:rPr>
              <a:t>Vehicle Type: </a:t>
            </a:r>
            <a:endParaRPr kumimoji="0" lang="de-DE" altLang="ja-JP" sz="2400" b="0" i="0" strike="noStrike" cap="none" normalizeH="0" baseline="0" dirty="0" smtClean="0">
              <a:ln>
                <a:noFill/>
              </a:ln>
              <a:solidFill>
                <a:schemeClr val="tx1"/>
              </a:solidFill>
              <a:effectLst/>
              <a:latin typeface="BMWType V2 Regular" pitchFamily="2" charset="0"/>
              <a:cs typeface="BMWType V2 Regular"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400" b="0" i="0" strike="noStrike" cap="none" normalizeH="0" baseline="0" dirty="0" smtClean="0">
                <a:ln>
                  <a:noFill/>
                </a:ln>
                <a:solidFill>
                  <a:srgbClr val="4B4B4B"/>
                </a:solidFill>
                <a:effectLst/>
                <a:latin typeface="BMWType V2 Regular" pitchFamily="2" charset="0"/>
                <a:ea typeface="Arial" panose="020B0604020202020204" pitchFamily="34" charset="0"/>
                <a:cs typeface="BMWType V2 Regular" pitchFamily="2" charset="0"/>
              </a:rPr>
              <a:t>Passenger Cars</a:t>
            </a:r>
            <a:endParaRPr kumimoji="0" lang="de-DE" altLang="ja-JP" sz="2400" b="0" i="0" strike="noStrike" cap="none" normalizeH="0" baseline="0" dirty="0" smtClean="0">
              <a:ln>
                <a:noFill/>
              </a:ln>
              <a:solidFill>
                <a:schemeClr val="tx1"/>
              </a:solidFill>
              <a:effectLst/>
              <a:latin typeface="BMWType V2 Regular" pitchFamily="2" charset="0"/>
              <a:cs typeface="BMWType V2 Regular"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2400" b="0" i="0" strike="noStrike" cap="none" normalizeH="0" baseline="0" dirty="0" smtClean="0">
              <a:ln>
                <a:noFill/>
              </a:ln>
              <a:solidFill>
                <a:srgbClr val="4B4B4B"/>
              </a:solidFill>
              <a:effectLst/>
              <a:latin typeface="BMWType V2 Regular" pitchFamily="2" charset="0"/>
              <a:ea typeface="Arial" panose="020B0604020202020204" pitchFamily="34" charset="0"/>
              <a:cs typeface="BMWType V2 Regular"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ja-JP" sz="2400" dirty="0" smtClean="0">
                <a:solidFill>
                  <a:srgbClr val="4B4B4B"/>
                </a:solidFill>
                <a:latin typeface="BMWType V2 Regular" pitchFamily="2" charset="0"/>
                <a:ea typeface="Arial" panose="020B0604020202020204" pitchFamily="34" charset="0"/>
                <a:cs typeface="BMWType V2 Regular" pitchFamily="2" charset="0"/>
              </a:rPr>
              <a:t>Propulsion:</a:t>
            </a:r>
            <a:r>
              <a:rPr kumimoji="0" lang="en-US" altLang="ja-JP" sz="2400" b="0" i="0" strike="noStrike" cap="none" normalizeH="0" baseline="0" dirty="0" smtClean="0">
                <a:ln>
                  <a:noFill/>
                </a:ln>
                <a:solidFill>
                  <a:srgbClr val="4B4B4B"/>
                </a:solidFill>
                <a:effectLst/>
                <a:latin typeface="BMWType V2 Regular" pitchFamily="2" charset="0"/>
                <a:ea typeface="Arial" panose="020B0604020202020204" pitchFamily="34" charset="0"/>
                <a:cs typeface="BMWType V2 Regular" pitchFamily="2" charset="0"/>
              </a:rPr>
              <a:t> </a:t>
            </a:r>
            <a:endParaRPr kumimoji="0" lang="de-DE" altLang="ja-JP" sz="2400" b="0" i="0" strike="noStrike" cap="none" normalizeH="0" baseline="0" dirty="0" smtClean="0">
              <a:ln>
                <a:noFill/>
              </a:ln>
              <a:solidFill>
                <a:schemeClr val="tx1"/>
              </a:solidFill>
              <a:effectLst/>
              <a:latin typeface="BMWType V2 Regular" pitchFamily="2" charset="0"/>
              <a:cs typeface="BMWType V2 Regular"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rgbClr val="4B4B4B"/>
                </a:solidFill>
                <a:effectLst/>
                <a:latin typeface="BMWType V2 Regular" pitchFamily="2" charset="0"/>
                <a:ea typeface="Arial" panose="020B0604020202020204" pitchFamily="34" charset="0"/>
                <a:cs typeface="BMWType V2 Regular" pitchFamily="2" charset="0"/>
              </a:rPr>
              <a:t>Electric, Electric w. REX, Electric w/o REX, PHEV Diesel and PHEV Petrol</a:t>
            </a:r>
            <a:endParaRPr kumimoji="0" lang="en-US" altLang="ja-JP" sz="2400" b="0" i="0" u="none" strike="noStrike" cap="none" normalizeH="0" baseline="0" dirty="0" smtClean="0">
              <a:ln>
                <a:noFill/>
              </a:ln>
              <a:solidFill>
                <a:schemeClr val="tx1"/>
              </a:solidFill>
              <a:effectLst/>
              <a:latin typeface="BMWType V2 Regular" pitchFamily="2" charset="0"/>
              <a:cs typeface="BMWType V2 Regular" pitchFamily="2" charset="0"/>
            </a:endParaRPr>
          </a:p>
        </p:txBody>
      </p:sp>
    </p:spTree>
    <p:extLst>
      <p:ext uri="{BB962C8B-B14F-4D97-AF65-F5344CB8AC3E}">
        <p14:creationId xmlns:p14="http://schemas.microsoft.com/office/powerpoint/2010/main" val="152389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473</Words>
  <Application>Microsoft Office PowerPoint</Application>
  <PresentationFormat>Custom</PresentationFormat>
  <Paragraphs>248</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MS PGothic</vt:lpstr>
      <vt:lpstr>Calibri Light</vt:lpstr>
      <vt:lpstr>Arial</vt:lpstr>
      <vt:lpstr>Calibri</vt:lpstr>
      <vt:lpstr>BMWType V2 Light</vt:lpstr>
      <vt:lpstr>BMWType V2 Regular</vt:lpstr>
      <vt:lpstr>Larissa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Achim Becker</dc:creator>
  <cp:lastModifiedBy>Seremet Alexandru, AK-1-EU-CS</cp:lastModifiedBy>
  <cp:revision>2745</cp:revision>
  <cp:lastPrinted>2018-06-22T13:11:39Z</cp:lastPrinted>
  <dcterms:created xsi:type="dcterms:W3CDTF">2015-07-06T08:41:15Z</dcterms:created>
  <dcterms:modified xsi:type="dcterms:W3CDTF">2018-12-03T14:02:02Z</dcterms:modified>
</cp:coreProperties>
</file>