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5" r:id="rId4"/>
  </p:sldMasterIdLst>
  <p:notesMasterIdLst>
    <p:notesMasterId r:id="rId42"/>
  </p:notesMasterIdLst>
  <p:handoutMasterIdLst>
    <p:handoutMasterId r:id="rId43"/>
  </p:handoutMasterIdLst>
  <p:sldIdLst>
    <p:sldId id="487" r:id="rId5"/>
    <p:sldId id="370" r:id="rId6"/>
    <p:sldId id="380" r:id="rId7"/>
    <p:sldId id="413" r:id="rId8"/>
    <p:sldId id="2147483162" r:id="rId9"/>
    <p:sldId id="2147483161" r:id="rId10"/>
    <p:sldId id="409" r:id="rId11"/>
    <p:sldId id="455" r:id="rId12"/>
    <p:sldId id="2147483163" r:id="rId13"/>
    <p:sldId id="2147483160" r:id="rId14"/>
    <p:sldId id="457" r:id="rId15"/>
    <p:sldId id="436" r:id="rId16"/>
    <p:sldId id="2147483137" r:id="rId17"/>
    <p:sldId id="411" r:id="rId18"/>
    <p:sldId id="2147483145" r:id="rId19"/>
    <p:sldId id="2147483139" r:id="rId20"/>
    <p:sldId id="381" r:id="rId21"/>
    <p:sldId id="2147483125" r:id="rId22"/>
    <p:sldId id="2147483127" r:id="rId23"/>
    <p:sldId id="451" r:id="rId24"/>
    <p:sldId id="2147483157" r:id="rId25"/>
    <p:sldId id="2147483151" r:id="rId26"/>
    <p:sldId id="2147483152" r:id="rId27"/>
    <p:sldId id="2147483153" r:id="rId28"/>
    <p:sldId id="2147483154" r:id="rId29"/>
    <p:sldId id="2147483155" r:id="rId30"/>
    <p:sldId id="2147483156" r:id="rId31"/>
    <p:sldId id="2147483134" r:id="rId32"/>
    <p:sldId id="2147483144" r:id="rId33"/>
    <p:sldId id="2147483158" r:id="rId34"/>
    <p:sldId id="460" r:id="rId35"/>
    <p:sldId id="462" r:id="rId36"/>
    <p:sldId id="2147483135" r:id="rId37"/>
    <p:sldId id="489" r:id="rId38"/>
    <p:sldId id="2147483124" r:id="rId39"/>
    <p:sldId id="488" r:id="rId40"/>
    <p:sldId id="2147483150" r:id="rId41"/>
  </p:sldIdLst>
  <p:sldSz cx="12192000" cy="6858000"/>
  <p:notesSz cx="6797675" cy="9926638"/>
  <p:custDataLst>
    <p:tags r:id="rId44"/>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nerbeck Anke, CB-1" initials="DAC" lastIdx="16" clrIdx="0">
    <p:extLst>
      <p:ext uri="{19B8F6BF-5375-455C-9EA6-DF929625EA0E}">
        <p15:presenceInfo xmlns:p15="http://schemas.microsoft.com/office/powerpoint/2012/main" userId="S::anke.dannerbeck@bmwgroup.com::fd0449d5-378d-4b92-af7e-1dec4ec42989" providerId="AD"/>
      </p:ext>
    </p:extLst>
  </p:cmAuthor>
  <p:cmAuthor id="2" name="Mazur Karen, AU-1" initials="MKA" lastIdx="21" clrIdx="1">
    <p:extLst>
      <p:ext uri="{19B8F6BF-5375-455C-9EA6-DF929625EA0E}">
        <p15:presenceInfo xmlns:p15="http://schemas.microsoft.com/office/powerpoint/2012/main" userId="Mazur Karen, AU-1" providerId="None"/>
      </p:ext>
    </p:extLst>
  </p:cmAuthor>
  <p:cmAuthor id="3" name="Karen" initials="K" lastIdx="1" clrIdx="2">
    <p:extLst>
      <p:ext uri="{19B8F6BF-5375-455C-9EA6-DF929625EA0E}">
        <p15:presenceInfo xmlns:p15="http://schemas.microsoft.com/office/powerpoint/2012/main" userId="Kar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5EC"/>
    <a:srgbClr val="6F6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C083E6E3-FA7D-4D7B-A595-EF9225AFEA82}">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5"/>
          </a:solidFill>
        </a:fill>
      </a:tcStyle>
    </a:band1H>
    <a:band2H>
      <a:tcStyle>
        <a:tcBdr/>
      </a:tcStyle>
    </a:band2H>
    <a:band1V>
      <a:tcStyle>
        <a:tcBdr/>
        <a:fill>
          <a:solidFill>
            <a:schemeClr val="accent5"/>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81367" autoAdjust="0"/>
  </p:normalViewPr>
  <p:slideViewPr>
    <p:cSldViewPr snapToGrid="0">
      <p:cViewPr varScale="1">
        <p:scale>
          <a:sx n="95" d="100"/>
          <a:sy n="95" d="100"/>
        </p:scale>
        <p:origin x="173" y="77"/>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snapToGrid="0" showGuides="1">
      <p:cViewPr varScale="1">
        <p:scale>
          <a:sx n="77" d="100"/>
          <a:sy n="77" d="100"/>
        </p:scale>
        <p:origin x="398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heme" Target="theme/theme1.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Europe.bmw.corp\WINFS\HSFS-Common\ORG_F\Konzernfinanzwesen\FF-2\IR%20Pr&#228;sentation\2024\aktuelle%20Live%20Version\WIP\DATA%20INPUT_Q4%20Updat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Munka1!$B$1</c:f>
              <c:strCache>
                <c:ptCount val="1"/>
                <c:pt idx="0">
                  <c:v>1. adatsor</c:v>
                </c:pt>
              </c:strCache>
            </c:strRef>
          </c:tx>
          <c:spPr>
            <a:solidFill>
              <a:srgbClr val="035970"/>
            </a:solidFill>
            <a:ln w="76200">
              <a:noFill/>
            </a:ln>
            <a:effectLst/>
          </c:spPr>
          <c:invertIfNegative val="0"/>
          <c:cat>
            <c:strRef>
              <c:f>Munka1!$A$2:$A$5</c:f>
              <c:strCache>
                <c:ptCount val="4"/>
                <c:pt idx="0">
                  <c:v>Rolls-Royce</c:v>
                </c:pt>
                <c:pt idx="1">
                  <c:v>BMW Motorrad</c:v>
                </c:pt>
                <c:pt idx="2">
                  <c:v>MINI</c:v>
                </c:pt>
                <c:pt idx="3">
                  <c:v>BMW</c:v>
                </c:pt>
              </c:strCache>
            </c:strRef>
          </c:cat>
          <c:val>
            <c:numRef>
              <c:f>Munka1!$B$2:$B$5</c:f>
              <c:numCache>
                <c:formatCode>General</c:formatCode>
                <c:ptCount val="4"/>
                <c:pt idx="0">
                  <c:v>6032</c:v>
                </c:pt>
                <c:pt idx="1">
                  <c:v>209257</c:v>
                </c:pt>
                <c:pt idx="2">
                  <c:v>295474</c:v>
                </c:pt>
                <c:pt idx="3">
                  <c:v>2253835</c:v>
                </c:pt>
              </c:numCache>
            </c:numRef>
          </c:val>
          <c:extLst>
            <c:ext xmlns:c16="http://schemas.microsoft.com/office/drawing/2014/chart" uri="{C3380CC4-5D6E-409C-BE32-E72D297353CC}">
              <c16:uniqueId val="{00000000-25FA-4F8F-8D71-45A1DF8C4D7D}"/>
            </c:ext>
          </c:extLst>
        </c:ser>
        <c:dLbls>
          <c:showLegendKey val="0"/>
          <c:showVal val="0"/>
          <c:showCatName val="0"/>
          <c:showSerName val="0"/>
          <c:showPercent val="0"/>
          <c:showBubbleSize val="0"/>
        </c:dLbls>
        <c:gapWidth val="50"/>
        <c:axId val="1644680632"/>
        <c:axId val="1644686032"/>
      </c:barChart>
      <c:catAx>
        <c:axId val="1644680632"/>
        <c:scaling>
          <c:orientation val="minMax"/>
        </c:scaling>
        <c:delete val="1"/>
        <c:axPos val="l"/>
        <c:numFmt formatCode="General" sourceLinked="1"/>
        <c:majorTickMark val="none"/>
        <c:minorTickMark val="none"/>
        <c:tickLblPos val="nextTo"/>
        <c:crossAx val="1644686032"/>
        <c:crosses val="autoZero"/>
        <c:auto val="1"/>
        <c:lblAlgn val="ctr"/>
        <c:lblOffset val="100"/>
        <c:noMultiLvlLbl val="0"/>
      </c:catAx>
      <c:valAx>
        <c:axId val="16446860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16446806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spPr>
            <a:solidFill>
              <a:schemeClr val="tx1">
                <a:alpha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SALES!$D$26:$H$26</c:f>
              <c:numCache>
                <c:formatCode>General</c:formatCode>
                <c:ptCount val="5"/>
                <c:pt idx="0">
                  <c:v>2020</c:v>
                </c:pt>
                <c:pt idx="1">
                  <c:v>2021</c:v>
                </c:pt>
                <c:pt idx="2">
                  <c:v>2022</c:v>
                </c:pt>
                <c:pt idx="3">
                  <c:v>2023</c:v>
                </c:pt>
                <c:pt idx="4">
                  <c:v>2024</c:v>
                </c:pt>
              </c:numCache>
            </c:numRef>
          </c:cat>
          <c:val>
            <c:numRef>
              <c:f>SALES!$D$27:$H$27</c:f>
              <c:numCache>
                <c:formatCode>#,##0</c:formatCode>
                <c:ptCount val="5"/>
                <c:pt idx="0">
                  <c:v>44541</c:v>
                </c:pt>
                <c:pt idx="1">
                  <c:v>103854</c:v>
                </c:pt>
                <c:pt idx="2">
                  <c:v>215752</c:v>
                </c:pt>
                <c:pt idx="3">
                  <c:v>375716</c:v>
                </c:pt>
                <c:pt idx="4">
                  <c:v>426594</c:v>
                </c:pt>
              </c:numCache>
            </c:numRef>
          </c:val>
          <c:extLst>
            <c:ext xmlns:c16="http://schemas.microsoft.com/office/drawing/2014/chart" uri="{C3380CC4-5D6E-409C-BE32-E72D297353CC}">
              <c16:uniqueId val="{00000000-484C-411C-8203-8AC2A4FCB164}"/>
            </c:ext>
          </c:extLst>
        </c:ser>
        <c:dLbls>
          <c:showLegendKey val="0"/>
          <c:showVal val="0"/>
          <c:showCatName val="0"/>
          <c:showSerName val="0"/>
          <c:showPercent val="0"/>
          <c:showBubbleSize val="0"/>
        </c:dLbls>
        <c:gapWidth val="66"/>
        <c:overlap val="-27"/>
        <c:axId val="842948568"/>
        <c:axId val="842946928"/>
      </c:barChart>
      <c:catAx>
        <c:axId val="842948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842946928"/>
        <c:crosses val="autoZero"/>
        <c:auto val="1"/>
        <c:lblAlgn val="ctr"/>
        <c:lblOffset val="100"/>
        <c:noMultiLvlLbl val="0"/>
      </c:catAx>
      <c:valAx>
        <c:axId val="842946928"/>
        <c:scaling>
          <c:orientation val="minMax"/>
          <c:min val="0"/>
        </c:scaling>
        <c:delete val="1"/>
        <c:axPos val="l"/>
        <c:numFmt formatCode="#,##0" sourceLinked="0"/>
        <c:majorTickMark val="none"/>
        <c:minorTickMark val="none"/>
        <c:tickLblPos val="nextTo"/>
        <c:crossAx val="842948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3.8714222252890611E-2"/>
          <c:w val="0.93942731277533043"/>
          <c:h val="0.85112621806388433"/>
        </c:manualLayout>
      </c:layout>
      <c:lineChart>
        <c:grouping val="stacked"/>
        <c:varyColors val="0"/>
        <c:ser>
          <c:idx val="0"/>
          <c:order val="0"/>
          <c:tx>
            <c:strRef>
              <c:f>Sheet1!$B$1</c:f>
              <c:strCache>
                <c:ptCount val="1"/>
                <c:pt idx="0">
                  <c:v>Column1</c:v>
                </c:pt>
              </c:strCache>
            </c:strRef>
          </c:tx>
          <c:spPr>
            <a:ln w="34925" cap="rnd">
              <a:solidFill>
                <a:schemeClr val="bg1"/>
              </a:solidFill>
              <a:round/>
            </a:ln>
            <a:effectLst>
              <a:outerShdw blurRad="40000" dist="23000" dir="5400000" rotWithShape="0">
                <a:srgbClr val="000000">
                  <a:alpha val="35000"/>
                </a:srgbClr>
              </a:outerShdw>
            </a:effectLst>
          </c:spPr>
          <c:marker>
            <c:symbol val="none"/>
          </c:marker>
          <c:cat>
            <c:strRef>
              <c:f>Sheet1!$A$2:$A$5</c:f>
              <c:strCache>
                <c:ptCount val="4"/>
                <c:pt idx="0">
                  <c:v>Q1</c:v>
                </c:pt>
                <c:pt idx="1">
                  <c:v>Q2</c:v>
                </c:pt>
                <c:pt idx="2">
                  <c:v>Q3</c:v>
                </c:pt>
                <c:pt idx="3">
                  <c:v>Q4</c:v>
                </c:pt>
              </c:strCache>
            </c:strRef>
          </c:cat>
          <c:val>
            <c:numRef>
              <c:f>Sheet1!$B$2:$B$5</c:f>
              <c:numCache>
                <c:formatCode>General</c:formatCode>
                <c:ptCount val="4"/>
                <c:pt idx="0">
                  <c:v>75</c:v>
                </c:pt>
                <c:pt idx="1">
                  <c:v>73</c:v>
                </c:pt>
                <c:pt idx="2">
                  <c:v>70</c:v>
                </c:pt>
                <c:pt idx="3">
                  <c:v>109</c:v>
                </c:pt>
              </c:numCache>
            </c:numRef>
          </c:val>
          <c:smooth val="0"/>
          <c:extLst>
            <c:ext xmlns:c16="http://schemas.microsoft.com/office/drawing/2014/chart" uri="{C3380CC4-5D6E-409C-BE32-E72D297353CC}">
              <c16:uniqueId val="{00000000-4927-450D-979F-4F9E2B533D52}"/>
            </c:ext>
          </c:extLst>
        </c:ser>
        <c:dLbls>
          <c:showLegendKey val="0"/>
          <c:showVal val="0"/>
          <c:showCatName val="0"/>
          <c:showSerName val="0"/>
          <c:showPercent val="0"/>
          <c:showBubbleSize val="0"/>
        </c:dLbls>
        <c:smooth val="0"/>
        <c:axId val="694489232"/>
        <c:axId val="694485992"/>
      </c:lineChart>
      <c:catAx>
        <c:axId val="6944892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694485992"/>
        <c:crosses val="autoZero"/>
        <c:auto val="1"/>
        <c:lblAlgn val="ctr"/>
        <c:lblOffset val="100"/>
        <c:noMultiLvlLbl val="0"/>
      </c:catAx>
      <c:valAx>
        <c:axId val="694485992"/>
        <c:scaling>
          <c:orientation val="minMax"/>
          <c:min val="69"/>
        </c:scaling>
        <c:delete val="1"/>
        <c:axPos val="l"/>
        <c:numFmt formatCode="General" sourceLinked="1"/>
        <c:majorTickMark val="none"/>
        <c:minorTickMark val="none"/>
        <c:tickLblPos val="nextTo"/>
        <c:crossAx val="694489232"/>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5659" cy="498055"/>
          </a:xfrm>
          <a:prstGeom prst="rect">
            <a:avLst/>
          </a:prstGeom>
        </p:spPr>
        <p:txBody>
          <a:bodyPr vert="horz" lIns="96661" tIns="48331" rIns="96661" bIns="48331" rtlCol="0"/>
          <a:lstStyle>
            <a:lvl1pPr algn="l">
              <a:defRPr sz="1300"/>
            </a:lvl1pPr>
          </a:lstStyle>
          <a:p>
            <a:endParaRPr lang="de-DE" dirty="0">
              <a:latin typeface="BMWGroupTN Condensed" pitchFamily="50" charset="0"/>
            </a:endParaRPr>
          </a:p>
        </p:txBody>
      </p:sp>
      <p:sp>
        <p:nvSpPr>
          <p:cNvPr id="3" name="Date Placeholder 2"/>
          <p:cNvSpPr>
            <a:spLocks noGrp="1"/>
          </p:cNvSpPr>
          <p:nvPr>
            <p:ph type="dt" sz="quarter" idx="1"/>
          </p:nvPr>
        </p:nvSpPr>
        <p:spPr>
          <a:xfrm>
            <a:off x="3850443" y="1"/>
            <a:ext cx="2945659" cy="498055"/>
          </a:xfrm>
          <a:prstGeom prst="rect">
            <a:avLst/>
          </a:prstGeom>
        </p:spPr>
        <p:txBody>
          <a:bodyPr vert="horz" lIns="96661" tIns="48331" rIns="96661" bIns="48331" rtlCol="0"/>
          <a:lstStyle>
            <a:lvl1pPr algn="r">
              <a:defRPr sz="1300"/>
            </a:lvl1pPr>
          </a:lstStyle>
          <a:p>
            <a:fld id="{DF3581A5-E4C6-4927-B3C0-8FAA582B9D53}" type="datetimeFigureOut">
              <a:rPr lang="de-DE" smtClean="0">
                <a:latin typeface="BMWGroupTN Condensed" pitchFamily="50" charset="0"/>
              </a:rPr>
              <a:t>30.01.2025</a:t>
            </a:fld>
            <a:endParaRPr lang="de-DE" dirty="0">
              <a:latin typeface="BMWGroupTN Condensed" pitchFamily="50" charset="0"/>
            </a:endParaRPr>
          </a:p>
        </p:txBody>
      </p:sp>
      <p:sp>
        <p:nvSpPr>
          <p:cNvPr id="4" name="Footer Placeholder 3"/>
          <p:cNvSpPr>
            <a:spLocks noGrp="1"/>
          </p:cNvSpPr>
          <p:nvPr>
            <p:ph type="ftr" sz="quarter" idx="2"/>
          </p:nvPr>
        </p:nvSpPr>
        <p:spPr>
          <a:xfrm>
            <a:off x="0" y="9428584"/>
            <a:ext cx="2945659" cy="498054"/>
          </a:xfrm>
          <a:prstGeom prst="rect">
            <a:avLst/>
          </a:prstGeom>
        </p:spPr>
        <p:txBody>
          <a:bodyPr vert="horz" lIns="96661" tIns="48331" rIns="96661" bIns="48331" rtlCol="0" anchor="b"/>
          <a:lstStyle>
            <a:lvl1pPr algn="l">
              <a:defRPr sz="1300"/>
            </a:lvl1pPr>
          </a:lstStyle>
          <a:p>
            <a:endParaRPr lang="de-DE" dirty="0">
              <a:latin typeface="BMWGroupTN Condensed" pitchFamily="50" charset="0"/>
            </a:endParaRPr>
          </a:p>
        </p:txBody>
      </p:sp>
      <p:sp>
        <p:nvSpPr>
          <p:cNvPr id="5" name="Slide Number Placeholder 4"/>
          <p:cNvSpPr>
            <a:spLocks noGrp="1"/>
          </p:cNvSpPr>
          <p:nvPr>
            <p:ph type="sldNum" sz="quarter" idx="3"/>
          </p:nvPr>
        </p:nvSpPr>
        <p:spPr>
          <a:xfrm>
            <a:off x="3850443" y="9428584"/>
            <a:ext cx="2945659" cy="498054"/>
          </a:xfrm>
          <a:prstGeom prst="rect">
            <a:avLst/>
          </a:prstGeom>
        </p:spPr>
        <p:txBody>
          <a:bodyPr vert="horz" lIns="96661" tIns="48331" rIns="96661" bIns="48331" rtlCol="0" anchor="b"/>
          <a:lstStyle>
            <a:lvl1pPr algn="r">
              <a:defRPr sz="1300"/>
            </a:lvl1pPr>
          </a:lstStyle>
          <a:p>
            <a:fld id="{9AAB3B58-435A-4CAB-BEDA-B203A898BBFC}" type="slidenum">
              <a:rPr lang="de-DE" smtClean="0">
                <a:latin typeface="BMWGroupTN Condensed" pitchFamily="50" charset="0"/>
              </a:rPr>
              <a:t>‹#›</a:t>
            </a:fld>
            <a:endParaRPr lang="de-DE" dirty="0">
              <a:latin typeface="BMWGroupTN Condensed" pitchFamily="50" charset="0"/>
            </a:endParaRPr>
          </a:p>
        </p:txBody>
      </p:sp>
    </p:spTree>
    <p:extLst>
      <p:ext uri="{BB962C8B-B14F-4D97-AF65-F5344CB8AC3E}">
        <p14:creationId xmlns:p14="http://schemas.microsoft.com/office/powerpoint/2010/main" val="774455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1"/>
            <a:ext cx="2945659" cy="498055"/>
          </a:xfrm>
          <a:prstGeom prst="rect">
            <a:avLst/>
          </a:prstGeom>
        </p:spPr>
        <p:txBody>
          <a:bodyPr vert="horz" lIns="96661" tIns="48331" rIns="96661" bIns="48331" rtlCol="0"/>
          <a:lstStyle>
            <a:lvl1pPr algn="l" rtl="0">
              <a:defRPr sz="1300">
                <a:latin typeface="BMWGroupTN Condensed" pitchFamily="50" charset="0"/>
              </a:defRPr>
            </a:lvl1pPr>
          </a:lstStyle>
          <a:p>
            <a:endParaRPr lang="de-DE" dirty="0"/>
          </a:p>
        </p:txBody>
      </p:sp>
      <p:sp>
        <p:nvSpPr>
          <p:cNvPr id="3" name="Datumsplatzhalter 2"/>
          <p:cNvSpPr>
            <a:spLocks noGrp="1"/>
          </p:cNvSpPr>
          <p:nvPr>
            <p:ph type="dt" idx="1"/>
          </p:nvPr>
        </p:nvSpPr>
        <p:spPr>
          <a:xfrm>
            <a:off x="3850443" y="1"/>
            <a:ext cx="2945659" cy="498055"/>
          </a:xfrm>
          <a:prstGeom prst="rect">
            <a:avLst/>
          </a:prstGeom>
        </p:spPr>
        <p:txBody>
          <a:bodyPr vert="horz" lIns="96661" tIns="48331" rIns="96661" bIns="48331" rtlCol="0"/>
          <a:lstStyle>
            <a:lvl1pPr algn="r" rtl="0">
              <a:defRPr sz="1300">
                <a:latin typeface="BMWGroupTN Condensed" pitchFamily="50" charset="0"/>
              </a:defRPr>
            </a:lvl1pPr>
          </a:lstStyle>
          <a:p>
            <a:fld id="{C9ACC0F7-209C-4EE4-A1D5-BFF0CBCA9BC3}" type="datetimeFigureOut">
              <a:rPr lang="de-DE" smtClean="0"/>
              <a:pPr/>
              <a:t>30.01.2025</a:t>
            </a:fld>
            <a:endParaRPr lang="de-DE" dirty="0"/>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6661" tIns="48331" rIns="96661" bIns="48331" rtlCol="0" anchor="ctr"/>
          <a:lstStyle/>
          <a:p>
            <a:endParaRPr lang="de-DE" dirty="0"/>
          </a:p>
        </p:txBody>
      </p:sp>
      <p:sp>
        <p:nvSpPr>
          <p:cNvPr id="5" name="Notizenplatzhalter 4"/>
          <p:cNvSpPr>
            <a:spLocks noGrp="1"/>
          </p:cNvSpPr>
          <p:nvPr>
            <p:ph type="body" sz="quarter" idx="3"/>
          </p:nvPr>
        </p:nvSpPr>
        <p:spPr>
          <a:xfrm>
            <a:off x="679768" y="4777195"/>
            <a:ext cx="5438140" cy="3908614"/>
          </a:xfrm>
          <a:prstGeom prst="rect">
            <a:avLst/>
          </a:prstGeom>
        </p:spPr>
        <p:txBody>
          <a:bodyPr vert="horz" lIns="96661" tIns="48331" rIns="96661" bIns="48331"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9428584"/>
            <a:ext cx="2945659" cy="498054"/>
          </a:xfrm>
          <a:prstGeom prst="rect">
            <a:avLst/>
          </a:prstGeom>
        </p:spPr>
        <p:txBody>
          <a:bodyPr vert="horz" lIns="96661" tIns="48331" rIns="96661" bIns="48331" rtlCol="0" anchor="b"/>
          <a:lstStyle>
            <a:lvl1pPr algn="l" rtl="0">
              <a:defRPr sz="1300">
                <a:latin typeface="BMWGroupTN Condensed" pitchFamily="50" charset="0"/>
              </a:defRPr>
            </a:lvl1pPr>
          </a:lstStyle>
          <a:p>
            <a:endParaRPr lang="de-DE" dirty="0"/>
          </a:p>
        </p:txBody>
      </p:sp>
      <p:sp>
        <p:nvSpPr>
          <p:cNvPr id="7" name="Foliennummernplatzhalter 6"/>
          <p:cNvSpPr>
            <a:spLocks noGrp="1"/>
          </p:cNvSpPr>
          <p:nvPr>
            <p:ph type="sldNum" sz="quarter" idx="5"/>
          </p:nvPr>
        </p:nvSpPr>
        <p:spPr>
          <a:xfrm>
            <a:off x="3850443" y="9428584"/>
            <a:ext cx="2945659" cy="498054"/>
          </a:xfrm>
          <a:prstGeom prst="rect">
            <a:avLst/>
          </a:prstGeom>
        </p:spPr>
        <p:txBody>
          <a:bodyPr vert="horz" lIns="96661" tIns="48331" rIns="96661" bIns="48331" rtlCol="0" anchor="b"/>
          <a:lstStyle>
            <a:lvl1pPr algn="r" rtl="0">
              <a:defRPr sz="1300">
                <a:latin typeface="BMWGroupTN Condensed" pitchFamily="50" charset="0"/>
              </a:defRPr>
            </a:lvl1pPr>
          </a:lstStyle>
          <a:p>
            <a:fld id="{845B7A2B-9D63-4AB1-9A7A-EE5F31796489}" type="slidenum">
              <a:rPr lang="de-DE" smtClean="0"/>
              <a:pPr/>
              <a:t>‹#›</a:t>
            </a:fld>
            <a:endParaRPr lang="de-DE" dirty="0"/>
          </a:p>
        </p:txBody>
      </p:sp>
    </p:spTree>
    <p:extLst>
      <p:ext uri="{BB962C8B-B14F-4D97-AF65-F5344CB8AC3E}">
        <p14:creationId xmlns:p14="http://schemas.microsoft.com/office/powerpoint/2010/main" val="423226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BMWGroupTN Condensed" pitchFamily="50" charset="0"/>
        <a:ea typeface="+mn-ea"/>
        <a:cs typeface="+mn-cs"/>
      </a:defRPr>
    </a:lvl1pPr>
    <a:lvl2pPr marL="457200" algn="l" defTabSz="914400" rtl="0" eaLnBrk="1" latinLnBrk="0" hangingPunct="1">
      <a:defRPr sz="1200" kern="1200">
        <a:solidFill>
          <a:schemeClr val="tx1"/>
        </a:solidFill>
        <a:latin typeface="BMWGroupTN Condensed" pitchFamily="50" charset="0"/>
        <a:ea typeface="+mn-ea"/>
        <a:cs typeface="+mn-cs"/>
      </a:defRPr>
    </a:lvl2pPr>
    <a:lvl3pPr marL="914400" algn="l" defTabSz="914400" rtl="0" eaLnBrk="1" latinLnBrk="0" hangingPunct="1">
      <a:defRPr sz="1200" kern="1200">
        <a:solidFill>
          <a:schemeClr val="tx1"/>
        </a:solidFill>
        <a:latin typeface="BMWGroupTN Condensed" pitchFamily="50" charset="0"/>
        <a:ea typeface="+mn-ea"/>
        <a:cs typeface="+mn-cs"/>
      </a:defRPr>
    </a:lvl3pPr>
    <a:lvl4pPr marL="1371600" algn="l" defTabSz="914400" rtl="0" eaLnBrk="1" latinLnBrk="0" hangingPunct="1">
      <a:defRPr sz="1200" kern="1200">
        <a:solidFill>
          <a:schemeClr val="tx1"/>
        </a:solidFill>
        <a:latin typeface="BMWGroupTN Condensed" pitchFamily="50" charset="0"/>
        <a:ea typeface="+mn-ea"/>
        <a:cs typeface="+mn-cs"/>
      </a:defRPr>
    </a:lvl4pPr>
    <a:lvl5pPr marL="1828800" algn="l" defTabSz="914400" rtl="0" eaLnBrk="1" latinLnBrk="0" hangingPunct="1">
      <a:defRPr sz="1200" kern="1200">
        <a:solidFill>
          <a:schemeClr val="tx1"/>
        </a:solidFill>
        <a:latin typeface="BMWGroupTN Condensed"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45B7A2B-9D63-4AB1-9A7A-EE5F31796489}" type="slidenum">
              <a:rPr lang="de-DE" smtClean="0"/>
              <a:pPr/>
              <a:t>1</a:t>
            </a:fld>
            <a:endParaRPr lang="de-DE" dirty="0"/>
          </a:p>
        </p:txBody>
      </p:sp>
    </p:spTree>
    <p:extLst>
      <p:ext uri="{BB962C8B-B14F-4D97-AF65-F5344CB8AC3E}">
        <p14:creationId xmlns:p14="http://schemas.microsoft.com/office/powerpoint/2010/main" val="843757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Complete model range transformation, supported by electrification and new technologies, such as an UX with first OLED round screen in automotive industry.</a:t>
            </a:r>
          </a:p>
        </p:txBody>
      </p:sp>
      <p:sp>
        <p:nvSpPr>
          <p:cNvPr id="4" name="Slide Number Placeholder 3"/>
          <p:cNvSpPr>
            <a:spLocks noGrp="1"/>
          </p:cNvSpPr>
          <p:nvPr>
            <p:ph type="sldNum" sz="quarter" idx="5"/>
          </p:nvPr>
        </p:nvSpPr>
        <p:spPr/>
        <p:txBody>
          <a:bodyPr/>
          <a:lstStyle/>
          <a:p>
            <a:fld id="{845B7A2B-9D63-4AB1-9A7A-EE5F31796489}" type="slidenum">
              <a:rPr lang="de-DE" smtClean="0"/>
              <a:pPr/>
              <a:t>10</a:t>
            </a:fld>
            <a:endParaRPr lang="de-DE" dirty="0"/>
          </a:p>
        </p:txBody>
      </p:sp>
    </p:spTree>
    <p:extLst>
      <p:ext uri="{BB962C8B-B14F-4D97-AF65-F5344CB8AC3E}">
        <p14:creationId xmlns:p14="http://schemas.microsoft.com/office/powerpoint/2010/main" val="318886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BMW </a:t>
            </a:r>
            <a:r>
              <a:rPr lang="en-US" dirty="0" err="1"/>
              <a:t>Motorrad</a:t>
            </a:r>
            <a:r>
              <a:rPr lang="en-US" dirty="0"/>
              <a:t> had a record year in 2024.</a:t>
            </a:r>
            <a:br>
              <a:rPr lang="en-US" dirty="0"/>
            </a:br>
            <a:r>
              <a:rPr lang="en-US" dirty="0"/>
              <a:t>Our backbone, like in Romania, is the R1300GS/R1300GS Adventure. </a:t>
            </a:r>
            <a:endParaRPr lang="en-GB"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11</a:t>
            </a:fld>
            <a:endParaRPr lang="de-DE" dirty="0"/>
          </a:p>
        </p:txBody>
      </p:sp>
    </p:spTree>
    <p:extLst>
      <p:ext uri="{BB962C8B-B14F-4D97-AF65-F5344CB8AC3E}">
        <p14:creationId xmlns:p14="http://schemas.microsoft.com/office/powerpoint/2010/main" val="2026098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BMW Group strong BEV increase against market trends.</a:t>
            </a:r>
            <a:br>
              <a:rPr lang="en-US" noProof="0" dirty="0"/>
            </a:br>
            <a:r>
              <a:rPr lang="en-US" noProof="0" dirty="0"/>
              <a:t>Consequent electrification in all segments.</a:t>
            </a:r>
          </a:p>
        </p:txBody>
      </p:sp>
      <p:sp>
        <p:nvSpPr>
          <p:cNvPr id="4" name="Slide Number Placeholder 3"/>
          <p:cNvSpPr>
            <a:spLocks noGrp="1"/>
          </p:cNvSpPr>
          <p:nvPr>
            <p:ph type="sldNum" sz="quarter" idx="5"/>
          </p:nvPr>
        </p:nvSpPr>
        <p:spPr/>
        <p:txBody>
          <a:bodyPr/>
          <a:lstStyle/>
          <a:p>
            <a:fld id="{845B7A2B-9D63-4AB1-9A7A-EE5F31796489}" type="slidenum">
              <a:rPr lang="de-DE" smtClean="0"/>
              <a:pPr/>
              <a:t>12</a:t>
            </a:fld>
            <a:endParaRPr lang="de-DE" dirty="0"/>
          </a:p>
        </p:txBody>
      </p:sp>
    </p:spTree>
    <p:extLst>
      <p:ext uri="{BB962C8B-B14F-4D97-AF65-F5344CB8AC3E}">
        <p14:creationId xmlns:p14="http://schemas.microsoft.com/office/powerpoint/2010/main" val="3709119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noProof="0" dirty="0"/>
              <a:t>In the first 9 months, BMV was the 3rd brand in EV automobile sales and the first legacy OEMs.</a:t>
            </a:r>
          </a:p>
          <a:p>
            <a:r>
              <a:rPr lang="en-US" noProof="0" dirty="0"/>
              <a:t>BMW number one premium electric brand in EV sales.</a:t>
            </a:r>
          </a:p>
        </p:txBody>
      </p:sp>
      <p:sp>
        <p:nvSpPr>
          <p:cNvPr id="4" name="Slide Number Placeholder 3"/>
          <p:cNvSpPr>
            <a:spLocks noGrp="1"/>
          </p:cNvSpPr>
          <p:nvPr>
            <p:ph type="sldNum" sz="quarter" idx="5"/>
          </p:nvPr>
        </p:nvSpPr>
        <p:spPr/>
        <p:txBody>
          <a:bodyPr/>
          <a:lstStyle/>
          <a:p>
            <a:fld id="{845B7A2B-9D63-4AB1-9A7A-EE5F31796489}" type="slidenum">
              <a:rPr lang="de-DE" smtClean="0"/>
              <a:pPr/>
              <a:t>13</a:t>
            </a:fld>
            <a:endParaRPr lang="de-DE" dirty="0"/>
          </a:p>
        </p:txBody>
      </p:sp>
    </p:spTree>
    <p:extLst>
      <p:ext uri="{BB962C8B-B14F-4D97-AF65-F5344CB8AC3E}">
        <p14:creationId xmlns:p14="http://schemas.microsoft.com/office/powerpoint/2010/main" val="389910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p:txBody>
      </p:sp>
      <p:sp>
        <p:nvSpPr>
          <p:cNvPr id="4" name="Dia számának helye 3"/>
          <p:cNvSpPr>
            <a:spLocks noGrp="1"/>
          </p:cNvSpPr>
          <p:nvPr>
            <p:ph type="sldNum" sz="quarter" idx="5"/>
          </p:nvPr>
        </p:nvSpPr>
        <p:spPr/>
        <p:txBody>
          <a:bodyPr/>
          <a:lstStyle/>
          <a:p>
            <a:fld id="{845B7A2B-9D63-4AB1-9A7A-EE5F31796489}" type="slidenum">
              <a:rPr lang="de-DE" smtClean="0"/>
              <a:pPr/>
              <a:t>14</a:t>
            </a:fld>
            <a:endParaRPr lang="de-DE" dirty="0"/>
          </a:p>
        </p:txBody>
      </p:sp>
    </p:spTree>
    <p:extLst>
      <p:ext uri="{BB962C8B-B14F-4D97-AF65-F5344CB8AC3E}">
        <p14:creationId xmlns:p14="http://schemas.microsoft.com/office/powerpoint/2010/main" val="2577815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BMW Group has developed strong competence in battery technology and unique expertise of the technology.</a:t>
            </a:r>
            <a:br>
              <a:rPr lang="en-US" noProof="0" dirty="0"/>
            </a:br>
            <a:endParaRPr lang="en-US" noProof="0" dirty="0"/>
          </a:p>
          <a:p>
            <a:r>
              <a:rPr lang="en-US" noProof="0" dirty="0"/>
              <a:t>We have unique competence centers for battery cell development, battery cell production and recycling.</a:t>
            </a:r>
            <a:br>
              <a:rPr lang="en-US" noProof="0" dirty="0"/>
            </a:br>
            <a:endParaRPr lang="en-US" noProof="0" dirty="0"/>
          </a:p>
          <a:p>
            <a:r>
              <a:rPr lang="en-US" noProof="0" dirty="0"/>
              <a:t>We are already recycling battery cells in China and moving forward to do the same in Europe and USA, coming closer to circular economy and significantly reducing CO2 emissions. For example, for the BMW i5, using secondary materials and green energy in battery cell production, we reduce by 10% the CO2 footprint for the complete model lifecycle.</a:t>
            </a:r>
          </a:p>
        </p:txBody>
      </p:sp>
      <p:sp>
        <p:nvSpPr>
          <p:cNvPr id="4" name="Slide Number Placeholder 3"/>
          <p:cNvSpPr>
            <a:spLocks noGrp="1"/>
          </p:cNvSpPr>
          <p:nvPr>
            <p:ph type="sldNum" sz="quarter" idx="5"/>
          </p:nvPr>
        </p:nvSpPr>
        <p:spPr/>
        <p:txBody>
          <a:bodyPr/>
          <a:lstStyle/>
          <a:p>
            <a:fld id="{845B7A2B-9D63-4AB1-9A7A-EE5F31796489}" type="slidenum">
              <a:rPr lang="de-DE" smtClean="0"/>
              <a:pPr/>
              <a:t>15</a:t>
            </a:fld>
            <a:endParaRPr lang="de-DE" dirty="0"/>
          </a:p>
        </p:txBody>
      </p:sp>
    </p:spTree>
    <p:extLst>
      <p:ext uri="{BB962C8B-B14F-4D97-AF65-F5344CB8AC3E}">
        <p14:creationId xmlns:p14="http://schemas.microsoft.com/office/powerpoint/2010/main" val="4184994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Sustainability goes significantly beyond electrification and driving emissions.</a:t>
            </a:r>
          </a:p>
          <a:p>
            <a:r>
              <a:rPr lang="en-US" noProof="0" dirty="0"/>
              <a:t>BMW Group has clear and transparent targets for 2030 for the complete vehicle footprint.</a:t>
            </a:r>
          </a:p>
          <a:p>
            <a:r>
              <a:rPr lang="en-US" noProof="0" dirty="0"/>
              <a:t>BMW Group was the first automotive company with an environmental officer already in the 1970’, and was also the fist company to have clear bonus targets for the management -&gt; 39% of the total variable target for the board members in linked to ESG targets.</a:t>
            </a:r>
          </a:p>
        </p:txBody>
      </p:sp>
      <p:sp>
        <p:nvSpPr>
          <p:cNvPr id="4" name="Slide Number Placeholder 3"/>
          <p:cNvSpPr>
            <a:spLocks noGrp="1"/>
          </p:cNvSpPr>
          <p:nvPr>
            <p:ph type="sldNum" sz="quarter" idx="5"/>
          </p:nvPr>
        </p:nvSpPr>
        <p:spPr/>
        <p:txBody>
          <a:bodyPr/>
          <a:lstStyle/>
          <a:p>
            <a:fld id="{845B7A2B-9D63-4AB1-9A7A-EE5F31796489}" type="slidenum">
              <a:rPr lang="de-DE" smtClean="0"/>
              <a:pPr/>
              <a:t>16</a:t>
            </a:fld>
            <a:endParaRPr lang="de-DE" dirty="0"/>
          </a:p>
        </p:txBody>
      </p:sp>
    </p:spTree>
    <p:extLst>
      <p:ext uri="{BB962C8B-B14F-4D97-AF65-F5344CB8AC3E}">
        <p14:creationId xmlns:p14="http://schemas.microsoft.com/office/powerpoint/2010/main" val="480804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5B7A2B-9D63-4AB1-9A7A-EE5F31796489}" type="slidenum">
              <a:rPr lang="de-DE" smtClean="0"/>
              <a:pPr/>
              <a:t>17</a:t>
            </a:fld>
            <a:endParaRPr lang="de-DE" dirty="0"/>
          </a:p>
        </p:txBody>
      </p:sp>
    </p:spTree>
    <p:extLst>
      <p:ext uri="{BB962C8B-B14F-4D97-AF65-F5344CB8AC3E}">
        <p14:creationId xmlns:p14="http://schemas.microsoft.com/office/powerpoint/2010/main" val="2811569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5B7A2B-9D63-4AB1-9A7A-EE5F31796489}" type="slidenum">
              <a:rPr lang="de-DE" smtClean="0"/>
              <a:pPr/>
              <a:t>18</a:t>
            </a:fld>
            <a:endParaRPr lang="de-DE" dirty="0"/>
          </a:p>
        </p:txBody>
      </p:sp>
    </p:spTree>
    <p:extLst>
      <p:ext uri="{BB962C8B-B14F-4D97-AF65-F5344CB8AC3E}">
        <p14:creationId xmlns:p14="http://schemas.microsoft.com/office/powerpoint/2010/main" val="1511231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letter showed here is address by the </a:t>
            </a:r>
            <a:r>
              <a:rPr lang="en-US" dirty="0" err="1"/>
              <a:t>Tracta</a:t>
            </a:r>
            <a:r>
              <a:rPr lang="en-US" dirty="0"/>
              <a:t> BMW representative towards BMW, at BMW request, giving details about the racing performance of Petre Cristea. It is a clear sign that Cristea was monitored by BMW. Based on that, some speculate that he could have become a BMW works driver.</a:t>
            </a:r>
          </a:p>
          <a:p>
            <a:endParaRPr lang="en-US" dirty="0"/>
          </a:p>
          <a:p>
            <a:r>
              <a:rPr lang="en-US" dirty="0"/>
              <a:t>The last major competition of the famous BMW 328 Mille Miglia Roadsters was in Romania. The cars were entered in the Brasov and Bucharest Grand Prix. They attended the practice in Brasov, but never raced. The official BMW race team needed to make a hasty return to Munich due to the outbreak of the War.</a:t>
            </a:r>
          </a:p>
          <a:p>
            <a:endParaRPr lang="en-US" dirty="0"/>
          </a:p>
          <a:p>
            <a:endParaRPr lang="en-GB"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19</a:t>
            </a:fld>
            <a:endParaRPr lang="de-DE" dirty="0"/>
          </a:p>
        </p:txBody>
      </p:sp>
    </p:spTree>
    <p:extLst>
      <p:ext uri="{BB962C8B-B14F-4D97-AF65-F5344CB8AC3E}">
        <p14:creationId xmlns:p14="http://schemas.microsoft.com/office/powerpoint/2010/main" val="207891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5B7A2B-9D63-4AB1-9A7A-EE5F31796489}" type="slidenum">
              <a:rPr lang="de-DE" smtClean="0"/>
              <a:pPr/>
              <a:t>2</a:t>
            </a:fld>
            <a:endParaRPr lang="de-DE" dirty="0"/>
          </a:p>
        </p:txBody>
      </p:sp>
    </p:spTree>
    <p:extLst>
      <p:ext uri="{BB962C8B-B14F-4D97-AF65-F5344CB8AC3E}">
        <p14:creationId xmlns:p14="http://schemas.microsoft.com/office/powerpoint/2010/main" val="1545110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Romania has delivered one of the best performances in the region with record sales in all our strategic segments:</a:t>
            </a:r>
            <a:br>
              <a:rPr lang="en-US" dirty="0"/>
            </a:br>
            <a:r>
              <a:rPr lang="en-US" dirty="0"/>
              <a:t>BEV, M and Luxury segments.  </a:t>
            </a:r>
          </a:p>
          <a:p>
            <a:endParaRPr lang="en-US" dirty="0"/>
          </a:p>
          <a:p>
            <a:r>
              <a:rPr lang="en-US" dirty="0"/>
              <a:t>We are the only market in the region that managed such a strong performance.</a:t>
            </a:r>
            <a:br>
              <a:rPr lang="en-US" dirty="0"/>
            </a:br>
            <a:br>
              <a:rPr lang="en-US" dirty="0"/>
            </a:br>
            <a:r>
              <a:rPr lang="en-US" dirty="0"/>
              <a:t>We have also record BMW Group Romania registrations for car, motorcycles and BMW.</a:t>
            </a:r>
          </a:p>
          <a:p>
            <a:endParaRPr lang="en-US" dirty="0"/>
          </a:p>
          <a:p>
            <a:r>
              <a:rPr lang="en-US" dirty="0"/>
              <a:t>Market performance gives us the resources and opportunities to invest in the future.</a:t>
            </a:r>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20</a:t>
            </a:fld>
            <a:endParaRPr lang="de-DE" dirty="0"/>
          </a:p>
        </p:txBody>
      </p:sp>
    </p:spTree>
    <p:extLst>
      <p:ext uri="{BB962C8B-B14F-4D97-AF65-F5344CB8AC3E}">
        <p14:creationId xmlns:p14="http://schemas.microsoft.com/office/powerpoint/2010/main" val="3229926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Romania has delivered one of the best performances in the region with record sales in all our strategic segments:</a:t>
            </a:r>
            <a:br>
              <a:rPr lang="en-US" dirty="0"/>
            </a:br>
            <a:r>
              <a:rPr lang="en-US" dirty="0"/>
              <a:t>BEV, M and Luxury segments.  </a:t>
            </a:r>
          </a:p>
          <a:p>
            <a:endParaRPr lang="en-US" dirty="0"/>
          </a:p>
          <a:p>
            <a:r>
              <a:rPr lang="en-US" dirty="0"/>
              <a:t>We are the only market in the region that managed such a strong performance.</a:t>
            </a:r>
            <a:br>
              <a:rPr lang="en-US" dirty="0"/>
            </a:br>
            <a:br>
              <a:rPr lang="en-US" dirty="0"/>
            </a:br>
            <a:r>
              <a:rPr lang="en-US" dirty="0"/>
              <a:t>We have also record BMW Group Romania registrations for car, motorcycles and BMW.</a:t>
            </a:r>
          </a:p>
          <a:p>
            <a:endParaRPr lang="en-US" dirty="0"/>
          </a:p>
          <a:p>
            <a:r>
              <a:rPr lang="en-US" dirty="0"/>
              <a:t>Market performance gives us the resources and opportunities to invest in the future.</a:t>
            </a:r>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21</a:t>
            </a:fld>
            <a:endParaRPr lang="de-DE" dirty="0"/>
          </a:p>
        </p:txBody>
      </p:sp>
    </p:spTree>
    <p:extLst>
      <p:ext uri="{BB962C8B-B14F-4D97-AF65-F5344CB8AC3E}">
        <p14:creationId xmlns:p14="http://schemas.microsoft.com/office/powerpoint/2010/main" val="210952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performance for BMW.</a:t>
            </a:r>
          </a:p>
          <a:p>
            <a:br>
              <a:rPr lang="en-US" dirty="0"/>
            </a:br>
            <a:r>
              <a:rPr lang="en-US" dirty="0"/>
              <a:t>BMW X5 remains the best seller.</a:t>
            </a:r>
          </a:p>
          <a:p>
            <a:endParaRPr lang="en-US" dirty="0"/>
          </a:p>
          <a:p>
            <a:r>
              <a:rPr lang="en-US" dirty="0"/>
              <a:t>Very strong performance for BMW X1,  exceptionally well received on the market.</a:t>
            </a:r>
          </a:p>
          <a:p>
            <a:endParaRPr lang="en-US" dirty="0"/>
          </a:p>
          <a:p>
            <a:r>
              <a:rPr lang="en-US" dirty="0"/>
              <a:t>We are a BMW X and BMW xDrive market, we are happy that BMW 3 Series has a stable and strong position in costumer preferences.</a:t>
            </a:r>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22</a:t>
            </a:fld>
            <a:endParaRPr lang="de-DE" dirty="0"/>
          </a:p>
        </p:txBody>
      </p:sp>
    </p:spTree>
    <p:extLst>
      <p:ext uri="{BB962C8B-B14F-4D97-AF65-F5344CB8AC3E}">
        <p14:creationId xmlns:p14="http://schemas.microsoft.com/office/powerpoint/2010/main" val="1991964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3 in 4 cars are xDrive models.</a:t>
            </a:r>
          </a:p>
          <a:p>
            <a:endParaRPr lang="en-US" dirty="0"/>
          </a:p>
          <a:p>
            <a:r>
              <a:rPr lang="en-US" dirty="0"/>
              <a:t>Small increase in diesel share, we are still capable to deliver expectational diesel cars, highly efficient and with very low CO2 emissions.</a:t>
            </a:r>
          </a:p>
          <a:p>
            <a:endParaRPr lang="en-US" dirty="0"/>
          </a:p>
          <a:p>
            <a:r>
              <a:rPr lang="en-US" dirty="0" err="1"/>
              <a:t>xEV</a:t>
            </a:r>
            <a:r>
              <a:rPr lang="en-US" dirty="0"/>
              <a:t> and BEV remain on a positive trend, despite a negative market trend, with a stronger growth on PHEV.</a:t>
            </a:r>
          </a:p>
          <a:p>
            <a:pPr algn="l"/>
            <a:r>
              <a:rPr lang="en-GB" sz="1800" b="0" i="0" u="none" strike="noStrike" baseline="0" dirty="0">
                <a:latin typeface="BMWGroupTNCondensedPro-Reg"/>
              </a:rPr>
              <a:t>The BMW Group has identified openness to different technologies as central to its strategic orientation. Technology</a:t>
            </a:r>
          </a:p>
          <a:p>
            <a:pPr algn="l"/>
            <a:r>
              <a:rPr lang="en-GB" sz="1800" b="0" i="0" u="none" strike="noStrike" baseline="0" dirty="0">
                <a:latin typeface="BMWGroupTNCondensedPro-Reg"/>
              </a:rPr>
              <a:t>openness ensures different drive types are developed and used in parallel, so that mobility solutions can be specially</a:t>
            </a:r>
          </a:p>
          <a:p>
            <a:pPr algn="l"/>
            <a:r>
              <a:rPr lang="en-GB" sz="1800" b="0" i="0" u="none" strike="noStrike" baseline="0" dirty="0">
                <a:latin typeface="BMWGroupTNCondensedPro-Reg"/>
              </a:rPr>
              <a:t>tailored to the different needs of different regions and individuals.</a:t>
            </a:r>
          </a:p>
          <a:p>
            <a:pPr algn="l"/>
            <a:endParaRPr lang="en-GB" sz="1800" b="0" i="0" u="none" strike="noStrike" baseline="0" dirty="0">
              <a:latin typeface="BMWGroupTNCondensedPro-Reg"/>
            </a:endParaRPr>
          </a:p>
          <a:p>
            <a:pPr algn="l"/>
            <a:r>
              <a:rPr lang="en-GB" sz="1800" b="0" i="0" u="none" strike="noStrike" baseline="0" dirty="0">
                <a:latin typeface="BMWGroupTNCondensedPro-Reg"/>
              </a:rPr>
              <a:t>This strategy makes the company extremely flexible: in countries with a limited charging infrastructure, for instance,</a:t>
            </a:r>
          </a:p>
          <a:p>
            <a:pPr algn="l"/>
            <a:r>
              <a:rPr lang="en-GB" sz="1800" b="0" i="0" u="none" strike="noStrike" baseline="0" dirty="0">
                <a:latin typeface="BMWGroupTNCondensedPro-Reg"/>
              </a:rPr>
              <a:t>a hydrogen or hybrid drive may be the better choice, while elsewhere the focus may be on battery-electric vehicles.</a:t>
            </a:r>
          </a:p>
          <a:p>
            <a:pPr algn="l"/>
            <a:r>
              <a:rPr lang="en-GB" sz="1800" b="0" i="0" u="none" strike="noStrike" baseline="0" dirty="0">
                <a:latin typeface="BMWGroupTNCondensedPro-Reg"/>
              </a:rPr>
              <a:t>By keeping an open mind to multiple technologies, the BMW Group can better prepare for the different infrastructural</a:t>
            </a:r>
          </a:p>
          <a:p>
            <a:pPr algn="l"/>
            <a:r>
              <a:rPr lang="en-GB" sz="1800" b="0" i="0" u="none" strike="noStrike" baseline="0" dirty="0">
                <a:latin typeface="BMWGroupTNCondensedPro-Reg"/>
              </a:rPr>
              <a:t>conditions around the world, but also for geopolitical challenges such as dependence on raw materials.</a:t>
            </a:r>
            <a:endParaRPr lang="en-US" dirty="0"/>
          </a:p>
          <a:p>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23</a:t>
            </a:fld>
            <a:endParaRPr lang="de-DE" dirty="0"/>
          </a:p>
        </p:txBody>
      </p:sp>
    </p:spTree>
    <p:extLst>
      <p:ext uri="{BB962C8B-B14F-4D97-AF65-F5344CB8AC3E}">
        <p14:creationId xmlns:p14="http://schemas.microsoft.com/office/powerpoint/2010/main" val="3449822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a:t>
            </a:r>
            <a:r>
              <a:rPr lang="en-US" dirty="0" err="1"/>
              <a:t>xEV</a:t>
            </a:r>
            <a:r>
              <a:rPr lang="en-US" dirty="0"/>
              <a:t> performance driven by a diversified range.</a:t>
            </a:r>
            <a:br>
              <a:rPr lang="en-US" dirty="0"/>
            </a:br>
            <a:r>
              <a:rPr lang="en-US" dirty="0"/>
              <a:t>New models, such as iX1/X1 PHEV and i7/ 7 PHEV are very well received also on the Romanian market, even in very competitive segments.</a:t>
            </a:r>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24</a:t>
            </a:fld>
            <a:endParaRPr lang="de-DE" dirty="0"/>
          </a:p>
        </p:txBody>
      </p:sp>
    </p:spTree>
    <p:extLst>
      <p:ext uri="{BB962C8B-B14F-4D97-AF65-F5344CB8AC3E}">
        <p14:creationId xmlns:p14="http://schemas.microsoft.com/office/powerpoint/2010/main" val="3007253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delivered another record performance with BMW.</a:t>
            </a:r>
            <a:br>
              <a:rPr lang="en-US" dirty="0"/>
            </a:br>
            <a:r>
              <a:rPr lang="en-US" dirty="0"/>
              <a:t>We have a mature and a strong model offering.</a:t>
            </a:r>
          </a:p>
          <a:p>
            <a:r>
              <a:rPr lang="en-US" dirty="0"/>
              <a:t>XM – 41 units (including XM and XM label). But total XM sales (including 50eDrive entry level) – 91 units. Highly popular in Romania.</a:t>
            </a:r>
          </a:p>
          <a:p>
            <a:br>
              <a:rPr lang="en-US" dirty="0"/>
            </a:br>
            <a:r>
              <a:rPr lang="en-US" dirty="0"/>
              <a:t>We have also strong order books for the new BMW M5.</a:t>
            </a:r>
            <a:br>
              <a:rPr lang="en-US" dirty="0"/>
            </a:br>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25</a:t>
            </a:fld>
            <a:endParaRPr lang="de-DE" dirty="0"/>
          </a:p>
        </p:txBody>
      </p:sp>
    </p:spTree>
    <p:extLst>
      <p:ext uri="{BB962C8B-B14F-4D97-AF65-F5344CB8AC3E}">
        <p14:creationId xmlns:p14="http://schemas.microsoft.com/office/powerpoint/2010/main" val="3919870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year for the Luxury segment, with record performance for 7 Series, X7 and XM.</a:t>
            </a:r>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26</a:t>
            </a:fld>
            <a:endParaRPr lang="de-DE" dirty="0"/>
          </a:p>
        </p:txBody>
      </p:sp>
    </p:spTree>
    <p:extLst>
      <p:ext uri="{BB962C8B-B14F-4D97-AF65-F5344CB8AC3E}">
        <p14:creationId xmlns:p14="http://schemas.microsoft.com/office/powerpoint/2010/main" val="2623661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 due to a complete model range transformation, has seen a strong increase in Q4, after the complete model range renewal. </a:t>
            </a:r>
            <a:br>
              <a:rPr lang="en-US" dirty="0"/>
            </a:br>
            <a:r>
              <a:rPr lang="en-US" dirty="0"/>
              <a:t>We will be able to offer a better picture of the brand performance in 2025, after full availability of the complete model range on the market.</a:t>
            </a:r>
          </a:p>
          <a:p>
            <a:r>
              <a:rPr lang="en-US" dirty="0"/>
              <a:t>A 3</a:t>
            </a:r>
            <a:r>
              <a:rPr lang="en-US" baseline="30000" dirty="0"/>
              <a:t>rd</a:t>
            </a:r>
            <a:r>
              <a:rPr lang="en-US" dirty="0"/>
              <a:t> in the annual sales in Q4.</a:t>
            </a:r>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27</a:t>
            </a:fld>
            <a:endParaRPr lang="de-DE" dirty="0"/>
          </a:p>
        </p:txBody>
      </p:sp>
    </p:spTree>
    <p:extLst>
      <p:ext uri="{BB962C8B-B14F-4D97-AF65-F5344CB8AC3E}">
        <p14:creationId xmlns:p14="http://schemas.microsoft.com/office/powerpoint/2010/main" val="2961507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15 years we had continuous double digit growth.</a:t>
            </a:r>
            <a:br>
              <a:rPr lang="en-US" dirty="0"/>
            </a:br>
            <a:r>
              <a:rPr lang="en-US" dirty="0"/>
              <a:t>We have continued the trend also in 2024.</a:t>
            </a:r>
          </a:p>
          <a:p>
            <a:br>
              <a:rPr lang="en-US" dirty="0"/>
            </a:br>
            <a:r>
              <a:rPr lang="en-US" dirty="0"/>
              <a:t>Unique for our brand is an advanced level of financial services, on par with our leasing offering for automobiles. </a:t>
            </a:r>
          </a:p>
          <a:p>
            <a:r>
              <a:rPr lang="en-US" dirty="0"/>
              <a:t>This is strongly supporting sales and has led to 1 in 3 sold motorcycles to be leased in 2024. </a:t>
            </a:r>
          </a:p>
          <a:p>
            <a:r>
              <a:rPr lang="en-US" dirty="0"/>
              <a:t>Half of the financed motorcycles are via the Select high residual value program.</a:t>
            </a:r>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28</a:t>
            </a:fld>
            <a:endParaRPr lang="de-DE" dirty="0"/>
          </a:p>
        </p:txBody>
      </p:sp>
    </p:spTree>
    <p:extLst>
      <p:ext uri="{BB962C8B-B14F-4D97-AF65-F5344CB8AC3E}">
        <p14:creationId xmlns:p14="http://schemas.microsoft.com/office/powerpoint/2010/main" val="1860090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29</a:t>
            </a:fld>
            <a:endParaRPr lang="de-DE" dirty="0"/>
          </a:p>
        </p:txBody>
      </p:sp>
    </p:spTree>
    <p:extLst>
      <p:ext uri="{BB962C8B-B14F-4D97-AF65-F5344CB8AC3E}">
        <p14:creationId xmlns:p14="http://schemas.microsoft.com/office/powerpoint/2010/main" val="1781089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45B7A2B-9D63-4AB1-9A7A-EE5F31796489}" type="slidenum">
              <a:rPr lang="de-DE" smtClean="0"/>
              <a:pPr/>
              <a:t>3</a:t>
            </a:fld>
            <a:endParaRPr lang="de-DE" dirty="0"/>
          </a:p>
        </p:txBody>
      </p:sp>
    </p:spTree>
    <p:extLst>
      <p:ext uri="{BB962C8B-B14F-4D97-AF65-F5344CB8AC3E}">
        <p14:creationId xmlns:p14="http://schemas.microsoft.com/office/powerpoint/2010/main" val="50306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BMW iX was announced today and will be introduced together with the BMW 2 Series Gran Coupe in March this year.</a:t>
            </a:r>
          </a:p>
        </p:txBody>
      </p:sp>
      <p:sp>
        <p:nvSpPr>
          <p:cNvPr id="4" name="Slide Number Placeholder 3"/>
          <p:cNvSpPr>
            <a:spLocks noGrp="1"/>
          </p:cNvSpPr>
          <p:nvPr>
            <p:ph type="sldNum" sz="quarter" idx="5"/>
          </p:nvPr>
        </p:nvSpPr>
        <p:spPr/>
        <p:txBody>
          <a:bodyPr/>
          <a:lstStyle/>
          <a:p>
            <a:fld id="{845B7A2B-9D63-4AB1-9A7A-EE5F31796489}" type="slidenum">
              <a:rPr lang="de-DE" smtClean="0"/>
              <a:pPr/>
              <a:t>30</a:t>
            </a:fld>
            <a:endParaRPr lang="de-DE" dirty="0"/>
          </a:p>
        </p:txBody>
      </p:sp>
    </p:spTree>
    <p:extLst>
      <p:ext uri="{BB962C8B-B14F-4D97-AF65-F5344CB8AC3E}">
        <p14:creationId xmlns:p14="http://schemas.microsoft.com/office/powerpoint/2010/main" val="2507295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speak about records – but we look at 2025 with high caution.</a:t>
            </a:r>
            <a:br>
              <a:rPr lang="en-US" dirty="0"/>
            </a:br>
            <a:br>
              <a:rPr lang="en-US" dirty="0"/>
            </a:br>
            <a:r>
              <a:rPr lang="en-US" dirty="0"/>
              <a:t>There are several factors of high political instability:</a:t>
            </a:r>
          </a:p>
          <a:p>
            <a:pPr marL="171450" indent="-171450">
              <a:buFontTx/>
              <a:buChar char="-"/>
            </a:pPr>
            <a:r>
              <a:rPr lang="en-US" dirty="0"/>
              <a:t>The upcoming announced tariffs by the US Government. Here needs to be acknowledged that in the last years BMW was constantly the biggest car exporter from US in terms of value. Also, the synergies with the Mexico factory support the expanding of the supplier base in Spartanburg.</a:t>
            </a:r>
          </a:p>
          <a:p>
            <a:pPr marL="0" indent="0">
              <a:buFontTx/>
              <a:buNone/>
            </a:pPr>
            <a:endParaRPr lang="en-US" dirty="0"/>
          </a:p>
          <a:p>
            <a:pPr marL="171450" indent="-171450">
              <a:buFontTx/>
              <a:buChar char="-"/>
            </a:pPr>
            <a:r>
              <a:rPr lang="en-US" dirty="0"/>
              <a:t>CO2 EU taxation scheme – We are on the path to respect the 2025 targets. BMW Group is one of the leaders of electrification, BMW was the 3</a:t>
            </a:r>
            <a:r>
              <a:rPr lang="en-US" baseline="30000" dirty="0"/>
              <a:t>rd</a:t>
            </a:r>
            <a:r>
              <a:rPr lang="en-US" dirty="0"/>
              <a:t> brand in electric car sales in the first 9 months – something quite special for a legacy premium OEM! Still, we believe that the policy can be improved and we are looking for a dialogue in 2026, as the policy review is </a:t>
            </a:r>
            <a:r>
              <a:rPr lang="en-US" dirty="0" err="1"/>
              <a:t>pllaned</a:t>
            </a:r>
            <a:r>
              <a:rPr lang="en-US" dirty="0"/>
              <a:t>.  </a:t>
            </a:r>
          </a:p>
          <a:p>
            <a:pPr marL="171450" indent="-171450">
              <a:buFontTx/>
              <a:buChar char="-"/>
            </a:pPr>
            <a:endParaRPr lang="en-US" dirty="0"/>
          </a:p>
          <a:p>
            <a:r>
              <a:rPr lang="en-US" dirty="0"/>
              <a:t>- The EU-China trade dispute.</a:t>
            </a:r>
          </a:p>
          <a:p>
            <a:endParaRPr lang="en-US" dirty="0"/>
          </a:p>
          <a:p>
            <a:r>
              <a:rPr lang="en-US" dirty="0"/>
              <a:t>- Elections in RO, DE of FR.</a:t>
            </a:r>
            <a:endParaRPr lang="en-GB"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31</a:t>
            </a:fld>
            <a:endParaRPr lang="de-DE" dirty="0"/>
          </a:p>
        </p:txBody>
      </p:sp>
    </p:spTree>
    <p:extLst>
      <p:ext uri="{BB962C8B-B14F-4D97-AF65-F5344CB8AC3E}">
        <p14:creationId xmlns:p14="http://schemas.microsoft.com/office/powerpoint/2010/main" val="2089878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MINI Convertible we will finish the complete renewal of the MINI brand.</a:t>
            </a:r>
          </a:p>
          <a:p>
            <a:r>
              <a:rPr lang="en-US" dirty="0"/>
              <a:t>With the introduction of the JCW models for MINI </a:t>
            </a:r>
            <a:r>
              <a:rPr lang="en-US" dirty="0" err="1"/>
              <a:t>Aceman</a:t>
            </a:r>
            <a:r>
              <a:rPr lang="en-US" dirty="0"/>
              <a:t> and Convertible, we will have 3 petrol and 2 electric JCW variants.</a:t>
            </a:r>
            <a:endParaRPr lang="en-GB"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32</a:t>
            </a:fld>
            <a:endParaRPr lang="de-DE" dirty="0"/>
          </a:p>
        </p:txBody>
      </p:sp>
    </p:spTree>
    <p:extLst>
      <p:ext uri="{BB962C8B-B14F-4D97-AF65-F5344CB8AC3E}">
        <p14:creationId xmlns:p14="http://schemas.microsoft.com/office/powerpoint/2010/main" val="3529855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BMW iX was announced today and will be introduced together with the BMW 2 Series Gran Coupe in March this year.</a:t>
            </a:r>
          </a:p>
        </p:txBody>
      </p:sp>
      <p:sp>
        <p:nvSpPr>
          <p:cNvPr id="4" name="Slide Number Placeholder 3"/>
          <p:cNvSpPr>
            <a:spLocks noGrp="1"/>
          </p:cNvSpPr>
          <p:nvPr>
            <p:ph type="sldNum" sz="quarter" idx="5"/>
          </p:nvPr>
        </p:nvSpPr>
        <p:spPr/>
        <p:txBody>
          <a:bodyPr/>
          <a:lstStyle/>
          <a:p>
            <a:fld id="{845B7A2B-9D63-4AB1-9A7A-EE5F31796489}" type="slidenum">
              <a:rPr lang="de-DE" smtClean="0"/>
              <a:pPr/>
              <a:t>33</a:t>
            </a:fld>
            <a:endParaRPr lang="de-DE" dirty="0"/>
          </a:p>
        </p:txBody>
      </p:sp>
    </p:spTree>
    <p:extLst>
      <p:ext uri="{BB962C8B-B14F-4D97-AF65-F5344CB8AC3E}">
        <p14:creationId xmlns:p14="http://schemas.microsoft.com/office/powerpoint/2010/main" val="556034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series production model based on the Vision Neue </a:t>
            </a:r>
            <a:r>
              <a:rPr lang="en-US" dirty="0" err="1"/>
              <a:t>Klasse</a:t>
            </a:r>
            <a:r>
              <a:rPr lang="en-US" dirty="0"/>
              <a:t> X will be presented this autumn and will be produced at our new factory in Debrecen.</a:t>
            </a:r>
          </a:p>
          <a:p>
            <a:endParaRPr lang="en-US" dirty="0"/>
          </a:p>
          <a:p>
            <a:r>
              <a:rPr lang="en-US" dirty="0"/>
              <a:t>Neue </a:t>
            </a:r>
            <a:r>
              <a:rPr lang="en-US" dirty="0" err="1"/>
              <a:t>Klasse</a:t>
            </a:r>
            <a:r>
              <a:rPr lang="en-US" dirty="0"/>
              <a:t> is not a new model or a new technology, but a complete new philosophy that will transform the brand: from new production technologies, to new UI/UX solution. </a:t>
            </a:r>
            <a:endParaRPr lang="en-GB"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34</a:t>
            </a:fld>
            <a:endParaRPr lang="de-DE" dirty="0"/>
          </a:p>
        </p:txBody>
      </p:sp>
    </p:spTree>
    <p:extLst>
      <p:ext uri="{BB962C8B-B14F-4D97-AF65-F5344CB8AC3E}">
        <p14:creationId xmlns:p14="http://schemas.microsoft.com/office/powerpoint/2010/main" val="29774064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10</a:t>
            </a:r>
            <a:r>
              <a:rPr lang="en-US" baseline="30000" dirty="0"/>
              <a:t>th</a:t>
            </a:r>
            <a:r>
              <a:rPr lang="en-US" dirty="0"/>
              <a:t> generation of our iDrive system will be launched with our first Neue </a:t>
            </a:r>
            <a:r>
              <a:rPr lang="en-US" dirty="0" err="1"/>
              <a:t>Klasse</a:t>
            </a:r>
            <a:r>
              <a:rPr lang="en-US" dirty="0"/>
              <a:t> model, but will be used on all our future new models after that moment.</a:t>
            </a:r>
            <a:endParaRPr lang="en-GB"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35</a:t>
            </a:fld>
            <a:endParaRPr lang="de-DE" dirty="0"/>
          </a:p>
        </p:txBody>
      </p:sp>
    </p:spTree>
    <p:extLst>
      <p:ext uri="{BB962C8B-B14F-4D97-AF65-F5344CB8AC3E}">
        <p14:creationId xmlns:p14="http://schemas.microsoft.com/office/powerpoint/2010/main" val="27656022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45B7A2B-9D63-4AB1-9A7A-EE5F31796489}" type="slidenum">
              <a:rPr lang="de-DE" smtClean="0"/>
              <a:pPr/>
              <a:t>36</a:t>
            </a:fld>
            <a:endParaRPr lang="de-DE" dirty="0"/>
          </a:p>
        </p:txBody>
      </p:sp>
    </p:spTree>
    <p:extLst>
      <p:ext uri="{BB962C8B-B14F-4D97-AF65-F5344CB8AC3E}">
        <p14:creationId xmlns:p14="http://schemas.microsoft.com/office/powerpoint/2010/main" val="2306152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At BMW we are proud of our Romanian strong historical connection, our Romanian heritage.</a:t>
            </a:r>
            <a:br>
              <a:rPr lang="en-US" noProof="0" dirty="0"/>
            </a:br>
            <a:r>
              <a:rPr lang="en-US" noProof="0" dirty="0"/>
              <a:t>And this is a place that is dedicated to the Romanian taste heritage. </a:t>
            </a:r>
          </a:p>
          <a:p>
            <a:endParaRPr lang="en-US" noProof="0" dirty="0"/>
          </a:p>
          <a:p>
            <a:r>
              <a:rPr lang="en-US" noProof="0" dirty="0"/>
              <a:t>We have prepared for you a cozy dinner, an opportunity to talk and build a dialogue in a friendly atmosphere.</a:t>
            </a:r>
          </a:p>
          <a:p>
            <a:r>
              <a:rPr lang="en-US" noProof="0" dirty="0"/>
              <a:t>Our host for tonight is the owner and the driving force behind this wonderful location – Marius.</a:t>
            </a:r>
          </a:p>
        </p:txBody>
      </p:sp>
      <p:sp>
        <p:nvSpPr>
          <p:cNvPr id="4" name="Foliennummernplatzhalter 3"/>
          <p:cNvSpPr>
            <a:spLocks noGrp="1"/>
          </p:cNvSpPr>
          <p:nvPr>
            <p:ph type="sldNum" sz="quarter" idx="5"/>
          </p:nvPr>
        </p:nvSpPr>
        <p:spPr/>
        <p:txBody>
          <a:bodyPr/>
          <a:lstStyle/>
          <a:p>
            <a:fld id="{845B7A2B-9D63-4AB1-9A7A-EE5F31796489}" type="slidenum">
              <a:rPr lang="de-DE" smtClean="0"/>
              <a:pPr/>
              <a:t>37</a:t>
            </a:fld>
            <a:endParaRPr lang="de-DE" dirty="0"/>
          </a:p>
        </p:txBody>
      </p:sp>
    </p:spTree>
    <p:extLst>
      <p:ext uri="{BB962C8B-B14F-4D97-AF65-F5344CB8AC3E}">
        <p14:creationId xmlns:p14="http://schemas.microsoft.com/office/powerpoint/2010/main" val="3960709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Global sales:</a:t>
            </a:r>
            <a:br>
              <a:rPr lang="en-US" noProof="0" dirty="0"/>
            </a:br>
            <a:r>
              <a:rPr lang="en-US" noProof="0" dirty="0"/>
              <a:t>BMW #1 in premium.</a:t>
            </a:r>
          </a:p>
          <a:p>
            <a:r>
              <a:rPr lang="en-US" noProof="0" dirty="0"/>
              <a:t>BMW Group stable in difficult market </a:t>
            </a:r>
            <a:r>
              <a:rPr lang="en-US" noProof="0" dirty="0" err="1"/>
              <a:t>enviroment</a:t>
            </a:r>
            <a:r>
              <a:rPr lang="en-US" noProof="0" dirty="0"/>
              <a:t>.</a:t>
            </a:r>
          </a:p>
        </p:txBody>
      </p:sp>
      <p:sp>
        <p:nvSpPr>
          <p:cNvPr id="4" name="Slide Number Placeholder 3"/>
          <p:cNvSpPr>
            <a:spLocks noGrp="1"/>
          </p:cNvSpPr>
          <p:nvPr>
            <p:ph type="sldNum" sz="quarter" idx="5"/>
          </p:nvPr>
        </p:nvSpPr>
        <p:spPr/>
        <p:txBody>
          <a:bodyPr/>
          <a:lstStyle/>
          <a:p>
            <a:fld id="{845B7A2B-9D63-4AB1-9A7A-EE5F31796489}" type="slidenum">
              <a:rPr lang="de-DE" smtClean="0"/>
              <a:pPr/>
              <a:t>4</a:t>
            </a:fld>
            <a:endParaRPr lang="de-DE" dirty="0"/>
          </a:p>
        </p:txBody>
      </p:sp>
    </p:spTree>
    <p:extLst>
      <p:ext uri="{BB962C8B-B14F-4D97-AF65-F5344CB8AC3E}">
        <p14:creationId xmlns:p14="http://schemas.microsoft.com/office/powerpoint/2010/main" val="4015567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BMW BEV growth against global trend to strengthen global sales performance.</a:t>
            </a:r>
            <a:endParaRPr lang="en-GB"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5</a:t>
            </a:fld>
            <a:endParaRPr lang="de-DE" dirty="0"/>
          </a:p>
        </p:txBody>
      </p:sp>
    </p:spTree>
    <p:extLst>
      <p:ext uri="{BB962C8B-B14F-4D97-AF65-F5344CB8AC3E}">
        <p14:creationId xmlns:p14="http://schemas.microsoft.com/office/powerpoint/2010/main" val="336543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Complete model range transformation, supported by electrification and new technologies, such as an UX with first OLED round screen in automotive industry.</a:t>
            </a:r>
          </a:p>
        </p:txBody>
      </p:sp>
      <p:sp>
        <p:nvSpPr>
          <p:cNvPr id="4" name="Slide Number Placeholder 3"/>
          <p:cNvSpPr>
            <a:spLocks noGrp="1"/>
          </p:cNvSpPr>
          <p:nvPr>
            <p:ph type="sldNum" sz="quarter" idx="5"/>
          </p:nvPr>
        </p:nvSpPr>
        <p:spPr/>
        <p:txBody>
          <a:bodyPr/>
          <a:lstStyle/>
          <a:p>
            <a:fld id="{845B7A2B-9D63-4AB1-9A7A-EE5F31796489}" type="slidenum">
              <a:rPr lang="de-DE" smtClean="0"/>
              <a:pPr/>
              <a:t>6</a:t>
            </a:fld>
            <a:endParaRPr lang="de-DE" dirty="0"/>
          </a:p>
        </p:txBody>
      </p:sp>
    </p:spTree>
    <p:extLst>
      <p:ext uri="{BB962C8B-B14F-4D97-AF65-F5344CB8AC3E}">
        <p14:creationId xmlns:p14="http://schemas.microsoft.com/office/powerpoint/2010/main" val="812779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noProof="0" dirty="0"/>
              <a:t>BMW i4 M50 remains the best-selling BMW M model in 2024 – an excellent example of the group’s strategic transformation.</a:t>
            </a:r>
            <a:br>
              <a:rPr lang="en-US" noProof="0" dirty="0"/>
            </a:br>
            <a:r>
              <a:rPr lang="en-US" noProof="0" dirty="0"/>
              <a:t>First BMW M high performance PHEV models – XM and now BMW M5.</a:t>
            </a:r>
            <a:br>
              <a:rPr lang="en-US" noProof="0" dirty="0"/>
            </a:br>
            <a:r>
              <a:rPr lang="en-US" noProof="0" dirty="0"/>
              <a:t>BMW M high performance touring models, with BMW M3 and M5.</a:t>
            </a:r>
          </a:p>
          <a:p>
            <a:endParaRPr lang="en-US" noProof="0" dirty="0"/>
          </a:p>
        </p:txBody>
      </p:sp>
      <p:sp>
        <p:nvSpPr>
          <p:cNvPr id="4" name="Dia számának helye 3"/>
          <p:cNvSpPr>
            <a:spLocks noGrp="1"/>
          </p:cNvSpPr>
          <p:nvPr>
            <p:ph type="sldNum" sz="quarter" idx="5"/>
          </p:nvPr>
        </p:nvSpPr>
        <p:spPr/>
        <p:txBody>
          <a:bodyPr/>
          <a:lstStyle/>
          <a:p>
            <a:fld id="{845B7A2B-9D63-4AB1-9A7A-EE5F31796489}" type="slidenum">
              <a:rPr lang="de-DE" smtClean="0"/>
              <a:pPr/>
              <a:t>7</a:t>
            </a:fld>
            <a:endParaRPr lang="de-DE" dirty="0"/>
          </a:p>
        </p:txBody>
      </p:sp>
    </p:spTree>
    <p:extLst>
      <p:ext uri="{BB962C8B-B14F-4D97-AF65-F5344CB8AC3E}">
        <p14:creationId xmlns:p14="http://schemas.microsoft.com/office/powerpoint/2010/main" val="38656200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Complete model range transformation, supported by electrification and new technologies, such as an UX with first OLED round screen in automotive industry.</a:t>
            </a:r>
          </a:p>
        </p:txBody>
      </p:sp>
      <p:sp>
        <p:nvSpPr>
          <p:cNvPr id="4" name="Slide Number Placeholder 3"/>
          <p:cNvSpPr>
            <a:spLocks noGrp="1"/>
          </p:cNvSpPr>
          <p:nvPr>
            <p:ph type="sldNum" sz="quarter" idx="5"/>
          </p:nvPr>
        </p:nvSpPr>
        <p:spPr/>
        <p:txBody>
          <a:bodyPr/>
          <a:lstStyle/>
          <a:p>
            <a:fld id="{845B7A2B-9D63-4AB1-9A7A-EE5F31796489}" type="slidenum">
              <a:rPr lang="de-DE" smtClean="0"/>
              <a:pPr/>
              <a:t>8</a:t>
            </a:fld>
            <a:endParaRPr lang="de-DE" dirty="0"/>
          </a:p>
        </p:txBody>
      </p:sp>
    </p:spTree>
    <p:extLst>
      <p:ext uri="{BB962C8B-B14F-4D97-AF65-F5344CB8AC3E}">
        <p14:creationId xmlns:p14="http://schemas.microsoft.com/office/powerpoint/2010/main" val="1871678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BMW BEV growth against global trend to strengthen global sales performance.</a:t>
            </a:r>
            <a:endParaRPr lang="en-GB" dirty="0"/>
          </a:p>
        </p:txBody>
      </p:sp>
      <p:sp>
        <p:nvSpPr>
          <p:cNvPr id="4" name="Slide Number Placeholder 3"/>
          <p:cNvSpPr>
            <a:spLocks noGrp="1"/>
          </p:cNvSpPr>
          <p:nvPr>
            <p:ph type="sldNum" sz="quarter" idx="5"/>
          </p:nvPr>
        </p:nvSpPr>
        <p:spPr/>
        <p:txBody>
          <a:bodyPr/>
          <a:lstStyle/>
          <a:p>
            <a:fld id="{845B7A2B-9D63-4AB1-9A7A-EE5F31796489}" type="slidenum">
              <a:rPr lang="de-DE" smtClean="0"/>
              <a:pPr/>
              <a:t>9</a:t>
            </a:fld>
            <a:endParaRPr lang="de-DE" dirty="0"/>
          </a:p>
        </p:txBody>
      </p:sp>
    </p:spTree>
    <p:extLst>
      <p:ext uri="{BB962C8B-B14F-4D97-AF65-F5344CB8AC3E}">
        <p14:creationId xmlns:p14="http://schemas.microsoft.com/office/powerpoint/2010/main" val="33453701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oleObject" Target="../embeddings/oleObject2.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Full Area">
    <p:spTree>
      <p:nvGrpSpPr>
        <p:cNvPr id="1" name=""/>
        <p:cNvGrpSpPr/>
        <p:nvPr/>
      </p:nvGrpSpPr>
      <p:grpSpPr>
        <a:xfrm>
          <a:off x="0" y="0"/>
          <a:ext cx="0" cy="0"/>
          <a:chOff x="0" y="0"/>
          <a:chExt cx="0" cy="0"/>
        </a:xfrm>
      </p:grpSpPr>
      <p:graphicFrame>
        <p:nvGraphicFramePr>
          <p:cNvPr id="8" name="Objekt 7" hidden="1">
            <a:extLst>
              <a:ext uri="{FF2B5EF4-FFF2-40B4-BE49-F238E27FC236}">
                <a16:creationId xmlns:a16="http://schemas.microsoft.com/office/drawing/2014/main" id="{E701C665-C272-490E-8A21-0107CBA54ED1}"/>
              </a:ext>
            </a:extLst>
          </p:cNvPr>
          <p:cNvGraphicFramePr>
            <a:graphicFrameLocks noChangeAspect="1"/>
          </p:cNvGraphicFramePr>
          <p:nvPr userDrawn="1">
            <p:custDataLst>
              <p:tags r:id="rId1"/>
            </p:custDataLst>
            <p:extLst>
              <p:ext uri="{D42A27DB-BD31-4B8C-83A1-F6EECF244321}">
                <p14:modId xmlns:p14="http://schemas.microsoft.com/office/powerpoint/2010/main" val="372291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8" name="Objekt 7" hidden="1">
                        <a:extLst>
                          <a:ext uri="{FF2B5EF4-FFF2-40B4-BE49-F238E27FC236}">
                            <a16:creationId xmlns:a16="http://schemas.microsoft.com/office/drawing/2014/main" id="{E701C665-C272-490E-8A21-0107CBA54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8">
            <a:extLst>
              <a:ext uri="{FF2B5EF4-FFF2-40B4-BE49-F238E27FC236}">
                <a16:creationId xmlns:a16="http://schemas.microsoft.com/office/drawing/2014/main" id="{4E0EF039-EC0F-446F-B82A-2FB6C817C8AF}"/>
              </a:ext>
            </a:extLst>
          </p:cNvPr>
          <p:cNvSpPr>
            <a:spLocks noGrp="1"/>
          </p:cNvSpPr>
          <p:nvPr>
            <p:ph type="pic" sz="quarter" idx="21" hasCustomPrompt="1"/>
          </p:nvPr>
        </p:nvSpPr>
        <p:spPr>
          <a:xfrm>
            <a:off x="0" y="0"/>
            <a:ext cx="12192000" cy="6572262"/>
          </a:xfrm>
          <a:gradFill>
            <a:gsLst>
              <a:gs pos="1000">
                <a:schemeClr val="tx2"/>
              </a:gs>
              <a:gs pos="100000">
                <a:schemeClr val="tx2">
                  <a:lumMod val="50000"/>
                </a:schemeClr>
              </a:gs>
            </a:gsLst>
            <a:lin ang="5400000" scaled="0"/>
          </a:gradFill>
        </p:spPr>
        <p:txBody>
          <a:bodyPr/>
          <a:lstStyle>
            <a:lvl1pPr marL="0" indent="0" rtl="0">
              <a:lnSpc>
                <a:spcPct val="100000"/>
              </a:lnSpc>
              <a:spcAft>
                <a:spcPts val="600"/>
              </a:spcAft>
              <a:buNone/>
              <a:defRPr/>
            </a:lvl1pPr>
          </a:lstStyle>
          <a:p>
            <a:r>
              <a:rPr lang="de-DE" noProof="0" dirty="0"/>
              <a:t> </a:t>
            </a:r>
          </a:p>
        </p:txBody>
      </p:sp>
      <p:sp>
        <p:nvSpPr>
          <p:cNvPr id="14" name="Textplatzhalter 14">
            <a:extLst>
              <a:ext uri="{FF2B5EF4-FFF2-40B4-BE49-F238E27FC236}">
                <a16:creationId xmlns:a16="http://schemas.microsoft.com/office/drawing/2014/main" id="{88DEDB73-663D-4E69-BA2A-A35D3F0824E9}"/>
              </a:ext>
            </a:extLst>
          </p:cNvPr>
          <p:cNvSpPr>
            <a:spLocks noGrp="1"/>
          </p:cNvSpPr>
          <p:nvPr>
            <p:ph type="body" sz="quarter" idx="22" hasCustomPrompt="1"/>
          </p:nvPr>
        </p:nvSpPr>
        <p:spPr>
          <a:xfrm>
            <a:off x="9537701" y="5887328"/>
            <a:ext cx="2654300" cy="419100"/>
          </a:xfrm>
          <a:custGeom>
            <a:avLst/>
            <a:gdLst>
              <a:gd name="connsiteX0" fmla="*/ 262299 w 1762125"/>
              <a:gd name="connsiteY0" fmla="*/ 0 h 363401"/>
              <a:gd name="connsiteX1" fmla="*/ 1762125 w 1762125"/>
              <a:gd name="connsiteY1" fmla="*/ 0 h 363401"/>
              <a:gd name="connsiteX2" fmla="*/ 1762125 w 1762125"/>
              <a:gd name="connsiteY2" fmla="*/ 363401 h 363401"/>
              <a:gd name="connsiteX3" fmla="*/ 0 w 1762125"/>
              <a:gd name="connsiteY3" fmla="*/ 363401 h 363401"/>
              <a:gd name="connsiteX0" fmla="*/ 203807 w 1762125"/>
              <a:gd name="connsiteY0" fmla="*/ 0 h 363401"/>
              <a:gd name="connsiteX1" fmla="*/ 1762125 w 1762125"/>
              <a:gd name="connsiteY1" fmla="*/ 0 h 363401"/>
              <a:gd name="connsiteX2" fmla="*/ 1762125 w 1762125"/>
              <a:gd name="connsiteY2" fmla="*/ 363401 h 363401"/>
              <a:gd name="connsiteX3" fmla="*/ 0 w 1762125"/>
              <a:gd name="connsiteY3" fmla="*/ 363401 h 363401"/>
              <a:gd name="connsiteX4" fmla="*/ 203807 w 1762125"/>
              <a:gd name="connsiteY4" fmla="*/ 0 h 363401"/>
              <a:gd name="connsiteX0" fmla="*/ 203807 w 1762125"/>
              <a:gd name="connsiteY0" fmla="*/ 0 h 363401"/>
              <a:gd name="connsiteX1" fmla="*/ 1762125 w 1762125"/>
              <a:gd name="connsiteY1" fmla="*/ 0 h 363401"/>
              <a:gd name="connsiteX2" fmla="*/ 1762125 w 1762125"/>
              <a:gd name="connsiteY2" fmla="*/ 363401 h 363401"/>
              <a:gd name="connsiteX3" fmla="*/ 0 w 1762125"/>
              <a:gd name="connsiteY3" fmla="*/ 363401 h 363401"/>
              <a:gd name="connsiteX4" fmla="*/ 203807 w 1762125"/>
              <a:gd name="connsiteY4" fmla="*/ 0 h 363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2125" h="363401">
                <a:moveTo>
                  <a:pt x="203807" y="0"/>
                </a:moveTo>
                <a:lnTo>
                  <a:pt x="1762125" y="0"/>
                </a:lnTo>
                <a:lnTo>
                  <a:pt x="1762125" y="363401"/>
                </a:lnTo>
                <a:lnTo>
                  <a:pt x="0" y="363401"/>
                </a:lnTo>
                <a:lnTo>
                  <a:pt x="203807" y="0"/>
                </a:lnTo>
                <a:close/>
              </a:path>
            </a:pathLst>
          </a:custGeom>
          <a:solidFill>
            <a:schemeClr val="tx2"/>
          </a:solidFill>
          <a:ln w="19050">
            <a:noFill/>
            <a:miter lim="800000"/>
          </a:ln>
          <a:effectLst>
            <a:outerShdw dist="25400" dir="14400000" algn="b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32054" tIns="72000" rIns="504000" bIns="72000" rtlCol="0" anchor="ctr" anchorCtr="0">
            <a:noAutofit/>
          </a:bodyPr>
          <a:lstStyle>
            <a:lvl1pPr marL="0" indent="0">
              <a:spcAft>
                <a:spcPts val="0"/>
              </a:spcAft>
              <a:buFontTx/>
              <a:buNone/>
              <a:defRPr lang="de-DE" sz="1800" dirty="0">
                <a:solidFill>
                  <a:schemeClr val="bg1"/>
                </a:solidFill>
              </a:defRPr>
            </a:lvl1pPr>
          </a:lstStyle>
          <a:p>
            <a:pPr marL="0" lvl="0"/>
            <a:r>
              <a:rPr lang="de-DE" dirty="0" err="1"/>
              <a:t>Dept</a:t>
            </a:r>
            <a:r>
              <a:rPr lang="de-DE" dirty="0"/>
              <a:t>.</a:t>
            </a:r>
          </a:p>
        </p:txBody>
      </p:sp>
      <p:sp>
        <p:nvSpPr>
          <p:cNvPr id="2" name="Titel 1"/>
          <p:cNvSpPr>
            <a:spLocks noGrp="1"/>
          </p:cNvSpPr>
          <p:nvPr>
            <p:ph type="ctrTitle" hasCustomPrompt="1"/>
          </p:nvPr>
        </p:nvSpPr>
        <p:spPr>
          <a:xfrm>
            <a:off x="0" y="3837978"/>
            <a:ext cx="12192000" cy="1376513"/>
          </a:xfrm>
          <a:noFill/>
        </p:spPr>
        <p:txBody>
          <a:bodyPr vert="horz" wrap="square" lIns="572400" tIns="72000" rIns="572400" bIns="72000" anchor="b">
            <a:spAutoFit/>
          </a:bodyPr>
          <a:lstStyle>
            <a:lvl1pPr algn="l" rtl="0">
              <a:lnSpc>
                <a:spcPct val="100000"/>
              </a:lnSpc>
              <a:spcAft>
                <a:spcPts val="0"/>
              </a:spcAft>
              <a:defRPr sz="4000" cap="all" baseline="0">
                <a:solidFill>
                  <a:schemeClr val="bg1"/>
                </a:solidFill>
                <a:latin typeface="+mj-lt"/>
              </a:defRPr>
            </a:lvl1pPr>
          </a:lstStyle>
          <a:p>
            <a:r>
              <a:rPr lang="en-US" noProof="0" dirty="0"/>
              <a:t>presentation title, two lines maximum.</a:t>
            </a:r>
            <a:br>
              <a:rPr lang="en-US" noProof="0" dirty="0"/>
            </a:br>
            <a:r>
              <a:rPr lang="en-US" noProof="0" dirty="0"/>
              <a:t>text can be moved vertically.</a:t>
            </a:r>
            <a:endParaRPr lang="de-DE" noProof="0" dirty="0"/>
          </a:p>
        </p:txBody>
      </p:sp>
      <p:sp>
        <p:nvSpPr>
          <p:cNvPr id="3" name="Untertitel 2"/>
          <p:cNvSpPr>
            <a:spLocks noGrp="1"/>
          </p:cNvSpPr>
          <p:nvPr>
            <p:ph type="subTitle" idx="1" hasCustomPrompt="1"/>
          </p:nvPr>
        </p:nvSpPr>
        <p:spPr>
          <a:xfrm>
            <a:off x="0" y="5311365"/>
            <a:ext cx="12192000" cy="453183"/>
          </a:xfrm>
          <a:prstGeom prst="rect">
            <a:avLst/>
          </a:prstGeom>
          <a:noFill/>
        </p:spPr>
        <p:txBody>
          <a:bodyPr wrap="square" lIns="572400" tIns="72000" rIns="572400" bIns="72000">
            <a:spAutoFit/>
          </a:bodyPr>
          <a:lstStyle>
            <a:lvl1pPr marL="0" indent="0" algn="l" rtl="0">
              <a:lnSpc>
                <a:spcPct val="100000"/>
              </a:lnSpc>
              <a:spcAft>
                <a:spcPts val="0"/>
              </a:spcAft>
              <a:buNone/>
              <a:defRPr sz="2000" b="0" cap="all" baseline="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noProof="0" dirty="0" err="1"/>
              <a:t>SubTitle</a:t>
            </a:r>
            <a:r>
              <a:rPr lang="de-DE" noProof="0" dirty="0"/>
              <a:t>, </a:t>
            </a:r>
            <a:r>
              <a:rPr lang="de-DE" noProof="0" dirty="0" err="1"/>
              <a:t>two</a:t>
            </a:r>
            <a:r>
              <a:rPr lang="de-DE" noProof="0" dirty="0"/>
              <a:t> </a:t>
            </a:r>
            <a:r>
              <a:rPr lang="de-DE" noProof="0" dirty="0" err="1"/>
              <a:t>lines</a:t>
            </a:r>
            <a:r>
              <a:rPr lang="de-DE" noProof="0" dirty="0"/>
              <a:t> </a:t>
            </a:r>
            <a:r>
              <a:rPr lang="en-US" noProof="0" dirty="0"/>
              <a:t>maximum</a:t>
            </a:r>
            <a:r>
              <a:rPr lang="de-DE" noProof="0" dirty="0"/>
              <a:t>.</a:t>
            </a:r>
          </a:p>
        </p:txBody>
      </p:sp>
      <p:sp>
        <p:nvSpPr>
          <p:cNvPr id="17" name="SmartArt-Platzhalter 6">
            <a:extLst>
              <a:ext uri="{FF2B5EF4-FFF2-40B4-BE49-F238E27FC236}">
                <a16:creationId xmlns:a16="http://schemas.microsoft.com/office/drawing/2014/main" id="{BEF5298C-10DE-4459-A25C-6BF3ABC562A5}"/>
              </a:ext>
            </a:extLst>
          </p:cNvPr>
          <p:cNvSpPr>
            <a:spLocks noGrp="1" noChangeAspect="1"/>
          </p:cNvSpPr>
          <p:nvPr>
            <p:ph type="dgm" sz="quarter" idx="24" hasCustomPrompt="1"/>
          </p:nvPr>
        </p:nvSpPr>
        <p:spPr>
          <a:xfrm>
            <a:off x="572400" y="572399"/>
            <a:ext cx="1099906" cy="572400"/>
          </a:xfr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lvl1pPr marL="0" indent="0">
              <a:buNone/>
              <a:defRPr sz="400">
                <a:solidFill>
                  <a:schemeClr val="tx2"/>
                </a:solidFill>
              </a:defRPr>
            </a:lvl1pPr>
          </a:lstStyle>
          <a:p>
            <a:r>
              <a:rPr lang="de-DE" dirty="0"/>
              <a:t>.</a:t>
            </a:r>
          </a:p>
        </p:txBody>
      </p:sp>
      <p:sp>
        <p:nvSpPr>
          <p:cNvPr id="18" name="SmartArt-Platzhalter 4">
            <a:extLst>
              <a:ext uri="{FF2B5EF4-FFF2-40B4-BE49-F238E27FC236}">
                <a16:creationId xmlns:a16="http://schemas.microsoft.com/office/drawing/2014/main" id="{FCCF42BF-D9E0-4820-BABA-DAF1A43D227B}"/>
              </a:ext>
            </a:extLst>
          </p:cNvPr>
          <p:cNvSpPr>
            <a:spLocks noGrp="1" noChangeAspect="1"/>
          </p:cNvSpPr>
          <p:nvPr>
            <p:ph type="dgm" sz="quarter" idx="23" hasCustomPrompt="1"/>
          </p:nvPr>
        </p:nvSpPr>
        <p:spPr>
          <a:xfrm>
            <a:off x="9947294" y="572400"/>
            <a:ext cx="1672306" cy="572400"/>
          </a:xfr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txBody>
          <a:bodyPr/>
          <a:lstStyle>
            <a:lvl1pPr marL="0" indent="0">
              <a:buNone/>
              <a:defRPr sz="400">
                <a:solidFill>
                  <a:schemeClr val="tx2"/>
                </a:solidFill>
              </a:defRPr>
            </a:lvl1pPr>
          </a:lstStyle>
          <a:p>
            <a:r>
              <a:rPr lang="de-DE" dirty="0"/>
              <a:t>.</a:t>
            </a:r>
          </a:p>
        </p:txBody>
      </p:sp>
      <p:sp>
        <p:nvSpPr>
          <p:cNvPr id="11" name="Rechteck 10">
            <a:extLst>
              <a:ext uri="{FF2B5EF4-FFF2-40B4-BE49-F238E27FC236}">
                <a16:creationId xmlns:a16="http://schemas.microsoft.com/office/drawing/2014/main" id="{0C8B21A6-8453-43A9-BD65-C40990DB6E0F}"/>
              </a:ext>
            </a:extLst>
          </p:cNvPr>
          <p:cNvSpPr/>
          <p:nvPr userDrawn="1"/>
        </p:nvSpPr>
        <p:spPr bwMode="white">
          <a:xfrm>
            <a:off x="11001080" y="6608189"/>
            <a:ext cx="1190920" cy="249811"/>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GB" dirty="0">
              <a:solidFill>
                <a:schemeClr val="tx1"/>
              </a:solidFill>
            </a:endParaRPr>
          </a:p>
        </p:txBody>
      </p:sp>
    </p:spTree>
    <p:extLst>
      <p:ext uri="{BB962C8B-B14F-4D97-AF65-F5344CB8AC3E}">
        <p14:creationId xmlns:p14="http://schemas.microsoft.com/office/powerpoint/2010/main" val="1590156026"/>
      </p:ext>
    </p:extLst>
  </p:cSld>
  <p:clrMapOvr>
    <a:masterClrMapping/>
  </p:clrMapOvr>
  <p:extLst>
    <p:ext uri="{DCECCB84-F9BA-43D5-87BE-67443E8EF086}">
      <p15:sldGuideLst xmlns:p15="http://schemas.microsoft.com/office/powerpoint/2012/main">
        <p15:guide id="1" pos="359" userDrawn="1">
          <p15:clr>
            <a:srgbClr val="FBAE40"/>
          </p15:clr>
        </p15:guide>
        <p15:guide id="2" pos="73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 3">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F7C54160-9C46-4866-882D-50B5C096B17C}"/>
              </a:ext>
            </a:extLst>
          </p:cNvPr>
          <p:cNvGraphicFramePr>
            <a:graphicFrameLocks noChangeAspect="1"/>
          </p:cNvGraphicFramePr>
          <p:nvPr userDrawn="1">
            <p:custDataLst>
              <p:tags r:id="rId1"/>
            </p:custDataLst>
            <p:extLst>
              <p:ext uri="{D42A27DB-BD31-4B8C-83A1-F6EECF244321}">
                <p14:modId xmlns:p14="http://schemas.microsoft.com/office/powerpoint/2010/main" val="18666127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F7C54160-9C46-4866-882D-50B5C096B1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0" name="Inhaltsplatzhalter 3">
            <a:extLst>
              <a:ext uri="{FF2B5EF4-FFF2-40B4-BE49-F238E27FC236}">
                <a16:creationId xmlns:a16="http://schemas.microsoft.com/office/drawing/2014/main" id="{3988BB4E-F1CA-4BC0-993D-C218662BA852}"/>
              </a:ext>
            </a:extLst>
          </p:cNvPr>
          <p:cNvSpPr>
            <a:spLocks noGrp="1"/>
          </p:cNvSpPr>
          <p:nvPr>
            <p:ph sz="quarter" idx="21" hasCustomPrompt="1"/>
          </p:nvPr>
        </p:nvSpPr>
        <p:spPr>
          <a:xfrm>
            <a:off x="8116069" y="1413933"/>
            <a:ext cx="3597561"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8" name="Inhaltsplatzhalter 2">
            <a:extLst>
              <a:ext uri="{FF2B5EF4-FFF2-40B4-BE49-F238E27FC236}">
                <a16:creationId xmlns:a16="http://schemas.microsoft.com/office/drawing/2014/main" id="{0D7FB171-0CB4-4740-8625-DD15BF1FF8DA}"/>
              </a:ext>
            </a:extLst>
          </p:cNvPr>
          <p:cNvSpPr>
            <a:spLocks noGrp="1"/>
          </p:cNvSpPr>
          <p:nvPr>
            <p:ph sz="quarter" idx="19" hasCustomPrompt="1"/>
          </p:nvPr>
        </p:nvSpPr>
        <p:spPr>
          <a:xfrm>
            <a:off x="4302508" y="1413933"/>
            <a:ext cx="3597561"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6" name="Inhaltsplatzhalter 1">
            <a:extLst>
              <a:ext uri="{FF2B5EF4-FFF2-40B4-BE49-F238E27FC236}">
                <a16:creationId xmlns:a16="http://schemas.microsoft.com/office/drawing/2014/main" id="{51462A60-9CA1-461B-A29A-E91D63B6095E}"/>
              </a:ext>
            </a:extLst>
          </p:cNvPr>
          <p:cNvSpPr>
            <a:spLocks noGrp="1"/>
          </p:cNvSpPr>
          <p:nvPr>
            <p:ph sz="quarter" idx="17" hasCustomPrompt="1"/>
          </p:nvPr>
        </p:nvSpPr>
        <p:spPr>
          <a:xfrm>
            <a:off x="488947" y="1413933"/>
            <a:ext cx="3597561"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3660506027"/>
      </p:ext>
    </p:extLst>
  </p:cSld>
  <p:clrMapOvr>
    <a:masterClrMapping/>
  </p:clrMapOvr>
  <p:extLst>
    <p:ext uri="{DCECCB84-F9BA-43D5-87BE-67443E8EF086}">
      <p15:sldGuideLst xmlns:p15="http://schemas.microsoft.com/office/powerpoint/2012/main">
        <p15:guide id="1" pos="2577" userDrawn="1">
          <p15:clr>
            <a:srgbClr val="FBAE40"/>
          </p15:clr>
        </p15:guide>
        <p15:guide id="4" pos="4978" userDrawn="1">
          <p15:clr>
            <a:srgbClr val="FBAE40"/>
          </p15:clr>
        </p15:guide>
        <p15:guide id="5" pos="2710" userDrawn="1">
          <p15:clr>
            <a:srgbClr val="FBAE40"/>
          </p15:clr>
        </p15:guide>
        <p15:guide id="6" pos="511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 4">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2562CC6E-EDA2-4F9E-A09B-A2E54AB188C9}"/>
              </a:ext>
            </a:extLst>
          </p:cNvPr>
          <p:cNvGraphicFramePr>
            <a:graphicFrameLocks noChangeAspect="1"/>
          </p:cNvGraphicFramePr>
          <p:nvPr userDrawn="1">
            <p:custDataLst>
              <p:tags r:id="rId1"/>
            </p:custDataLst>
            <p:extLst>
              <p:ext uri="{D42A27DB-BD31-4B8C-83A1-F6EECF244321}">
                <p14:modId xmlns:p14="http://schemas.microsoft.com/office/powerpoint/2010/main" val="36791017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2562CC6E-EDA2-4F9E-A09B-A2E54AB188C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4" name="Inhaltsplatzhalter 4">
            <a:extLst>
              <a:ext uri="{FF2B5EF4-FFF2-40B4-BE49-F238E27FC236}">
                <a16:creationId xmlns:a16="http://schemas.microsoft.com/office/drawing/2014/main" id="{8BA2F5EE-5EBD-4514-8AF6-B05EC345392F}"/>
              </a:ext>
            </a:extLst>
          </p:cNvPr>
          <p:cNvSpPr>
            <a:spLocks noGrp="1"/>
          </p:cNvSpPr>
          <p:nvPr>
            <p:ph sz="quarter" idx="23" hasCustomPrompt="1"/>
          </p:nvPr>
        </p:nvSpPr>
        <p:spPr>
          <a:xfrm>
            <a:off x="9069460" y="1413933"/>
            <a:ext cx="2644171"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32" name="Inhaltsplatzhalter 3">
            <a:extLst>
              <a:ext uri="{FF2B5EF4-FFF2-40B4-BE49-F238E27FC236}">
                <a16:creationId xmlns:a16="http://schemas.microsoft.com/office/drawing/2014/main" id="{60EC06ED-6F07-4680-9AE2-23D7698B36DA}"/>
              </a:ext>
            </a:extLst>
          </p:cNvPr>
          <p:cNvSpPr>
            <a:spLocks noGrp="1"/>
          </p:cNvSpPr>
          <p:nvPr>
            <p:ph sz="quarter" idx="21" hasCustomPrompt="1"/>
          </p:nvPr>
        </p:nvSpPr>
        <p:spPr>
          <a:xfrm>
            <a:off x="6209289" y="1413933"/>
            <a:ext cx="2644171"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30" name="Inhaltsplatzhalter 2">
            <a:extLst>
              <a:ext uri="{FF2B5EF4-FFF2-40B4-BE49-F238E27FC236}">
                <a16:creationId xmlns:a16="http://schemas.microsoft.com/office/drawing/2014/main" id="{027E4EC2-9005-40D4-918C-FD11293AE431}"/>
              </a:ext>
            </a:extLst>
          </p:cNvPr>
          <p:cNvSpPr>
            <a:spLocks noGrp="1"/>
          </p:cNvSpPr>
          <p:nvPr>
            <p:ph sz="quarter" idx="19" hasCustomPrompt="1"/>
          </p:nvPr>
        </p:nvSpPr>
        <p:spPr>
          <a:xfrm>
            <a:off x="3349118" y="1413933"/>
            <a:ext cx="2644171"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8" name="Inhaltsplatzhalter 1">
            <a:extLst>
              <a:ext uri="{FF2B5EF4-FFF2-40B4-BE49-F238E27FC236}">
                <a16:creationId xmlns:a16="http://schemas.microsoft.com/office/drawing/2014/main" id="{CD857AE5-6C50-432B-94B7-EC5D4821331B}"/>
              </a:ext>
            </a:extLst>
          </p:cNvPr>
          <p:cNvSpPr>
            <a:spLocks noGrp="1"/>
          </p:cNvSpPr>
          <p:nvPr>
            <p:ph sz="quarter" idx="17" hasCustomPrompt="1"/>
          </p:nvPr>
        </p:nvSpPr>
        <p:spPr>
          <a:xfrm>
            <a:off x="488947" y="1413933"/>
            <a:ext cx="2644171"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634068447"/>
      </p:ext>
    </p:extLst>
  </p:cSld>
  <p:clrMapOvr>
    <a:masterClrMapping/>
  </p:clrMapOvr>
  <p:extLst>
    <p:ext uri="{DCECCB84-F9BA-43D5-87BE-67443E8EF086}">
      <p15:sldGuideLst xmlns:p15="http://schemas.microsoft.com/office/powerpoint/2012/main">
        <p15:guide id="6" pos="5705" userDrawn="1">
          <p15:clr>
            <a:srgbClr val="FBAE40"/>
          </p15:clr>
        </p15:guide>
        <p15:guide id="7" pos="1977" userDrawn="1">
          <p15:clr>
            <a:srgbClr val="FBAE40"/>
          </p15:clr>
        </p15:guide>
        <p15:guide id="8" pos="2104" userDrawn="1">
          <p15:clr>
            <a:srgbClr val="FBAE40"/>
          </p15:clr>
        </p15:guide>
        <p15:guide id="9" pos="3777" userDrawn="1">
          <p15:clr>
            <a:srgbClr val="FBAE40"/>
          </p15:clr>
        </p15:guide>
        <p15:guide id="10" pos="3905" userDrawn="1">
          <p15:clr>
            <a:srgbClr val="FBAE40"/>
          </p15:clr>
        </p15:guide>
        <p15:guide id="11" pos="557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 2x2">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78D39B1E-A015-4084-940D-8BBABCAACD8C}"/>
              </a:ext>
            </a:extLst>
          </p:cNvPr>
          <p:cNvGraphicFramePr>
            <a:graphicFrameLocks noChangeAspect="1"/>
          </p:cNvGraphicFramePr>
          <p:nvPr userDrawn="1">
            <p:custDataLst>
              <p:tags r:id="rId1"/>
            </p:custDataLst>
            <p:extLst>
              <p:ext uri="{D42A27DB-BD31-4B8C-83A1-F6EECF244321}">
                <p14:modId xmlns:p14="http://schemas.microsoft.com/office/powerpoint/2010/main" val="222821339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5" name="Objekt 4" hidden="1">
                        <a:extLst>
                          <a:ext uri="{FF2B5EF4-FFF2-40B4-BE49-F238E27FC236}">
                            <a16:creationId xmlns:a16="http://schemas.microsoft.com/office/drawing/2014/main" id="{78D39B1E-A015-4084-940D-8BBABCAACD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Inhaltsplatzhalter 4"/>
          <p:cNvSpPr>
            <a:spLocks noGrp="1"/>
          </p:cNvSpPr>
          <p:nvPr>
            <p:ph sz="quarter" idx="13" hasCustomPrompt="1"/>
          </p:nvPr>
        </p:nvSpPr>
        <p:spPr>
          <a:xfrm>
            <a:off x="6317289" y="3968784"/>
            <a:ext cx="5396342" cy="2339940"/>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8" name="Inhaltsplatzhalter 3"/>
          <p:cNvSpPr>
            <a:spLocks noGrp="1"/>
          </p:cNvSpPr>
          <p:nvPr>
            <p:ph sz="quarter" idx="12" hasCustomPrompt="1"/>
          </p:nvPr>
        </p:nvSpPr>
        <p:spPr>
          <a:xfrm>
            <a:off x="488947" y="3968784"/>
            <a:ext cx="5396342" cy="2339940"/>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6" name="Inhaltsplatzhalter 2"/>
          <p:cNvSpPr>
            <a:spLocks noGrp="1"/>
          </p:cNvSpPr>
          <p:nvPr>
            <p:ph sz="quarter" idx="11" hasCustomPrompt="1"/>
          </p:nvPr>
        </p:nvSpPr>
        <p:spPr>
          <a:xfrm>
            <a:off x="6317289" y="1413932"/>
            <a:ext cx="5396342" cy="233885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4" name="Inhaltsplatzhalter 1"/>
          <p:cNvSpPr>
            <a:spLocks noGrp="1"/>
          </p:cNvSpPr>
          <p:nvPr>
            <p:ph sz="quarter" idx="10" hasCustomPrompt="1"/>
          </p:nvPr>
        </p:nvSpPr>
        <p:spPr>
          <a:xfrm>
            <a:off x="488947" y="1413932"/>
            <a:ext cx="5396342" cy="233885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1397895428"/>
      </p:ext>
    </p:extLst>
  </p:cSld>
  <p:clrMapOvr>
    <a:masterClrMapping/>
  </p:clrMapOvr>
  <p:extLst>
    <p:ext uri="{DCECCB84-F9BA-43D5-87BE-67443E8EF086}">
      <p15:sldGuideLst xmlns:p15="http://schemas.microsoft.com/office/powerpoint/2012/main">
        <p15:guide id="13" pos="3711" userDrawn="1">
          <p15:clr>
            <a:srgbClr val="FBAE40"/>
          </p15:clr>
        </p15:guide>
        <p15:guide id="14" pos="3977" userDrawn="1">
          <p15:clr>
            <a:srgbClr val="FBAE40"/>
          </p15:clr>
        </p15:guide>
        <p15:guide id="15" orient="horz" pos="2365" userDrawn="1">
          <p15:clr>
            <a:srgbClr val="FBAE40"/>
          </p15:clr>
        </p15:guide>
        <p15:guide id="16" orient="horz" pos="250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Area">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54C7F330-3D64-4FB0-93F8-C1BA49AFA826}"/>
              </a:ext>
            </a:extLst>
          </p:cNvPr>
          <p:cNvGraphicFramePr>
            <a:graphicFrameLocks noChangeAspect="1"/>
          </p:cNvGraphicFramePr>
          <p:nvPr userDrawn="1">
            <p:custDataLst>
              <p:tags r:id="rId1"/>
            </p:custDataLst>
            <p:extLst>
              <p:ext uri="{D42A27DB-BD31-4B8C-83A1-F6EECF244321}">
                <p14:modId xmlns:p14="http://schemas.microsoft.com/office/powerpoint/2010/main" val="30925357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5" name="Objekt 4" hidden="1">
                        <a:extLst>
                          <a:ext uri="{FF2B5EF4-FFF2-40B4-BE49-F238E27FC236}">
                            <a16:creationId xmlns:a16="http://schemas.microsoft.com/office/drawing/2014/main" id="{54C7F330-3D64-4FB0-93F8-C1BA49AFA82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tabLst>
                <a:tab pos="4927600" algn="l"/>
              </a:tabLs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
        <p:nvSpPr>
          <p:cNvPr id="3" name="Rechteck 2">
            <a:extLst>
              <a:ext uri="{FF2B5EF4-FFF2-40B4-BE49-F238E27FC236}">
                <a16:creationId xmlns:a16="http://schemas.microsoft.com/office/drawing/2014/main" id="{1DF2DED3-0602-4827-AE5B-D7DA542659F4}"/>
              </a:ext>
            </a:extLst>
          </p:cNvPr>
          <p:cNvSpPr>
            <a:spLocks/>
          </p:cNvSpPr>
          <p:nvPr userDrawn="1"/>
        </p:nvSpPr>
        <p:spPr>
          <a:xfrm>
            <a:off x="0" y="1244598"/>
            <a:ext cx="12192000" cy="5326065"/>
          </a:xfrm>
          <a:prstGeom prst="rect">
            <a:avLst/>
          </a:prstGeom>
          <a:gradFill>
            <a:gsLst>
              <a:gs pos="1000">
                <a:schemeClr val="accent4"/>
              </a:gs>
              <a:gs pos="100000">
                <a:schemeClr val="accent6"/>
              </a:gs>
            </a:gsLst>
            <a:lin ang="5400000" scaled="0"/>
          </a:gradFill>
        </p:spPr>
        <p:txBody>
          <a:bodyPr vert="horz" lIns="0" tIns="0" rIns="0" bIns="720000" rtlCol="0" anchor="ctr" anchorCtr="0">
            <a:noAutofit/>
          </a:bodyPr>
          <a:lstStyle/>
          <a:p>
            <a:pPr lvl="0" indent="0" algn="ctr">
              <a:lnSpc>
                <a:spcPct val="100000"/>
              </a:lnSpc>
              <a:spcBef>
                <a:spcPts val="0"/>
              </a:spcBef>
              <a:spcAft>
                <a:spcPts val="600"/>
              </a:spcAft>
              <a:buClr>
                <a:schemeClr val="tx2"/>
              </a:buClr>
              <a:buFont typeface="Wingdings" panose="05000000000000000000" pitchFamily="2" charset="2"/>
              <a:buNone/>
            </a:pPr>
            <a:endParaRPr lang="de-DE" dirty="0">
              <a:solidFill>
                <a:schemeClr val="tx1"/>
              </a:solidFill>
            </a:endParaRPr>
          </a:p>
        </p:txBody>
      </p:sp>
    </p:spTree>
    <p:extLst>
      <p:ext uri="{BB962C8B-B14F-4D97-AF65-F5344CB8AC3E}">
        <p14:creationId xmlns:p14="http://schemas.microsoft.com/office/powerpoint/2010/main" val="230678849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Picture Left">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F2FD9A65-9362-4228-B368-164FA84D1704}"/>
              </a:ext>
            </a:extLst>
          </p:cNvPr>
          <p:cNvGraphicFramePr>
            <a:graphicFrameLocks noChangeAspect="1"/>
          </p:cNvGraphicFramePr>
          <p:nvPr userDrawn="1">
            <p:custDataLst>
              <p:tags r:id="rId1"/>
            </p:custDataLst>
            <p:extLst>
              <p:ext uri="{D42A27DB-BD31-4B8C-83A1-F6EECF244321}">
                <p14:modId xmlns:p14="http://schemas.microsoft.com/office/powerpoint/2010/main" val="456525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5" name="Objekt 4" hidden="1">
                        <a:extLst>
                          <a:ext uri="{FF2B5EF4-FFF2-40B4-BE49-F238E27FC236}">
                            <a16:creationId xmlns:a16="http://schemas.microsoft.com/office/drawing/2014/main" id="{F2FD9A65-9362-4228-B368-164FA84D170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Inhaltsplatzhalter 1"/>
          <p:cNvSpPr>
            <a:spLocks noGrp="1"/>
          </p:cNvSpPr>
          <p:nvPr>
            <p:ph sz="quarter" idx="10" hasCustomPrompt="1"/>
          </p:nvPr>
        </p:nvSpPr>
        <p:spPr>
          <a:xfrm>
            <a:off x="6316130" y="1413933"/>
            <a:ext cx="5397501"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4" name="Bildplatzhalter 1">
            <a:extLst>
              <a:ext uri="{FF2B5EF4-FFF2-40B4-BE49-F238E27FC236}">
                <a16:creationId xmlns:a16="http://schemas.microsoft.com/office/drawing/2014/main" id="{5730C142-F37E-4F0E-997D-1B4882F0DF69}"/>
              </a:ext>
            </a:extLst>
          </p:cNvPr>
          <p:cNvSpPr>
            <a:spLocks noGrp="1"/>
          </p:cNvSpPr>
          <p:nvPr>
            <p:ph type="pic" sz="quarter" idx="12" hasCustomPrompt="1"/>
          </p:nvPr>
        </p:nvSpPr>
        <p:spPr>
          <a:xfrm>
            <a:off x="0" y="1413933"/>
            <a:ext cx="5886447" cy="4894792"/>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3627441703"/>
      </p:ext>
    </p:extLst>
  </p:cSld>
  <p:clrMapOvr>
    <a:masterClrMapping/>
  </p:clrMapOvr>
  <p:extLst>
    <p:ext uri="{DCECCB84-F9BA-43D5-87BE-67443E8EF086}">
      <p15:sldGuideLst xmlns:p15="http://schemas.microsoft.com/office/powerpoint/2012/main">
        <p15:guide id="11" pos="3713" userDrawn="1">
          <p15:clr>
            <a:srgbClr val="FBAE40"/>
          </p15:clr>
        </p15:guide>
        <p15:guide id="12" pos="396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Picture Righ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E3B85CB-7648-45C2-8AA4-9F501EFD0459}"/>
              </a:ext>
            </a:extLst>
          </p:cNvPr>
          <p:cNvGraphicFramePr>
            <a:graphicFrameLocks noChangeAspect="1"/>
          </p:cNvGraphicFramePr>
          <p:nvPr userDrawn="1">
            <p:custDataLst>
              <p:tags r:id="rId1"/>
            </p:custDataLst>
            <p:extLst>
              <p:ext uri="{D42A27DB-BD31-4B8C-83A1-F6EECF244321}">
                <p14:modId xmlns:p14="http://schemas.microsoft.com/office/powerpoint/2010/main" val="28647526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4E3B85CB-7648-45C2-8AA4-9F501EFD045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Inhaltsplatzhalter 1"/>
          <p:cNvSpPr>
            <a:spLocks noGrp="1"/>
          </p:cNvSpPr>
          <p:nvPr>
            <p:ph sz="quarter" idx="10" hasCustomPrompt="1"/>
          </p:nvPr>
        </p:nvSpPr>
        <p:spPr>
          <a:xfrm>
            <a:off x="488947" y="1413933"/>
            <a:ext cx="5397501"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
        <p:nvSpPr>
          <p:cNvPr id="5" name="Bildplatzhalter 3">
            <a:extLst>
              <a:ext uri="{FF2B5EF4-FFF2-40B4-BE49-F238E27FC236}">
                <a16:creationId xmlns:a16="http://schemas.microsoft.com/office/drawing/2014/main" id="{5FB2A3B7-A796-4B19-828B-216A63DF6888}"/>
              </a:ext>
            </a:extLst>
          </p:cNvPr>
          <p:cNvSpPr>
            <a:spLocks noGrp="1"/>
          </p:cNvSpPr>
          <p:nvPr>
            <p:ph type="pic" sz="quarter" idx="12" hasCustomPrompt="1"/>
          </p:nvPr>
        </p:nvSpPr>
        <p:spPr>
          <a:xfrm>
            <a:off x="6305553" y="1413933"/>
            <a:ext cx="5886447" cy="4894792"/>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Tree>
    <p:extLst>
      <p:ext uri="{BB962C8B-B14F-4D97-AF65-F5344CB8AC3E}">
        <p14:creationId xmlns:p14="http://schemas.microsoft.com/office/powerpoint/2010/main" val="3103962122"/>
      </p:ext>
    </p:extLst>
  </p:cSld>
  <p:clrMapOvr>
    <a:masterClrMapping/>
  </p:clrMapOvr>
  <p:extLst>
    <p:ext uri="{DCECCB84-F9BA-43D5-87BE-67443E8EF086}">
      <p15:sldGuideLst xmlns:p15="http://schemas.microsoft.com/office/powerpoint/2012/main">
        <p15:guide id="9" pos="3713">
          <p15:clr>
            <a:srgbClr val="FBAE40"/>
          </p15:clr>
        </p15:guide>
        <p15:guide id="10" pos="396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Picture | 2">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8ECEF4E8-D1ED-4741-8EA5-2F059DE1A839}"/>
              </a:ext>
            </a:extLst>
          </p:cNvPr>
          <p:cNvGraphicFramePr>
            <a:graphicFrameLocks noChangeAspect="1"/>
          </p:cNvGraphicFramePr>
          <p:nvPr userDrawn="1">
            <p:custDataLst>
              <p:tags r:id="rId1"/>
            </p:custDataLst>
            <p:extLst>
              <p:ext uri="{D42A27DB-BD31-4B8C-83A1-F6EECF244321}">
                <p14:modId xmlns:p14="http://schemas.microsoft.com/office/powerpoint/2010/main" val="40541619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8ECEF4E8-D1ED-4741-8EA5-2F059DE1A83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Bildplatzhalter 2">
            <a:extLst>
              <a:ext uri="{FF2B5EF4-FFF2-40B4-BE49-F238E27FC236}">
                <a16:creationId xmlns:a16="http://schemas.microsoft.com/office/drawing/2014/main" id="{21DD1C87-BB96-419F-854D-07AA4BC5BBB7}"/>
              </a:ext>
            </a:extLst>
          </p:cNvPr>
          <p:cNvSpPr>
            <a:spLocks noGrp="1"/>
          </p:cNvSpPr>
          <p:nvPr>
            <p:ph type="pic" sz="quarter" idx="15" hasCustomPrompt="1"/>
          </p:nvPr>
        </p:nvSpPr>
        <p:spPr>
          <a:xfrm>
            <a:off x="6317289" y="1413933"/>
            <a:ext cx="5396342" cy="2338866"/>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7" name="Bildplatzhalter 1">
            <a:extLst>
              <a:ext uri="{FF2B5EF4-FFF2-40B4-BE49-F238E27FC236}">
                <a16:creationId xmlns:a16="http://schemas.microsoft.com/office/drawing/2014/main" id="{002A9939-48F2-4545-B99B-4FBDD4F4661C}"/>
              </a:ext>
            </a:extLst>
          </p:cNvPr>
          <p:cNvSpPr>
            <a:spLocks noGrp="1"/>
          </p:cNvSpPr>
          <p:nvPr>
            <p:ph type="pic" sz="quarter" idx="14" hasCustomPrompt="1"/>
          </p:nvPr>
        </p:nvSpPr>
        <p:spPr>
          <a:xfrm>
            <a:off x="488947" y="1413933"/>
            <a:ext cx="5396342" cy="2338866"/>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
        <p:nvSpPr>
          <p:cNvPr id="12" name="Inhaltsplatzhalter 1">
            <a:extLst>
              <a:ext uri="{FF2B5EF4-FFF2-40B4-BE49-F238E27FC236}">
                <a16:creationId xmlns:a16="http://schemas.microsoft.com/office/drawing/2014/main" id="{21A07BCC-CBB3-45C5-871C-CEC015A95C59}"/>
              </a:ext>
            </a:extLst>
          </p:cNvPr>
          <p:cNvSpPr>
            <a:spLocks noGrp="1"/>
          </p:cNvSpPr>
          <p:nvPr>
            <p:ph sz="quarter" idx="10" hasCustomPrompt="1"/>
          </p:nvPr>
        </p:nvSpPr>
        <p:spPr>
          <a:xfrm>
            <a:off x="488947" y="3968797"/>
            <a:ext cx="5397501" cy="2339927"/>
          </a:xfrm>
        </p:spPr>
        <p:txBody>
          <a:bodyPr/>
          <a:lstStyle>
            <a:lvl1pPr rtl="0">
              <a:lnSpc>
                <a:spcPct val="100000"/>
              </a:lnSpc>
              <a:spcBef>
                <a:spcPts val="0"/>
              </a:spcBef>
              <a:spcAft>
                <a:spcPts val="600"/>
              </a:spcAft>
              <a:defRPr sz="1600"/>
            </a:lvl1pPr>
            <a:lvl2pPr rtl="0">
              <a:lnSpc>
                <a:spcPct val="100000"/>
              </a:lnSpc>
              <a:spcBef>
                <a:spcPts val="0"/>
              </a:spcBef>
              <a:spcAft>
                <a:spcPts val="600"/>
              </a:spcAft>
              <a:defRPr sz="1600"/>
            </a:lvl2pPr>
            <a:lvl3pPr rtl="0">
              <a:lnSpc>
                <a:spcPct val="100000"/>
              </a:lnSpc>
              <a:spcBef>
                <a:spcPts val="0"/>
              </a:spcBef>
              <a:spcAft>
                <a:spcPts val="600"/>
              </a:spcAft>
              <a:defRPr sz="1600"/>
            </a:lvl3pPr>
            <a:lvl4pPr rtl="0">
              <a:lnSpc>
                <a:spcPct val="100000"/>
              </a:lnSpc>
              <a:spcBef>
                <a:spcPts val="0"/>
              </a:spcBef>
              <a:spcAft>
                <a:spcPts val="600"/>
              </a:spcAft>
              <a:defRPr sz="1600"/>
            </a:lvl4pPr>
            <a:lvl5pPr rtl="0">
              <a:lnSpc>
                <a:spcPct val="100000"/>
              </a:lnSpc>
              <a:spcBef>
                <a:spcPts val="0"/>
              </a:spcBef>
              <a:spcAft>
                <a:spcPts val="600"/>
              </a:spcAft>
              <a:defRPr sz="1400"/>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13" name="Inhaltsplatzhalter 1">
            <a:extLst>
              <a:ext uri="{FF2B5EF4-FFF2-40B4-BE49-F238E27FC236}">
                <a16:creationId xmlns:a16="http://schemas.microsoft.com/office/drawing/2014/main" id="{4842ABB0-6221-4430-AD7F-233AE6B84AB9}"/>
              </a:ext>
            </a:extLst>
          </p:cNvPr>
          <p:cNvSpPr>
            <a:spLocks noGrp="1"/>
          </p:cNvSpPr>
          <p:nvPr>
            <p:ph sz="quarter" idx="16" hasCustomPrompt="1"/>
          </p:nvPr>
        </p:nvSpPr>
        <p:spPr>
          <a:xfrm>
            <a:off x="6316130" y="3968798"/>
            <a:ext cx="5397501" cy="2339927"/>
          </a:xfrm>
        </p:spPr>
        <p:txBody>
          <a:bodyPr/>
          <a:lstStyle>
            <a:lvl1pPr rtl="0">
              <a:lnSpc>
                <a:spcPct val="100000"/>
              </a:lnSpc>
              <a:spcBef>
                <a:spcPts val="0"/>
              </a:spcBef>
              <a:spcAft>
                <a:spcPts val="600"/>
              </a:spcAft>
              <a:defRPr sz="1600"/>
            </a:lvl1pPr>
            <a:lvl2pPr rtl="0">
              <a:lnSpc>
                <a:spcPct val="100000"/>
              </a:lnSpc>
              <a:spcBef>
                <a:spcPts val="0"/>
              </a:spcBef>
              <a:spcAft>
                <a:spcPts val="600"/>
              </a:spcAft>
              <a:defRPr sz="1600"/>
            </a:lvl2pPr>
            <a:lvl3pPr rtl="0">
              <a:lnSpc>
                <a:spcPct val="100000"/>
              </a:lnSpc>
              <a:spcBef>
                <a:spcPts val="0"/>
              </a:spcBef>
              <a:spcAft>
                <a:spcPts val="600"/>
              </a:spcAft>
              <a:defRPr sz="1600"/>
            </a:lvl3pPr>
            <a:lvl4pPr rtl="0">
              <a:lnSpc>
                <a:spcPct val="100000"/>
              </a:lnSpc>
              <a:spcBef>
                <a:spcPts val="0"/>
              </a:spcBef>
              <a:spcAft>
                <a:spcPts val="600"/>
              </a:spcAft>
              <a:defRPr sz="1600"/>
            </a:lvl4pPr>
            <a:lvl5pPr rtl="0">
              <a:lnSpc>
                <a:spcPct val="100000"/>
              </a:lnSpc>
              <a:spcBef>
                <a:spcPts val="0"/>
              </a:spcBef>
              <a:spcAft>
                <a:spcPts val="600"/>
              </a:spcAft>
              <a:defRPr sz="1400"/>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Tree>
    <p:extLst>
      <p:ext uri="{BB962C8B-B14F-4D97-AF65-F5344CB8AC3E}">
        <p14:creationId xmlns:p14="http://schemas.microsoft.com/office/powerpoint/2010/main" val="825782788"/>
      </p:ext>
    </p:extLst>
  </p:cSld>
  <p:clrMapOvr>
    <a:masterClrMapping/>
  </p:clrMapOvr>
  <p:extLst>
    <p:ext uri="{DCECCB84-F9BA-43D5-87BE-67443E8EF086}">
      <p15:sldGuideLst xmlns:p15="http://schemas.microsoft.com/office/powerpoint/2012/main">
        <p15:guide id="13" pos="3977" userDrawn="1">
          <p15:clr>
            <a:srgbClr val="FBAE40"/>
          </p15:clr>
        </p15:guide>
        <p15:guide id="14" pos="371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 Picture | 3">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58C59CFA-1435-478E-96A7-9D9FDB54C8FF}"/>
              </a:ext>
            </a:extLst>
          </p:cNvPr>
          <p:cNvGraphicFramePr>
            <a:graphicFrameLocks noChangeAspect="1"/>
          </p:cNvGraphicFramePr>
          <p:nvPr userDrawn="1">
            <p:custDataLst>
              <p:tags r:id="rId1"/>
            </p:custDataLst>
            <p:extLst>
              <p:ext uri="{D42A27DB-BD31-4B8C-83A1-F6EECF244321}">
                <p14:modId xmlns:p14="http://schemas.microsoft.com/office/powerpoint/2010/main" val="2658118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58C59CFA-1435-478E-96A7-9D9FDB54C8F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Bildplatzhalter 3">
            <a:extLst>
              <a:ext uri="{FF2B5EF4-FFF2-40B4-BE49-F238E27FC236}">
                <a16:creationId xmlns:a16="http://schemas.microsoft.com/office/drawing/2014/main" id="{C1CC7D62-9893-4BEA-8A91-B49BF94C3615}"/>
              </a:ext>
            </a:extLst>
          </p:cNvPr>
          <p:cNvSpPr>
            <a:spLocks noGrp="1"/>
          </p:cNvSpPr>
          <p:nvPr>
            <p:ph type="pic" sz="quarter" idx="18" hasCustomPrompt="1"/>
          </p:nvPr>
        </p:nvSpPr>
        <p:spPr>
          <a:xfrm>
            <a:off x="8116069" y="1413933"/>
            <a:ext cx="3597561" cy="2246089"/>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11" name="Bildplatzhalter 2">
            <a:extLst>
              <a:ext uri="{FF2B5EF4-FFF2-40B4-BE49-F238E27FC236}">
                <a16:creationId xmlns:a16="http://schemas.microsoft.com/office/drawing/2014/main" id="{D8F13227-C5D1-4782-B063-BEEC402A95A8}"/>
              </a:ext>
            </a:extLst>
          </p:cNvPr>
          <p:cNvSpPr>
            <a:spLocks noGrp="1"/>
          </p:cNvSpPr>
          <p:nvPr>
            <p:ph type="pic" sz="quarter" idx="17" hasCustomPrompt="1"/>
          </p:nvPr>
        </p:nvSpPr>
        <p:spPr>
          <a:xfrm>
            <a:off x="4302508" y="1413933"/>
            <a:ext cx="3597561" cy="2246089"/>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9" name="Bildplatzhalter 1">
            <a:extLst>
              <a:ext uri="{FF2B5EF4-FFF2-40B4-BE49-F238E27FC236}">
                <a16:creationId xmlns:a16="http://schemas.microsoft.com/office/drawing/2014/main" id="{8E88005D-BECE-427C-8BF8-4FB5D6607AFF}"/>
              </a:ext>
            </a:extLst>
          </p:cNvPr>
          <p:cNvSpPr>
            <a:spLocks noGrp="1"/>
          </p:cNvSpPr>
          <p:nvPr>
            <p:ph type="pic" sz="quarter" idx="16" hasCustomPrompt="1"/>
          </p:nvPr>
        </p:nvSpPr>
        <p:spPr>
          <a:xfrm>
            <a:off x="488947" y="1413933"/>
            <a:ext cx="3597561" cy="2246089"/>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
        <p:nvSpPr>
          <p:cNvPr id="15" name="Inhaltsplatzhalter 1">
            <a:extLst>
              <a:ext uri="{FF2B5EF4-FFF2-40B4-BE49-F238E27FC236}">
                <a16:creationId xmlns:a16="http://schemas.microsoft.com/office/drawing/2014/main" id="{F618BC1E-BA4B-4C2D-9055-151550F2576F}"/>
              </a:ext>
            </a:extLst>
          </p:cNvPr>
          <p:cNvSpPr>
            <a:spLocks noGrp="1"/>
          </p:cNvSpPr>
          <p:nvPr>
            <p:ph sz="quarter" idx="10" hasCustomPrompt="1"/>
          </p:nvPr>
        </p:nvSpPr>
        <p:spPr>
          <a:xfrm>
            <a:off x="488947" y="3876023"/>
            <a:ext cx="3597561" cy="2432702"/>
          </a:xfrm>
        </p:spPr>
        <p:txBody>
          <a:bodyPr/>
          <a:lstStyle>
            <a:lvl1pPr rtl="0">
              <a:lnSpc>
                <a:spcPct val="100000"/>
              </a:lnSpc>
              <a:spcBef>
                <a:spcPts val="0"/>
              </a:spcBef>
              <a:spcAft>
                <a:spcPts val="600"/>
              </a:spcAft>
              <a:defRPr sz="1600"/>
            </a:lvl1pPr>
            <a:lvl2pPr rtl="0">
              <a:lnSpc>
                <a:spcPct val="100000"/>
              </a:lnSpc>
              <a:spcBef>
                <a:spcPts val="0"/>
              </a:spcBef>
              <a:spcAft>
                <a:spcPts val="600"/>
              </a:spcAft>
              <a:defRPr sz="1600"/>
            </a:lvl2pPr>
            <a:lvl3pPr rtl="0">
              <a:lnSpc>
                <a:spcPct val="100000"/>
              </a:lnSpc>
              <a:spcBef>
                <a:spcPts val="0"/>
              </a:spcBef>
              <a:spcAft>
                <a:spcPts val="600"/>
              </a:spcAft>
              <a:defRPr sz="1600"/>
            </a:lvl3pPr>
            <a:lvl4pPr rtl="0">
              <a:lnSpc>
                <a:spcPct val="100000"/>
              </a:lnSpc>
              <a:spcBef>
                <a:spcPts val="0"/>
              </a:spcBef>
              <a:spcAft>
                <a:spcPts val="600"/>
              </a:spcAft>
              <a:defRPr sz="1600"/>
            </a:lvl4pPr>
            <a:lvl5pPr rtl="0">
              <a:lnSpc>
                <a:spcPct val="100000"/>
              </a:lnSpc>
              <a:spcBef>
                <a:spcPts val="0"/>
              </a:spcBef>
              <a:spcAft>
                <a:spcPts val="600"/>
              </a:spcAft>
              <a:defRPr sz="1400"/>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17" name="Inhaltsplatzhalter 1">
            <a:extLst>
              <a:ext uri="{FF2B5EF4-FFF2-40B4-BE49-F238E27FC236}">
                <a16:creationId xmlns:a16="http://schemas.microsoft.com/office/drawing/2014/main" id="{39749FF8-9C62-429D-B248-147D3882DD4E}"/>
              </a:ext>
            </a:extLst>
          </p:cNvPr>
          <p:cNvSpPr>
            <a:spLocks noGrp="1"/>
          </p:cNvSpPr>
          <p:nvPr>
            <p:ph sz="quarter" idx="19" hasCustomPrompt="1"/>
          </p:nvPr>
        </p:nvSpPr>
        <p:spPr>
          <a:xfrm>
            <a:off x="4302508" y="3876023"/>
            <a:ext cx="3597561" cy="2432702"/>
          </a:xfrm>
        </p:spPr>
        <p:txBody>
          <a:bodyPr/>
          <a:lstStyle>
            <a:lvl1pPr rtl="0">
              <a:lnSpc>
                <a:spcPct val="100000"/>
              </a:lnSpc>
              <a:spcBef>
                <a:spcPts val="0"/>
              </a:spcBef>
              <a:spcAft>
                <a:spcPts val="600"/>
              </a:spcAft>
              <a:defRPr sz="1600"/>
            </a:lvl1pPr>
            <a:lvl2pPr rtl="0">
              <a:lnSpc>
                <a:spcPct val="100000"/>
              </a:lnSpc>
              <a:spcBef>
                <a:spcPts val="0"/>
              </a:spcBef>
              <a:spcAft>
                <a:spcPts val="600"/>
              </a:spcAft>
              <a:defRPr sz="1600"/>
            </a:lvl2pPr>
            <a:lvl3pPr rtl="0">
              <a:lnSpc>
                <a:spcPct val="100000"/>
              </a:lnSpc>
              <a:spcBef>
                <a:spcPts val="0"/>
              </a:spcBef>
              <a:spcAft>
                <a:spcPts val="600"/>
              </a:spcAft>
              <a:defRPr sz="1600"/>
            </a:lvl3pPr>
            <a:lvl4pPr rtl="0">
              <a:lnSpc>
                <a:spcPct val="100000"/>
              </a:lnSpc>
              <a:spcBef>
                <a:spcPts val="0"/>
              </a:spcBef>
              <a:spcAft>
                <a:spcPts val="600"/>
              </a:spcAft>
              <a:defRPr sz="1600"/>
            </a:lvl4pPr>
            <a:lvl5pPr rtl="0">
              <a:lnSpc>
                <a:spcPct val="100000"/>
              </a:lnSpc>
              <a:spcBef>
                <a:spcPts val="0"/>
              </a:spcBef>
              <a:spcAft>
                <a:spcPts val="600"/>
              </a:spcAft>
              <a:defRPr sz="1400"/>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18" name="Inhaltsplatzhalter 1">
            <a:extLst>
              <a:ext uri="{FF2B5EF4-FFF2-40B4-BE49-F238E27FC236}">
                <a16:creationId xmlns:a16="http://schemas.microsoft.com/office/drawing/2014/main" id="{0B2A38E1-027A-4A9E-9C3E-5F354A4A6ADC}"/>
              </a:ext>
            </a:extLst>
          </p:cNvPr>
          <p:cNvSpPr>
            <a:spLocks noGrp="1"/>
          </p:cNvSpPr>
          <p:nvPr>
            <p:ph sz="quarter" idx="20" hasCustomPrompt="1"/>
          </p:nvPr>
        </p:nvSpPr>
        <p:spPr>
          <a:xfrm>
            <a:off x="8116069" y="3876023"/>
            <a:ext cx="3597561" cy="2432702"/>
          </a:xfrm>
        </p:spPr>
        <p:txBody>
          <a:bodyPr/>
          <a:lstStyle>
            <a:lvl1pPr rtl="0">
              <a:lnSpc>
                <a:spcPct val="100000"/>
              </a:lnSpc>
              <a:spcBef>
                <a:spcPts val="0"/>
              </a:spcBef>
              <a:spcAft>
                <a:spcPts val="600"/>
              </a:spcAft>
              <a:defRPr sz="1600"/>
            </a:lvl1pPr>
            <a:lvl2pPr rtl="0">
              <a:lnSpc>
                <a:spcPct val="100000"/>
              </a:lnSpc>
              <a:spcBef>
                <a:spcPts val="0"/>
              </a:spcBef>
              <a:spcAft>
                <a:spcPts val="600"/>
              </a:spcAft>
              <a:defRPr sz="1600"/>
            </a:lvl2pPr>
            <a:lvl3pPr rtl="0">
              <a:lnSpc>
                <a:spcPct val="100000"/>
              </a:lnSpc>
              <a:spcBef>
                <a:spcPts val="0"/>
              </a:spcBef>
              <a:spcAft>
                <a:spcPts val="600"/>
              </a:spcAft>
              <a:defRPr sz="1600"/>
            </a:lvl3pPr>
            <a:lvl4pPr rtl="0">
              <a:lnSpc>
                <a:spcPct val="100000"/>
              </a:lnSpc>
              <a:spcBef>
                <a:spcPts val="0"/>
              </a:spcBef>
              <a:spcAft>
                <a:spcPts val="600"/>
              </a:spcAft>
              <a:defRPr sz="1600"/>
            </a:lvl4pPr>
            <a:lvl5pPr rtl="0">
              <a:lnSpc>
                <a:spcPct val="100000"/>
              </a:lnSpc>
              <a:spcBef>
                <a:spcPts val="0"/>
              </a:spcBef>
              <a:spcAft>
                <a:spcPts val="600"/>
              </a:spcAft>
              <a:defRPr sz="1400"/>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Tree>
    <p:extLst>
      <p:ext uri="{BB962C8B-B14F-4D97-AF65-F5344CB8AC3E}">
        <p14:creationId xmlns:p14="http://schemas.microsoft.com/office/powerpoint/2010/main" val="1214648763"/>
      </p:ext>
    </p:extLst>
  </p:cSld>
  <p:clrMapOvr>
    <a:masterClrMapping/>
  </p:clrMapOvr>
  <p:extLst>
    <p:ext uri="{DCECCB84-F9BA-43D5-87BE-67443E8EF086}">
      <p15:sldGuideLst xmlns:p15="http://schemas.microsoft.com/office/powerpoint/2012/main">
        <p15:guide id="13" pos="2577" userDrawn="1">
          <p15:clr>
            <a:srgbClr val="FBAE40"/>
          </p15:clr>
        </p15:guide>
        <p15:guide id="14" pos="2710" userDrawn="1">
          <p15:clr>
            <a:srgbClr val="FBAE40"/>
          </p15:clr>
        </p15:guide>
        <p15:guide id="15" pos="4978" userDrawn="1">
          <p15:clr>
            <a:srgbClr val="FBAE40"/>
          </p15:clr>
        </p15:guide>
        <p15:guide id="16" pos="511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 Picture | 4">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B11DD4F3-1611-4813-B014-B6F6B1F774E7}"/>
              </a:ext>
            </a:extLst>
          </p:cNvPr>
          <p:cNvGraphicFramePr>
            <a:graphicFrameLocks noChangeAspect="1"/>
          </p:cNvGraphicFramePr>
          <p:nvPr userDrawn="1">
            <p:custDataLst>
              <p:tags r:id="rId1"/>
            </p:custDataLst>
            <p:extLst>
              <p:ext uri="{D42A27DB-BD31-4B8C-83A1-F6EECF244321}">
                <p14:modId xmlns:p14="http://schemas.microsoft.com/office/powerpoint/2010/main" val="37624047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B11DD4F3-1611-4813-B014-B6F6B1F774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Bildplatzhalter 4">
            <a:extLst>
              <a:ext uri="{FF2B5EF4-FFF2-40B4-BE49-F238E27FC236}">
                <a16:creationId xmlns:a16="http://schemas.microsoft.com/office/drawing/2014/main" id="{EA143C20-52BF-4891-994E-588F799371BA}"/>
              </a:ext>
            </a:extLst>
          </p:cNvPr>
          <p:cNvSpPr>
            <a:spLocks noGrp="1"/>
          </p:cNvSpPr>
          <p:nvPr>
            <p:ph type="pic" sz="quarter" idx="21" hasCustomPrompt="1"/>
          </p:nvPr>
        </p:nvSpPr>
        <p:spPr>
          <a:xfrm>
            <a:off x="9069460" y="1413934"/>
            <a:ext cx="2644171" cy="2246091"/>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15" name="Bildplatzhalter 3">
            <a:extLst>
              <a:ext uri="{FF2B5EF4-FFF2-40B4-BE49-F238E27FC236}">
                <a16:creationId xmlns:a16="http://schemas.microsoft.com/office/drawing/2014/main" id="{9B1A1B6B-6B2F-4D5A-91A8-C5161E45AB04}"/>
              </a:ext>
            </a:extLst>
          </p:cNvPr>
          <p:cNvSpPr>
            <a:spLocks noGrp="1"/>
          </p:cNvSpPr>
          <p:nvPr>
            <p:ph type="pic" sz="quarter" idx="20" hasCustomPrompt="1"/>
          </p:nvPr>
        </p:nvSpPr>
        <p:spPr>
          <a:xfrm>
            <a:off x="6209289" y="1413934"/>
            <a:ext cx="2644171" cy="2246091"/>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13" name="Bildplatzhalter 2">
            <a:extLst>
              <a:ext uri="{FF2B5EF4-FFF2-40B4-BE49-F238E27FC236}">
                <a16:creationId xmlns:a16="http://schemas.microsoft.com/office/drawing/2014/main" id="{073F01E6-A077-4F39-A94E-9EFE54D2E4E8}"/>
              </a:ext>
            </a:extLst>
          </p:cNvPr>
          <p:cNvSpPr>
            <a:spLocks noGrp="1"/>
          </p:cNvSpPr>
          <p:nvPr>
            <p:ph type="pic" sz="quarter" idx="19" hasCustomPrompt="1"/>
          </p:nvPr>
        </p:nvSpPr>
        <p:spPr>
          <a:xfrm>
            <a:off x="3349118" y="1413934"/>
            <a:ext cx="2644171" cy="2246091"/>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11" name="Bildplatzhalter 1">
            <a:extLst>
              <a:ext uri="{FF2B5EF4-FFF2-40B4-BE49-F238E27FC236}">
                <a16:creationId xmlns:a16="http://schemas.microsoft.com/office/drawing/2014/main" id="{320CFD8C-6A4A-4FAB-822D-054B82DCFD42}"/>
              </a:ext>
            </a:extLst>
          </p:cNvPr>
          <p:cNvSpPr>
            <a:spLocks noGrp="1"/>
          </p:cNvSpPr>
          <p:nvPr>
            <p:ph type="pic" sz="quarter" idx="18" hasCustomPrompt="1"/>
          </p:nvPr>
        </p:nvSpPr>
        <p:spPr>
          <a:xfrm>
            <a:off x="488947" y="1413934"/>
            <a:ext cx="2644171" cy="2246091"/>
          </a:xfrm>
          <a:pattFill prst="dkUpDiag">
            <a:fgClr>
              <a:schemeClr val="accent1"/>
            </a:fgClr>
            <a:bgClr>
              <a:schemeClr val="bg1"/>
            </a:bgClr>
          </a:pattFill>
        </p:spPr>
        <p:txBody>
          <a:bodyPr bIns="720000" anchor="ctr" anchorCtr="1"/>
          <a:lstStyle>
            <a:lvl1pPr marL="0" indent="0">
              <a:buFontTx/>
              <a:buNone/>
              <a:defRPr/>
            </a:lvl1pPr>
          </a:lstStyle>
          <a:p>
            <a:r>
              <a:rPr lang="de-DE" dirty="0"/>
              <a:t>Click </a:t>
            </a:r>
            <a:r>
              <a:rPr lang="de-DE" dirty="0" err="1"/>
              <a:t>to</a:t>
            </a:r>
            <a:r>
              <a:rPr lang="de-DE" dirty="0"/>
              <a:t> </a:t>
            </a:r>
            <a:r>
              <a:rPr lang="de-DE" dirty="0" err="1"/>
              <a:t>add</a:t>
            </a:r>
            <a:r>
              <a:rPr lang="de-DE" dirty="0"/>
              <a:t> </a:t>
            </a:r>
            <a:r>
              <a:rPr lang="de-DE" dirty="0" err="1"/>
              <a:t>picture</a:t>
            </a:r>
            <a:r>
              <a:rPr lang="de-DE" dirty="0"/>
              <a:t>. </a:t>
            </a:r>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
        <p:nvSpPr>
          <p:cNvPr id="19" name="Inhaltsplatzhalter 1">
            <a:extLst>
              <a:ext uri="{FF2B5EF4-FFF2-40B4-BE49-F238E27FC236}">
                <a16:creationId xmlns:a16="http://schemas.microsoft.com/office/drawing/2014/main" id="{6CE7BB11-9C21-456E-83D7-62B9D458E21E}"/>
              </a:ext>
            </a:extLst>
          </p:cNvPr>
          <p:cNvSpPr>
            <a:spLocks noGrp="1"/>
          </p:cNvSpPr>
          <p:nvPr>
            <p:ph sz="quarter" idx="10" hasCustomPrompt="1"/>
          </p:nvPr>
        </p:nvSpPr>
        <p:spPr>
          <a:xfrm>
            <a:off x="488947" y="3876025"/>
            <a:ext cx="2644171" cy="2432700"/>
          </a:xfrm>
        </p:spPr>
        <p:txBody>
          <a:bodyPr/>
          <a:lstStyle>
            <a:lvl1pPr rtl="0">
              <a:lnSpc>
                <a:spcPct val="100000"/>
              </a:lnSpc>
              <a:spcBef>
                <a:spcPts val="0"/>
              </a:spcBef>
              <a:spcAft>
                <a:spcPts val="600"/>
              </a:spcAft>
              <a:defRPr sz="1600"/>
            </a:lvl1pPr>
            <a:lvl2pPr rtl="0">
              <a:lnSpc>
                <a:spcPct val="100000"/>
              </a:lnSpc>
              <a:spcBef>
                <a:spcPts val="0"/>
              </a:spcBef>
              <a:spcAft>
                <a:spcPts val="600"/>
              </a:spcAft>
              <a:defRPr sz="1600"/>
            </a:lvl2pPr>
            <a:lvl3pPr rtl="0">
              <a:lnSpc>
                <a:spcPct val="100000"/>
              </a:lnSpc>
              <a:spcBef>
                <a:spcPts val="0"/>
              </a:spcBef>
              <a:spcAft>
                <a:spcPts val="600"/>
              </a:spcAft>
              <a:defRPr sz="1600"/>
            </a:lvl3pPr>
            <a:lvl4pPr rtl="0">
              <a:lnSpc>
                <a:spcPct val="100000"/>
              </a:lnSpc>
              <a:spcBef>
                <a:spcPts val="0"/>
              </a:spcBef>
              <a:spcAft>
                <a:spcPts val="600"/>
              </a:spcAft>
              <a:defRPr sz="1600"/>
            </a:lvl4pPr>
            <a:lvl5pPr rtl="0">
              <a:lnSpc>
                <a:spcPct val="100000"/>
              </a:lnSpc>
              <a:spcBef>
                <a:spcPts val="0"/>
              </a:spcBef>
              <a:spcAft>
                <a:spcPts val="600"/>
              </a:spcAft>
              <a:defRPr sz="1400"/>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0" name="Inhaltsplatzhalter 1">
            <a:extLst>
              <a:ext uri="{FF2B5EF4-FFF2-40B4-BE49-F238E27FC236}">
                <a16:creationId xmlns:a16="http://schemas.microsoft.com/office/drawing/2014/main" id="{27E42A5D-C99D-4B3C-99B7-053CF69A119E}"/>
              </a:ext>
            </a:extLst>
          </p:cNvPr>
          <p:cNvSpPr>
            <a:spLocks noGrp="1"/>
          </p:cNvSpPr>
          <p:nvPr>
            <p:ph sz="quarter" idx="22" hasCustomPrompt="1"/>
          </p:nvPr>
        </p:nvSpPr>
        <p:spPr>
          <a:xfrm>
            <a:off x="3349118" y="3876025"/>
            <a:ext cx="2644171" cy="2432700"/>
          </a:xfrm>
        </p:spPr>
        <p:txBody>
          <a:bodyPr/>
          <a:lstStyle>
            <a:lvl1pPr rtl="0">
              <a:lnSpc>
                <a:spcPct val="100000"/>
              </a:lnSpc>
              <a:spcBef>
                <a:spcPts val="0"/>
              </a:spcBef>
              <a:spcAft>
                <a:spcPts val="600"/>
              </a:spcAft>
              <a:defRPr sz="1600"/>
            </a:lvl1pPr>
            <a:lvl2pPr rtl="0">
              <a:lnSpc>
                <a:spcPct val="100000"/>
              </a:lnSpc>
              <a:spcBef>
                <a:spcPts val="0"/>
              </a:spcBef>
              <a:spcAft>
                <a:spcPts val="600"/>
              </a:spcAft>
              <a:defRPr sz="1600"/>
            </a:lvl2pPr>
            <a:lvl3pPr rtl="0">
              <a:lnSpc>
                <a:spcPct val="100000"/>
              </a:lnSpc>
              <a:spcBef>
                <a:spcPts val="0"/>
              </a:spcBef>
              <a:spcAft>
                <a:spcPts val="600"/>
              </a:spcAft>
              <a:defRPr sz="1600"/>
            </a:lvl3pPr>
            <a:lvl4pPr rtl="0">
              <a:lnSpc>
                <a:spcPct val="100000"/>
              </a:lnSpc>
              <a:spcBef>
                <a:spcPts val="0"/>
              </a:spcBef>
              <a:spcAft>
                <a:spcPts val="600"/>
              </a:spcAft>
              <a:defRPr sz="1600"/>
            </a:lvl4pPr>
            <a:lvl5pPr rtl="0">
              <a:lnSpc>
                <a:spcPct val="100000"/>
              </a:lnSpc>
              <a:spcBef>
                <a:spcPts val="0"/>
              </a:spcBef>
              <a:spcAft>
                <a:spcPts val="600"/>
              </a:spcAft>
              <a:defRPr sz="1400"/>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1" name="Inhaltsplatzhalter 1">
            <a:extLst>
              <a:ext uri="{FF2B5EF4-FFF2-40B4-BE49-F238E27FC236}">
                <a16:creationId xmlns:a16="http://schemas.microsoft.com/office/drawing/2014/main" id="{7DCDE22D-7C60-4E83-A6E8-C458BFB9DFCA}"/>
              </a:ext>
            </a:extLst>
          </p:cNvPr>
          <p:cNvSpPr>
            <a:spLocks noGrp="1"/>
          </p:cNvSpPr>
          <p:nvPr>
            <p:ph sz="quarter" idx="23" hasCustomPrompt="1"/>
          </p:nvPr>
        </p:nvSpPr>
        <p:spPr>
          <a:xfrm>
            <a:off x="6209289" y="3876025"/>
            <a:ext cx="2644171" cy="2432700"/>
          </a:xfrm>
        </p:spPr>
        <p:txBody>
          <a:bodyPr/>
          <a:lstStyle>
            <a:lvl1pPr rtl="0">
              <a:lnSpc>
                <a:spcPct val="100000"/>
              </a:lnSpc>
              <a:spcBef>
                <a:spcPts val="0"/>
              </a:spcBef>
              <a:spcAft>
                <a:spcPts val="600"/>
              </a:spcAft>
              <a:defRPr sz="1600"/>
            </a:lvl1pPr>
            <a:lvl2pPr rtl="0">
              <a:lnSpc>
                <a:spcPct val="100000"/>
              </a:lnSpc>
              <a:spcBef>
                <a:spcPts val="0"/>
              </a:spcBef>
              <a:spcAft>
                <a:spcPts val="600"/>
              </a:spcAft>
              <a:defRPr sz="1600"/>
            </a:lvl2pPr>
            <a:lvl3pPr rtl="0">
              <a:lnSpc>
                <a:spcPct val="100000"/>
              </a:lnSpc>
              <a:spcBef>
                <a:spcPts val="0"/>
              </a:spcBef>
              <a:spcAft>
                <a:spcPts val="600"/>
              </a:spcAft>
              <a:defRPr sz="1600"/>
            </a:lvl3pPr>
            <a:lvl4pPr rtl="0">
              <a:lnSpc>
                <a:spcPct val="100000"/>
              </a:lnSpc>
              <a:spcBef>
                <a:spcPts val="0"/>
              </a:spcBef>
              <a:spcAft>
                <a:spcPts val="600"/>
              </a:spcAft>
              <a:defRPr sz="1600"/>
            </a:lvl4pPr>
            <a:lvl5pPr rtl="0">
              <a:lnSpc>
                <a:spcPct val="100000"/>
              </a:lnSpc>
              <a:spcBef>
                <a:spcPts val="0"/>
              </a:spcBef>
              <a:spcAft>
                <a:spcPts val="600"/>
              </a:spcAft>
              <a:defRPr sz="1400"/>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2" name="Inhaltsplatzhalter 1">
            <a:extLst>
              <a:ext uri="{FF2B5EF4-FFF2-40B4-BE49-F238E27FC236}">
                <a16:creationId xmlns:a16="http://schemas.microsoft.com/office/drawing/2014/main" id="{BC839F12-6E68-4D1C-B187-9307DD85F162}"/>
              </a:ext>
            </a:extLst>
          </p:cNvPr>
          <p:cNvSpPr>
            <a:spLocks noGrp="1"/>
          </p:cNvSpPr>
          <p:nvPr>
            <p:ph sz="quarter" idx="24" hasCustomPrompt="1"/>
          </p:nvPr>
        </p:nvSpPr>
        <p:spPr>
          <a:xfrm>
            <a:off x="9069460" y="3876025"/>
            <a:ext cx="2644171" cy="2432700"/>
          </a:xfrm>
        </p:spPr>
        <p:txBody>
          <a:bodyPr/>
          <a:lstStyle>
            <a:lvl1pPr rtl="0">
              <a:lnSpc>
                <a:spcPct val="100000"/>
              </a:lnSpc>
              <a:spcBef>
                <a:spcPts val="0"/>
              </a:spcBef>
              <a:spcAft>
                <a:spcPts val="600"/>
              </a:spcAft>
              <a:defRPr sz="1600"/>
            </a:lvl1pPr>
            <a:lvl2pPr rtl="0">
              <a:lnSpc>
                <a:spcPct val="100000"/>
              </a:lnSpc>
              <a:spcBef>
                <a:spcPts val="0"/>
              </a:spcBef>
              <a:spcAft>
                <a:spcPts val="600"/>
              </a:spcAft>
              <a:defRPr sz="1600"/>
            </a:lvl2pPr>
            <a:lvl3pPr rtl="0">
              <a:lnSpc>
                <a:spcPct val="100000"/>
              </a:lnSpc>
              <a:spcBef>
                <a:spcPts val="0"/>
              </a:spcBef>
              <a:spcAft>
                <a:spcPts val="600"/>
              </a:spcAft>
              <a:defRPr sz="1600"/>
            </a:lvl3pPr>
            <a:lvl4pPr rtl="0">
              <a:lnSpc>
                <a:spcPct val="100000"/>
              </a:lnSpc>
              <a:spcBef>
                <a:spcPts val="0"/>
              </a:spcBef>
              <a:spcAft>
                <a:spcPts val="600"/>
              </a:spcAft>
              <a:defRPr sz="1600"/>
            </a:lvl4pPr>
            <a:lvl5pPr rtl="0">
              <a:lnSpc>
                <a:spcPct val="100000"/>
              </a:lnSpc>
              <a:spcBef>
                <a:spcPts val="0"/>
              </a:spcBef>
              <a:spcAft>
                <a:spcPts val="600"/>
              </a:spcAft>
              <a:defRPr sz="1400"/>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Tree>
    <p:extLst>
      <p:ext uri="{BB962C8B-B14F-4D97-AF65-F5344CB8AC3E}">
        <p14:creationId xmlns:p14="http://schemas.microsoft.com/office/powerpoint/2010/main" val="2296047359"/>
      </p:ext>
    </p:extLst>
  </p:cSld>
  <p:clrMapOvr>
    <a:masterClrMapping/>
  </p:clrMapOvr>
  <p:extLst>
    <p:ext uri="{DCECCB84-F9BA-43D5-87BE-67443E8EF086}">
      <p15:sldGuideLst xmlns:p15="http://schemas.microsoft.com/office/powerpoint/2012/main">
        <p15:guide id="15" pos="1977" userDrawn="1">
          <p15:clr>
            <a:srgbClr val="FBAE40"/>
          </p15:clr>
        </p15:guide>
        <p15:guide id="16" pos="2104" userDrawn="1">
          <p15:clr>
            <a:srgbClr val="FBAE40"/>
          </p15:clr>
        </p15:guide>
        <p15:guide id="17" pos="3911" userDrawn="1">
          <p15:clr>
            <a:srgbClr val="FBAE40"/>
          </p15:clr>
        </p15:guide>
        <p15:guide id="18" pos="3777" userDrawn="1">
          <p15:clr>
            <a:srgbClr val="FBAE40"/>
          </p15:clr>
        </p15:guide>
        <p15:guide id="19" pos="5711" userDrawn="1">
          <p15:clr>
            <a:srgbClr val="FBAE40"/>
          </p15:clr>
        </p15:guide>
        <p15:guide id="20" pos="557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Key Note">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85183DF9-0121-47E6-9B72-30EF7AB86CD4}"/>
              </a:ext>
            </a:extLst>
          </p:cNvPr>
          <p:cNvGraphicFramePr>
            <a:graphicFrameLocks noChangeAspect="1"/>
          </p:cNvGraphicFramePr>
          <p:nvPr userDrawn="1">
            <p:custDataLst>
              <p:tags r:id="rId1"/>
            </p:custDataLst>
            <p:extLst>
              <p:ext uri="{D42A27DB-BD31-4B8C-83A1-F6EECF244321}">
                <p14:modId xmlns:p14="http://schemas.microsoft.com/office/powerpoint/2010/main" val="269577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5" name="Objekt 4" hidden="1">
                        <a:extLst>
                          <a:ext uri="{FF2B5EF4-FFF2-40B4-BE49-F238E27FC236}">
                            <a16:creationId xmlns:a16="http://schemas.microsoft.com/office/drawing/2014/main" id="{85183DF9-0121-47E6-9B72-30EF7AB86C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Bildplatzhalter 1"/>
          <p:cNvSpPr>
            <a:spLocks noGrp="1"/>
          </p:cNvSpPr>
          <p:nvPr>
            <p:ph type="pic" sz="quarter" idx="10" hasCustomPrompt="1"/>
          </p:nvPr>
        </p:nvSpPr>
        <p:spPr>
          <a:xfrm>
            <a:off x="0" y="0"/>
            <a:ext cx="12192000" cy="6570482"/>
          </a:xfrm>
          <a:gradFill>
            <a:gsLst>
              <a:gs pos="1000">
                <a:schemeClr val="tx2"/>
              </a:gs>
              <a:gs pos="100000">
                <a:schemeClr val="tx2">
                  <a:lumMod val="50000"/>
                </a:schemeClr>
              </a:gs>
            </a:gsLst>
            <a:lin ang="5400000" scaled="0"/>
          </a:gradFill>
        </p:spPr>
        <p:txBody>
          <a:bodyPr vert="horz" lIns="0" tIns="0" rIns="0" bIns="0" rtlCol="0">
            <a:noAutofit/>
          </a:bodyPr>
          <a:lstStyle>
            <a:lvl1pPr>
              <a:lnSpc>
                <a:spcPct val="100000"/>
              </a:lnSpc>
              <a:spcBef>
                <a:spcPts val="0"/>
              </a:spcBef>
              <a:spcAft>
                <a:spcPts val="600"/>
              </a:spcAft>
              <a:defRPr lang="de-DE" noProof="0"/>
            </a:lvl1pPr>
          </a:lstStyle>
          <a:p>
            <a:pPr marL="0" lvl="0" indent="0">
              <a:buNone/>
            </a:pPr>
            <a:r>
              <a:rPr lang="de-DE" noProof="0"/>
              <a:t> </a:t>
            </a:r>
          </a:p>
        </p:txBody>
      </p:sp>
      <p:sp>
        <p:nvSpPr>
          <p:cNvPr id="2" name="Titel 1"/>
          <p:cNvSpPr>
            <a:spLocks noGrp="1"/>
          </p:cNvSpPr>
          <p:nvPr>
            <p:ph type="title" hasCustomPrompt="1"/>
          </p:nvPr>
        </p:nvSpPr>
        <p:spPr>
          <a:xfrm>
            <a:off x="0" y="1412875"/>
            <a:ext cx="12202578" cy="1449216"/>
          </a:xfrm>
          <a:noFill/>
        </p:spPr>
        <p:txBody>
          <a:bodyPr vert="horz" lIns="572400" tIns="108000" rIns="572400" bIns="108000"/>
          <a:lstStyle>
            <a:lvl1pPr algn="l" rtl="0">
              <a:lnSpc>
                <a:spcPct val="100000"/>
              </a:lnSpc>
              <a:spcBef>
                <a:spcPts val="0"/>
              </a:spcBef>
              <a:spcAft>
                <a:spcPts val="600"/>
              </a:spcAft>
              <a:defRPr sz="4000">
                <a:solidFill>
                  <a:schemeClr val="bg1"/>
                </a:solidFill>
              </a:defRPr>
            </a:lvl1pPr>
          </a:lstStyle>
          <a:p>
            <a:r>
              <a:rPr lang="de-DE" noProof="0" dirty="0"/>
              <a:t>Key Note </a:t>
            </a:r>
            <a:r>
              <a:rPr lang="de-DE" noProof="0" dirty="0" err="1"/>
              <a:t>slide</a:t>
            </a:r>
            <a:r>
              <a:rPr lang="de-DE" noProof="0" dirty="0"/>
              <a:t> </a:t>
            </a:r>
            <a:r>
              <a:rPr lang="de-DE" noProof="0" dirty="0" err="1"/>
              <a:t>with</a:t>
            </a:r>
            <a:r>
              <a:rPr lang="de-DE" noProof="0" dirty="0"/>
              <a:t> </a:t>
            </a:r>
            <a:r>
              <a:rPr lang="de-DE" noProof="0" dirty="0" err="1"/>
              <a:t>or</a:t>
            </a:r>
            <a:r>
              <a:rPr lang="de-DE" noProof="0" dirty="0"/>
              <a:t> </a:t>
            </a:r>
            <a:r>
              <a:rPr lang="de-DE" noProof="0" dirty="0" err="1"/>
              <a:t>without</a:t>
            </a:r>
            <a:r>
              <a:rPr lang="de-DE" noProof="0" dirty="0"/>
              <a:t> Picture. </a:t>
            </a:r>
            <a:br>
              <a:rPr lang="de-DE" noProof="0" dirty="0"/>
            </a:br>
            <a:r>
              <a:rPr lang="de-DE" noProof="0" dirty="0"/>
              <a:t>(Short!) Text </a:t>
            </a:r>
            <a:r>
              <a:rPr lang="de-DE" noProof="0" dirty="0" err="1"/>
              <a:t>can</a:t>
            </a:r>
            <a:r>
              <a:rPr lang="de-DE" noProof="0" dirty="0"/>
              <a:t> </a:t>
            </a:r>
            <a:r>
              <a:rPr lang="de-DE" noProof="0" dirty="0" err="1"/>
              <a:t>be</a:t>
            </a:r>
            <a:r>
              <a:rPr lang="de-DE" noProof="0" dirty="0"/>
              <a:t> </a:t>
            </a:r>
            <a:r>
              <a:rPr lang="de-DE" noProof="0" dirty="0" err="1"/>
              <a:t>moved</a:t>
            </a:r>
            <a:r>
              <a:rPr lang="de-DE" noProof="0" dirty="0"/>
              <a:t>.</a:t>
            </a:r>
          </a:p>
        </p:txBody>
      </p:sp>
    </p:spTree>
    <p:extLst>
      <p:ext uri="{BB962C8B-B14F-4D97-AF65-F5344CB8AC3E}">
        <p14:creationId xmlns:p14="http://schemas.microsoft.com/office/powerpoint/2010/main" val="128400392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ivider | Half Area Right">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EF5BEF2A-9A1E-4EAC-B0F5-2DDB471F4249}"/>
              </a:ext>
            </a:extLst>
          </p:cNvPr>
          <p:cNvGraphicFramePr>
            <a:graphicFrameLocks noChangeAspect="1"/>
          </p:cNvGraphicFramePr>
          <p:nvPr userDrawn="1">
            <p:custDataLst>
              <p:tags r:id="rId1"/>
            </p:custDataLst>
            <p:extLst>
              <p:ext uri="{D42A27DB-BD31-4B8C-83A1-F6EECF244321}">
                <p14:modId xmlns:p14="http://schemas.microsoft.com/office/powerpoint/2010/main" val="2754446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EF5BEF2A-9A1E-4EAC-B0F5-2DDB471F424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Textplatzhalter 6">
            <a:extLst>
              <a:ext uri="{FF2B5EF4-FFF2-40B4-BE49-F238E27FC236}">
                <a16:creationId xmlns:a16="http://schemas.microsoft.com/office/drawing/2014/main" id="{26B223D4-141A-4CF8-A0E8-2BDBE75FE81C}"/>
              </a:ext>
            </a:extLst>
          </p:cNvPr>
          <p:cNvSpPr>
            <a:spLocks noGrp="1"/>
          </p:cNvSpPr>
          <p:nvPr>
            <p:ph type="body" sz="quarter" idx="11" hasCustomPrompt="1"/>
          </p:nvPr>
        </p:nvSpPr>
        <p:spPr>
          <a:xfrm>
            <a:off x="479425" y="1422302"/>
            <a:ext cx="6369154" cy="1144352"/>
          </a:xfrm>
        </p:spPr>
        <p:txBody>
          <a:bodyPr wrap="square" lIns="0" tIns="0" rIns="0" bIns="0">
            <a:spAutoFit/>
          </a:bodyPr>
          <a:lstStyle>
            <a:lvl1pPr marL="0" indent="0" rtl="0">
              <a:lnSpc>
                <a:spcPct val="100000"/>
              </a:lnSpc>
              <a:buFontTx/>
              <a:buNone/>
              <a:defRPr sz="7200" b="1">
                <a:solidFill>
                  <a:schemeClr val="tx2"/>
                </a:solidFill>
              </a:defRPr>
            </a:lvl1pPr>
            <a:lvl2pPr marL="0" indent="0">
              <a:buFontTx/>
              <a:buNone/>
              <a:defRPr/>
            </a:lvl2pPr>
            <a:lvl3pPr marL="0" indent="0">
              <a:buFontTx/>
              <a:buNone/>
              <a:defRPr/>
            </a:lvl3pPr>
            <a:lvl4pPr marL="0" indent="0">
              <a:buFontTx/>
              <a:buNone/>
              <a:defRPr/>
            </a:lvl4pPr>
            <a:lvl5pPr marL="0" indent="0">
              <a:buFontTx/>
              <a:buNone/>
              <a:defRPr/>
            </a:lvl5pPr>
          </a:lstStyle>
          <a:p>
            <a:pPr lvl="0"/>
            <a:r>
              <a:rPr lang="de-DE" noProof="0" dirty="0"/>
              <a:t>A1</a:t>
            </a:r>
          </a:p>
        </p:txBody>
      </p:sp>
      <p:sp>
        <p:nvSpPr>
          <p:cNvPr id="7" name="Bildplatzhalter 6">
            <a:extLst>
              <a:ext uri="{FF2B5EF4-FFF2-40B4-BE49-F238E27FC236}">
                <a16:creationId xmlns:a16="http://schemas.microsoft.com/office/drawing/2014/main" id="{69518E7B-00FD-45A8-91EB-08EBB2BB7FA4}"/>
              </a:ext>
            </a:extLst>
          </p:cNvPr>
          <p:cNvSpPr>
            <a:spLocks noGrp="1"/>
          </p:cNvSpPr>
          <p:nvPr>
            <p:ph type="pic" sz="quarter" idx="12" hasCustomPrompt="1"/>
          </p:nvPr>
        </p:nvSpPr>
        <p:spPr>
          <a:xfrm>
            <a:off x="7343270" y="1"/>
            <a:ext cx="4848730" cy="6570481"/>
          </a:xfrm>
          <a:gradFill>
            <a:gsLst>
              <a:gs pos="1000">
                <a:schemeClr val="tx2"/>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lvl1pPr marL="0" indent="0" rtl="0">
              <a:lnSpc>
                <a:spcPct val="100000"/>
              </a:lnSpc>
              <a:buNone/>
              <a:defRPr lang="en-GB">
                <a:latin typeface="BMWGroupTN Condensed" pitchFamily="50" charset="0"/>
              </a:defRPr>
            </a:lvl1pPr>
          </a:lstStyle>
          <a:p>
            <a:pPr marL="0" lvl="0"/>
            <a:r>
              <a:rPr lang="de-DE" noProof="0" dirty="0"/>
              <a:t> </a:t>
            </a:r>
          </a:p>
        </p:txBody>
      </p:sp>
      <p:sp>
        <p:nvSpPr>
          <p:cNvPr id="2" name="Titel 1"/>
          <p:cNvSpPr>
            <a:spLocks noGrp="1"/>
          </p:cNvSpPr>
          <p:nvPr>
            <p:ph type="ctrTitle" hasCustomPrompt="1"/>
          </p:nvPr>
        </p:nvSpPr>
        <p:spPr>
          <a:xfrm>
            <a:off x="479808" y="2565951"/>
            <a:ext cx="6374130" cy="1846659"/>
          </a:xfrm>
          <a:noFill/>
        </p:spPr>
        <p:txBody>
          <a:bodyPr vert="horz" wrap="square" lIns="0" tIns="0" rIns="0" bIns="0" anchor="t" anchorCtr="0">
            <a:spAutoFit/>
          </a:bodyPr>
          <a:lstStyle>
            <a:lvl1pPr algn="l" rtl="0">
              <a:lnSpc>
                <a:spcPct val="100000"/>
              </a:lnSpc>
              <a:spcAft>
                <a:spcPts val="0"/>
              </a:spcAft>
              <a:defRPr sz="4000" b="0" cap="all" baseline="0">
                <a:solidFill>
                  <a:schemeClr val="tx1"/>
                </a:solidFill>
              </a:defRPr>
            </a:lvl1pPr>
          </a:lstStyle>
          <a:p>
            <a:r>
              <a:rPr lang="de-DE" noProof="0" dirty="0" err="1"/>
              <a:t>Divider</a:t>
            </a:r>
            <a:r>
              <a:rPr lang="de-DE" noProof="0" dirty="0"/>
              <a:t>.</a:t>
            </a:r>
            <a:br>
              <a:rPr lang="de-DE" noProof="0" dirty="0"/>
            </a:br>
            <a:r>
              <a:rPr lang="de-DE" noProof="0" dirty="0" err="1"/>
              <a:t>Coloured</a:t>
            </a:r>
            <a:r>
              <a:rPr lang="de-DE" noProof="0" dirty="0"/>
              <a:t> Area </a:t>
            </a:r>
            <a:r>
              <a:rPr lang="de-DE" noProof="0" dirty="0" err="1"/>
              <a:t>or</a:t>
            </a:r>
            <a:r>
              <a:rPr lang="de-DE" noProof="0" dirty="0"/>
              <a:t> </a:t>
            </a:r>
            <a:br>
              <a:rPr lang="de-DE" noProof="0" dirty="0"/>
            </a:br>
            <a:r>
              <a:rPr lang="de-DE" noProof="0" dirty="0"/>
              <a:t>Picture on </a:t>
            </a:r>
            <a:r>
              <a:rPr lang="de-DE" noProof="0" dirty="0" err="1"/>
              <a:t>the</a:t>
            </a:r>
            <a:r>
              <a:rPr lang="de-DE" noProof="0" dirty="0"/>
              <a:t> </a:t>
            </a:r>
            <a:r>
              <a:rPr lang="de-DE" noProof="0" dirty="0" err="1"/>
              <a:t>right</a:t>
            </a:r>
            <a:r>
              <a:rPr lang="de-DE" noProof="0" dirty="0"/>
              <a:t>.</a:t>
            </a:r>
          </a:p>
        </p:txBody>
      </p:sp>
    </p:spTree>
    <p:extLst>
      <p:ext uri="{BB962C8B-B14F-4D97-AF65-F5344CB8AC3E}">
        <p14:creationId xmlns:p14="http://schemas.microsoft.com/office/powerpoint/2010/main" val="228134895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Grid | 1">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EE7053F-DB9B-44B2-AD0F-3AB1F6CB5717}"/>
              </a:ext>
            </a:extLst>
          </p:cNvPr>
          <p:cNvGraphicFramePr>
            <a:graphicFrameLocks noChangeAspect="1"/>
          </p:cNvGraphicFramePr>
          <p:nvPr userDrawn="1">
            <p:custDataLst>
              <p:tags r:id="rId1"/>
            </p:custDataLst>
            <p:extLst>
              <p:ext uri="{D42A27DB-BD31-4B8C-83A1-F6EECF244321}">
                <p14:modId xmlns:p14="http://schemas.microsoft.com/office/powerpoint/2010/main" val="32631938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DEE7053F-DB9B-44B2-AD0F-3AB1F6CB571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488947" y="347184"/>
            <a:ext cx="11224684" cy="400110"/>
          </a:xfrm>
        </p:spPr>
        <p:txBody>
          <a:bodyPr vert="horz"/>
          <a:lstStyle>
            <a:lvl1pPr rtl="0">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359530485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Grid | 2">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568A48D-FC8F-4A69-A7C6-8F5625DC62B3}"/>
              </a:ext>
            </a:extLst>
          </p:cNvPr>
          <p:cNvGraphicFramePr>
            <a:graphicFrameLocks noChangeAspect="1"/>
          </p:cNvGraphicFramePr>
          <p:nvPr userDrawn="1">
            <p:custDataLst>
              <p:tags r:id="rId1"/>
            </p:custDataLst>
            <p:extLst>
              <p:ext uri="{D42A27DB-BD31-4B8C-83A1-F6EECF244321}">
                <p14:modId xmlns:p14="http://schemas.microsoft.com/office/powerpoint/2010/main" val="30939781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C568A48D-FC8F-4A69-A7C6-8F5625DC62B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p:txBody>
          <a:bodyPr vert="horz"/>
          <a:lstStyle>
            <a:lvl1pPr rtl="0">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2665323652"/>
      </p:ext>
    </p:extLst>
  </p:cSld>
  <p:clrMapOvr>
    <a:masterClrMapping/>
  </p:clrMapOvr>
  <p:extLst>
    <p:ext uri="{DCECCB84-F9BA-43D5-87BE-67443E8EF086}">
      <p15:sldGuideLst xmlns:p15="http://schemas.microsoft.com/office/powerpoint/2012/main">
        <p15:guide id="11" pos="3704" userDrawn="1">
          <p15:clr>
            <a:srgbClr val="FBAE40"/>
          </p15:clr>
        </p15:guide>
        <p15:guide id="12" pos="397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Grid | 3">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45D995C9-90CA-4EE8-9DD8-83F67413969C}"/>
              </a:ext>
            </a:extLst>
          </p:cNvPr>
          <p:cNvGraphicFramePr>
            <a:graphicFrameLocks noChangeAspect="1"/>
          </p:cNvGraphicFramePr>
          <p:nvPr userDrawn="1">
            <p:custDataLst>
              <p:tags r:id="rId1"/>
            </p:custDataLst>
            <p:extLst>
              <p:ext uri="{D42A27DB-BD31-4B8C-83A1-F6EECF244321}">
                <p14:modId xmlns:p14="http://schemas.microsoft.com/office/powerpoint/2010/main" val="31798025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45D995C9-90CA-4EE8-9DD8-83F67413969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488947" y="347184"/>
            <a:ext cx="11223628" cy="400110"/>
          </a:xfrm>
        </p:spPr>
        <p:txBody>
          <a:bodyPr vert="horz"/>
          <a:lstStyle>
            <a:lvl1pPr rtl="0">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3141665528"/>
      </p:ext>
    </p:extLst>
  </p:cSld>
  <p:clrMapOvr>
    <a:masterClrMapping/>
  </p:clrMapOvr>
  <p:extLst>
    <p:ext uri="{DCECCB84-F9BA-43D5-87BE-67443E8EF086}">
      <p15:sldGuideLst xmlns:p15="http://schemas.microsoft.com/office/powerpoint/2012/main">
        <p15:guide id="1" pos="2570">
          <p15:clr>
            <a:srgbClr val="FBAE40"/>
          </p15:clr>
        </p15:guide>
        <p15:guide id="2" pos="2712">
          <p15:clr>
            <a:srgbClr val="FBAE40"/>
          </p15:clr>
        </p15:guide>
        <p15:guide id="3" pos="5118">
          <p15:clr>
            <a:srgbClr val="FBAE40"/>
          </p15:clr>
        </p15:guide>
        <p15:guide id="4" pos="497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Grid | 4">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6A87CDE6-4D31-464C-B238-7EB6F6DBD01F}"/>
              </a:ext>
            </a:extLst>
          </p:cNvPr>
          <p:cNvGraphicFramePr>
            <a:graphicFrameLocks noChangeAspect="1"/>
          </p:cNvGraphicFramePr>
          <p:nvPr userDrawn="1">
            <p:custDataLst>
              <p:tags r:id="rId1"/>
            </p:custDataLst>
            <p:extLst>
              <p:ext uri="{D42A27DB-BD31-4B8C-83A1-F6EECF244321}">
                <p14:modId xmlns:p14="http://schemas.microsoft.com/office/powerpoint/2010/main" val="13268186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6A87CDE6-4D31-464C-B238-7EB6F6DBD01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a:xfrm>
            <a:off x="488947" y="347184"/>
            <a:ext cx="11224684" cy="400110"/>
          </a:xfrm>
        </p:spPr>
        <p:txBody>
          <a:bodyPr vert="horz"/>
          <a:lstStyle>
            <a:lvl1pPr rtl="0">
              <a:lnSpc>
                <a:spcPct val="100000"/>
              </a:lnSpc>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1366885869"/>
      </p:ext>
    </p:extLst>
  </p:cSld>
  <p:clrMapOvr>
    <a:masterClrMapping/>
  </p:clrMapOvr>
  <p:extLst>
    <p:ext uri="{DCECCB84-F9BA-43D5-87BE-67443E8EF086}">
      <p15:sldGuideLst xmlns:p15="http://schemas.microsoft.com/office/powerpoint/2012/main">
        <p15:guide id="1" pos="1968">
          <p15:clr>
            <a:srgbClr val="FBAE40"/>
          </p15:clr>
        </p15:guide>
        <p15:guide id="2" pos="2111">
          <p15:clr>
            <a:srgbClr val="FBAE40"/>
          </p15:clr>
        </p15:guide>
        <p15:guide id="3" pos="3771">
          <p15:clr>
            <a:srgbClr val="FBAE40"/>
          </p15:clr>
        </p15:guide>
        <p15:guide id="4" pos="3915">
          <p15:clr>
            <a:srgbClr val="FBAE40"/>
          </p15:clr>
        </p15:guide>
        <p15:guide id="5" pos="5576">
          <p15:clr>
            <a:srgbClr val="FBAE40"/>
          </p15:clr>
        </p15:guide>
        <p15:guide id="6" pos="57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id | 2x2">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05645238-9DEC-4A72-9BA1-F517092FAE02}"/>
              </a:ext>
            </a:extLst>
          </p:cNvPr>
          <p:cNvGraphicFramePr>
            <a:graphicFrameLocks noChangeAspect="1"/>
          </p:cNvGraphicFramePr>
          <p:nvPr userDrawn="1">
            <p:custDataLst>
              <p:tags r:id="rId1"/>
            </p:custDataLst>
            <p:extLst>
              <p:ext uri="{D42A27DB-BD31-4B8C-83A1-F6EECF244321}">
                <p14:modId xmlns:p14="http://schemas.microsoft.com/office/powerpoint/2010/main" val="22212322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05645238-9DEC-4A72-9BA1-F517092FAE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p:cNvSpPr>
            <a:spLocks noGrp="1"/>
          </p:cNvSpPr>
          <p:nvPr>
            <p:ph type="title" hasCustomPrompt="1"/>
          </p:nvPr>
        </p:nvSpPr>
        <p:spPr/>
        <p:txBody>
          <a:bodyPr vert="horz"/>
          <a:lstStyle>
            <a:lvl1pPr rtl="0">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2689306370"/>
      </p:ext>
    </p:extLst>
  </p:cSld>
  <p:clrMapOvr>
    <a:masterClrMapping/>
  </p:clrMapOvr>
  <p:extLst>
    <p:ext uri="{DCECCB84-F9BA-43D5-87BE-67443E8EF086}">
      <p15:sldGuideLst xmlns:p15="http://schemas.microsoft.com/office/powerpoint/2012/main">
        <p15:guide id="14" pos="3704" userDrawn="1">
          <p15:clr>
            <a:srgbClr val="FBAE40"/>
          </p15:clr>
        </p15:guide>
        <p15:guide id="15" pos="3976" userDrawn="1">
          <p15:clr>
            <a:srgbClr val="FBAE40"/>
          </p15:clr>
        </p15:guide>
        <p15:guide id="16" orient="horz" pos="2500" userDrawn="1">
          <p15:clr>
            <a:srgbClr val="FBAE40"/>
          </p15:clr>
        </p15:guide>
        <p15:guide id="17" orient="horz" pos="236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 1">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D1CCC0F5-E43D-4616-B7C4-E058ADB680BD}"/>
              </a:ext>
            </a:extLst>
          </p:cNvPr>
          <p:cNvGraphicFramePr>
            <a:graphicFrameLocks noChangeAspect="1"/>
          </p:cNvGraphicFramePr>
          <p:nvPr userDrawn="1">
            <p:custDataLst>
              <p:tags r:id="rId1"/>
            </p:custDataLst>
            <p:extLst>
              <p:ext uri="{D42A27DB-BD31-4B8C-83A1-F6EECF244321}">
                <p14:modId xmlns:p14="http://schemas.microsoft.com/office/powerpoint/2010/main" val="3858728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D1CCC0F5-E43D-4616-B7C4-E058ADB680B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0" name="Inhaltsplatzhalter 1">
            <a:extLst>
              <a:ext uri="{FF2B5EF4-FFF2-40B4-BE49-F238E27FC236}">
                <a16:creationId xmlns:a16="http://schemas.microsoft.com/office/drawing/2014/main" id="{D9028297-F8A3-40B3-AA36-477ABB38F3E8}"/>
              </a:ext>
            </a:extLst>
          </p:cNvPr>
          <p:cNvSpPr>
            <a:spLocks noGrp="1"/>
          </p:cNvSpPr>
          <p:nvPr>
            <p:ph sz="quarter" idx="17" hasCustomPrompt="1"/>
          </p:nvPr>
        </p:nvSpPr>
        <p:spPr>
          <a:xfrm>
            <a:off x="488947" y="1413933"/>
            <a:ext cx="11224684"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cap="all" baseline="0"/>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15680529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 2">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9873D050-8C41-4684-9B1D-81971AB52E6D}"/>
              </a:ext>
            </a:extLst>
          </p:cNvPr>
          <p:cNvGraphicFramePr>
            <a:graphicFrameLocks noChangeAspect="1"/>
          </p:cNvGraphicFramePr>
          <p:nvPr userDrawn="1">
            <p:custDataLst>
              <p:tags r:id="rId1"/>
            </p:custDataLst>
            <p:extLst>
              <p:ext uri="{D42A27DB-BD31-4B8C-83A1-F6EECF244321}">
                <p14:modId xmlns:p14="http://schemas.microsoft.com/office/powerpoint/2010/main" val="34365626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44" imgH="344" progId="TCLayout.ActiveDocument.1">
                  <p:embed/>
                </p:oleObj>
              </mc:Choice>
              <mc:Fallback>
                <p:oleObj name="think-cell Folie" r:id="rId3" imgW="344" imgH="344" progId="TCLayout.ActiveDocument.1">
                  <p:embed/>
                  <p:pic>
                    <p:nvPicPr>
                      <p:cNvPr id="4" name="Objekt 3" hidden="1">
                        <a:extLst>
                          <a:ext uri="{FF2B5EF4-FFF2-40B4-BE49-F238E27FC236}">
                            <a16:creationId xmlns:a16="http://schemas.microsoft.com/office/drawing/2014/main" id="{9873D050-8C41-4684-9B1D-81971AB52E6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4" name="Inhaltsplatzhalter 2">
            <a:extLst>
              <a:ext uri="{FF2B5EF4-FFF2-40B4-BE49-F238E27FC236}">
                <a16:creationId xmlns:a16="http://schemas.microsoft.com/office/drawing/2014/main" id="{BA9CD6AC-9C73-4D8F-9F5C-1CF35772BD39}"/>
              </a:ext>
            </a:extLst>
          </p:cNvPr>
          <p:cNvSpPr>
            <a:spLocks noGrp="1"/>
          </p:cNvSpPr>
          <p:nvPr>
            <p:ph sz="quarter" idx="19" hasCustomPrompt="1"/>
          </p:nvPr>
        </p:nvSpPr>
        <p:spPr>
          <a:xfrm>
            <a:off x="6317288" y="1413933"/>
            <a:ext cx="5396342"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2" name="Inhaltsplatzhalter 1">
            <a:extLst>
              <a:ext uri="{FF2B5EF4-FFF2-40B4-BE49-F238E27FC236}">
                <a16:creationId xmlns:a16="http://schemas.microsoft.com/office/drawing/2014/main" id="{4EA6A0CB-E01D-4647-9CEB-66AA9684281A}"/>
              </a:ext>
            </a:extLst>
          </p:cNvPr>
          <p:cNvSpPr>
            <a:spLocks noGrp="1"/>
          </p:cNvSpPr>
          <p:nvPr>
            <p:ph sz="quarter" idx="17" hasCustomPrompt="1"/>
          </p:nvPr>
        </p:nvSpPr>
        <p:spPr>
          <a:xfrm>
            <a:off x="488946" y="1413933"/>
            <a:ext cx="5396342" cy="4894792"/>
          </a:xfrm>
        </p:spPr>
        <p:txBody>
          <a:bodyPr/>
          <a:lstStyle>
            <a:lvl1pPr rtl="0">
              <a:lnSpc>
                <a:spcPct val="100000"/>
              </a:lnSpc>
              <a:spcBef>
                <a:spcPts val="0"/>
              </a:spcBef>
              <a:spcAft>
                <a:spcPts val="600"/>
              </a:spcAft>
              <a:defRPr/>
            </a:lvl1pPr>
            <a:lvl2pPr rtl="0">
              <a:lnSpc>
                <a:spcPct val="100000"/>
              </a:lnSpc>
              <a:spcBef>
                <a:spcPts val="0"/>
              </a:spcBef>
              <a:spcAft>
                <a:spcPts val="600"/>
              </a:spcAft>
              <a:defRPr/>
            </a:lvl2pPr>
            <a:lvl3pPr rtl="0">
              <a:lnSpc>
                <a:spcPct val="100000"/>
              </a:lnSpc>
              <a:spcBef>
                <a:spcPts val="0"/>
              </a:spcBef>
              <a:spcAft>
                <a:spcPts val="600"/>
              </a:spcAft>
              <a:defRPr/>
            </a:lvl3pPr>
            <a:lvl4pPr rtl="0">
              <a:lnSpc>
                <a:spcPct val="100000"/>
              </a:lnSpc>
              <a:spcBef>
                <a:spcPts val="0"/>
              </a:spcBef>
              <a:spcAft>
                <a:spcPts val="600"/>
              </a:spcAft>
              <a:defRPr/>
            </a:lvl4pPr>
            <a:lvl5pPr rtl="0">
              <a:lnSpc>
                <a:spcPct val="100000"/>
              </a:lnSpc>
              <a:spcBef>
                <a:spcPts val="0"/>
              </a:spcBef>
              <a:spcAft>
                <a:spcPts val="600"/>
              </a:spcAft>
              <a:defRPr/>
            </a:lvl5p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r>
              <a:rPr lang="de-DE" noProof="0" dirty="0"/>
              <a:t>. </a:t>
            </a:r>
            <a:r>
              <a:rPr lang="de-DE" noProof="0" dirty="0" err="1"/>
              <a:t>To</a:t>
            </a:r>
            <a:r>
              <a:rPr lang="de-DE" noProof="0" dirty="0"/>
              <a:t> </a:t>
            </a:r>
            <a:r>
              <a:rPr lang="de-DE" noProof="0" dirty="0" err="1"/>
              <a:t>insert</a:t>
            </a:r>
            <a:r>
              <a:rPr lang="de-DE" noProof="0" dirty="0"/>
              <a:t> </a:t>
            </a:r>
            <a:r>
              <a:rPr lang="de-DE" noProof="0" dirty="0" err="1"/>
              <a:t>content</a:t>
            </a:r>
            <a:r>
              <a:rPr lang="de-DE" noProof="0" dirty="0"/>
              <a:t> like a </a:t>
            </a:r>
            <a:r>
              <a:rPr lang="de-DE" noProof="0" dirty="0" err="1"/>
              <a:t>table</a:t>
            </a:r>
            <a:r>
              <a:rPr lang="de-DE" noProof="0" dirty="0"/>
              <a:t> </a:t>
            </a:r>
            <a:r>
              <a:rPr lang="de-DE" noProof="0" dirty="0" err="1"/>
              <a:t>or</a:t>
            </a:r>
            <a:r>
              <a:rPr lang="de-DE" noProof="0" dirty="0"/>
              <a:t> </a:t>
            </a:r>
            <a:r>
              <a:rPr lang="de-DE" noProof="0" dirty="0" err="1"/>
              <a:t>diagram</a:t>
            </a:r>
            <a:r>
              <a:rPr lang="de-DE" noProof="0" dirty="0"/>
              <a:t> just </a:t>
            </a:r>
            <a:r>
              <a:rPr lang="de-DE" noProof="0" dirty="0" err="1"/>
              <a:t>click</a:t>
            </a:r>
            <a:r>
              <a:rPr lang="de-DE" noProof="0" dirty="0"/>
              <a:t> </a:t>
            </a:r>
            <a:r>
              <a:rPr lang="de-DE" noProof="0" dirty="0" err="1"/>
              <a:t>the</a:t>
            </a:r>
            <a:r>
              <a:rPr lang="de-DE" noProof="0" dirty="0"/>
              <a:t> </a:t>
            </a:r>
            <a:r>
              <a:rPr lang="de-DE" noProof="0" dirty="0" err="1"/>
              <a:t>icon</a:t>
            </a:r>
            <a:r>
              <a:rPr lang="de-DE" noProof="0" dirty="0"/>
              <a:t> in </a:t>
            </a:r>
            <a:r>
              <a:rPr lang="de-DE" noProof="0" dirty="0" err="1"/>
              <a:t>the</a:t>
            </a:r>
            <a:r>
              <a:rPr lang="de-DE" noProof="0" dirty="0"/>
              <a:t> </a:t>
            </a:r>
            <a:r>
              <a:rPr lang="de-DE" noProof="0" dirty="0" err="1"/>
              <a:t>middle</a:t>
            </a:r>
            <a:r>
              <a:rPr lang="de-DE" noProof="0" dirty="0"/>
              <a:t> </a:t>
            </a:r>
            <a:r>
              <a:rPr lang="de-DE" noProof="0" dirty="0" err="1"/>
              <a:t>of</a:t>
            </a:r>
            <a:r>
              <a:rPr lang="de-DE" noProof="0" dirty="0"/>
              <a:t> </a:t>
            </a:r>
            <a:r>
              <a:rPr lang="de-DE" noProof="0" dirty="0" err="1"/>
              <a:t>the</a:t>
            </a:r>
            <a:r>
              <a:rPr lang="de-DE" noProof="0" dirty="0"/>
              <a:t> </a:t>
            </a:r>
            <a:r>
              <a:rPr lang="de-DE" noProof="0" dirty="0" err="1"/>
              <a:t>placeholder</a:t>
            </a:r>
            <a:r>
              <a:rPr lang="de-DE" noProof="0" dirty="0"/>
              <a:t>.</a:t>
            </a:r>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a:p>
            <a:pPr lvl="4"/>
            <a:endParaRPr lang="de-DE" noProof="0" dirty="0"/>
          </a:p>
        </p:txBody>
      </p:sp>
      <p:sp>
        <p:nvSpPr>
          <p:cNvPr id="2" name="Titel 1"/>
          <p:cNvSpPr>
            <a:spLocks noGrp="1"/>
          </p:cNvSpPr>
          <p:nvPr>
            <p:ph type="title" hasCustomPrompt="1"/>
          </p:nvPr>
        </p:nvSpPr>
        <p:spPr>
          <a:xfrm>
            <a:off x="488947" y="347184"/>
            <a:ext cx="11224684" cy="400110"/>
          </a:xfrm>
        </p:spPr>
        <p:txBody>
          <a:bodyPr vert="horz"/>
          <a:lstStyle>
            <a:lvl1pPr rtl="0">
              <a:lnSpc>
                <a:spcPct val="100000"/>
              </a:lnSpc>
              <a:spcBef>
                <a:spcPts val="0"/>
              </a:spcBef>
              <a:spcAft>
                <a:spcPts val="600"/>
              </a:spcAft>
              <a:defRPr/>
            </a:lvl1pPr>
          </a:lstStyle>
          <a:p>
            <a:r>
              <a:rPr lang="de-DE" noProof="0" dirty="0"/>
              <a:t>Click </a:t>
            </a:r>
            <a:r>
              <a:rPr lang="de-DE" noProof="0" dirty="0" err="1"/>
              <a:t>to</a:t>
            </a:r>
            <a:r>
              <a:rPr lang="de-DE" noProof="0" dirty="0"/>
              <a:t> </a:t>
            </a:r>
            <a:r>
              <a:rPr lang="de-DE" noProof="0" dirty="0" err="1"/>
              <a:t>edit</a:t>
            </a:r>
            <a:r>
              <a:rPr lang="de-DE" noProof="0" dirty="0"/>
              <a:t> Action Title. 26pt. All Caps. </a:t>
            </a:r>
            <a:r>
              <a:rPr lang="de-DE" noProof="0" dirty="0" err="1"/>
              <a:t>Two</a:t>
            </a:r>
            <a:r>
              <a:rPr lang="de-DE" noProof="0" dirty="0"/>
              <a:t> </a:t>
            </a:r>
            <a:r>
              <a:rPr lang="de-DE" noProof="0" dirty="0" err="1"/>
              <a:t>lines</a:t>
            </a:r>
            <a:r>
              <a:rPr lang="de-DE" noProof="0" dirty="0"/>
              <a:t> maximum.</a:t>
            </a:r>
          </a:p>
        </p:txBody>
      </p:sp>
    </p:spTree>
    <p:extLst>
      <p:ext uri="{BB962C8B-B14F-4D97-AF65-F5344CB8AC3E}">
        <p14:creationId xmlns:p14="http://schemas.microsoft.com/office/powerpoint/2010/main" val="3188099088"/>
      </p:ext>
    </p:extLst>
  </p:cSld>
  <p:clrMapOvr>
    <a:masterClrMapping/>
  </p:clrMapOvr>
  <p:extLst>
    <p:ext uri="{DCECCB84-F9BA-43D5-87BE-67443E8EF086}">
      <p15:sldGuideLst xmlns:p15="http://schemas.microsoft.com/office/powerpoint/2012/main">
        <p15:guide id="5" pos="3711" userDrawn="1">
          <p15:clr>
            <a:srgbClr val="FBAE40"/>
          </p15:clr>
        </p15:guide>
        <p15:guide id="6" pos="397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0" name="Objekt 9" hidden="1">
            <a:extLst>
              <a:ext uri="{FF2B5EF4-FFF2-40B4-BE49-F238E27FC236}">
                <a16:creationId xmlns:a16="http://schemas.microsoft.com/office/drawing/2014/main" id="{09EE4F16-695E-4248-98E9-D0E744B1D25A}"/>
              </a:ext>
            </a:extLst>
          </p:cNvPr>
          <p:cNvGraphicFramePr>
            <a:graphicFrameLocks noChangeAspect="1"/>
          </p:cNvGraphicFramePr>
          <p:nvPr userDrawn="1">
            <p:custDataLst>
              <p:tags r:id="rId21"/>
            </p:custDataLst>
            <p:extLst>
              <p:ext uri="{D42A27DB-BD31-4B8C-83A1-F6EECF244321}">
                <p14:modId xmlns:p14="http://schemas.microsoft.com/office/powerpoint/2010/main" val="37158572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2" imgW="344" imgH="344" progId="TCLayout.ActiveDocument.1">
                  <p:embed/>
                </p:oleObj>
              </mc:Choice>
              <mc:Fallback>
                <p:oleObj name="think-cell Folie" r:id="rId22" imgW="344" imgH="344" progId="TCLayout.ActiveDocument.1">
                  <p:embed/>
                  <p:pic>
                    <p:nvPicPr>
                      <p:cNvPr id="10" name="Objekt 9" hidden="1">
                        <a:extLst>
                          <a:ext uri="{FF2B5EF4-FFF2-40B4-BE49-F238E27FC236}">
                            <a16:creationId xmlns:a16="http://schemas.microsoft.com/office/drawing/2014/main" id="{09EE4F16-695E-4248-98E9-D0E744B1D25A}"/>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8" name="Textplatzhalter 1"/>
          <p:cNvSpPr>
            <a:spLocks noGrp="1"/>
          </p:cNvSpPr>
          <p:nvPr>
            <p:ph type="body" idx="1"/>
          </p:nvPr>
        </p:nvSpPr>
        <p:spPr>
          <a:xfrm>
            <a:off x="488947" y="1413933"/>
            <a:ext cx="11224684" cy="4894792"/>
          </a:xfrm>
          <a:prstGeom prst="rect">
            <a:avLst/>
          </a:prstGeom>
        </p:spPr>
        <p:txBody>
          <a:bodyPr vert="horz" lIns="0" tIns="0" rIns="0" bIns="0" rtlCol="0">
            <a:noAutofit/>
          </a:bodyPr>
          <a:lstStyle/>
          <a:p>
            <a:pPr lvl="0"/>
            <a:r>
              <a:rPr lang="de-DE" noProof="0" dirty="0"/>
              <a:t>Click </a:t>
            </a:r>
            <a:r>
              <a:rPr lang="de-DE" noProof="0" dirty="0" err="1"/>
              <a:t>to</a:t>
            </a:r>
            <a:r>
              <a:rPr lang="de-DE" noProof="0" dirty="0"/>
              <a:t> </a:t>
            </a:r>
            <a:r>
              <a:rPr lang="de-DE" noProof="0" dirty="0" err="1"/>
              <a:t>edit</a:t>
            </a:r>
            <a:r>
              <a:rPr lang="de-DE" noProof="0" dirty="0"/>
              <a:t> </a:t>
            </a:r>
            <a:r>
              <a:rPr lang="de-DE" noProof="0" dirty="0" err="1"/>
              <a:t>text</a:t>
            </a:r>
            <a:endParaRPr lang="de-DE" noProof="0" dirty="0"/>
          </a:p>
          <a:p>
            <a:pPr lvl="1"/>
            <a:r>
              <a:rPr lang="de-DE" noProof="0" dirty="0"/>
              <a:t>Second </a:t>
            </a:r>
            <a:r>
              <a:rPr lang="de-DE" noProof="0" dirty="0" err="1"/>
              <a:t>level</a:t>
            </a:r>
            <a:endParaRPr lang="de-DE" noProof="0" dirty="0"/>
          </a:p>
          <a:p>
            <a:pPr lvl="2"/>
            <a:r>
              <a:rPr lang="de-DE" noProof="0" dirty="0"/>
              <a:t>Third </a:t>
            </a:r>
            <a:r>
              <a:rPr lang="de-DE" noProof="0" dirty="0" err="1"/>
              <a:t>level</a:t>
            </a:r>
            <a:endParaRPr lang="de-DE" noProof="0" dirty="0"/>
          </a:p>
          <a:p>
            <a:pPr lvl="3"/>
            <a:r>
              <a:rPr lang="de-DE" noProof="0" dirty="0"/>
              <a:t>Forth </a:t>
            </a:r>
            <a:r>
              <a:rPr lang="de-DE" noProof="0" dirty="0" err="1"/>
              <a:t>level</a:t>
            </a:r>
            <a:endParaRPr lang="de-DE" noProof="0" dirty="0"/>
          </a:p>
          <a:p>
            <a:pPr lvl="4"/>
            <a:r>
              <a:rPr lang="de-DE" noProof="0" dirty="0" err="1"/>
              <a:t>Fifth</a:t>
            </a:r>
            <a:r>
              <a:rPr lang="de-DE" noProof="0" dirty="0"/>
              <a:t> </a:t>
            </a:r>
            <a:r>
              <a:rPr lang="de-DE" noProof="0" dirty="0" err="1"/>
              <a:t>level</a:t>
            </a:r>
            <a:endParaRPr lang="de-DE" noProof="0" dirty="0"/>
          </a:p>
        </p:txBody>
      </p:sp>
      <p:sp>
        <p:nvSpPr>
          <p:cNvPr id="2" name="Titelplatzhalter 1"/>
          <p:cNvSpPr>
            <a:spLocks noGrp="1"/>
          </p:cNvSpPr>
          <p:nvPr>
            <p:ph type="title"/>
          </p:nvPr>
        </p:nvSpPr>
        <p:spPr>
          <a:xfrm>
            <a:off x="488947" y="347184"/>
            <a:ext cx="11224684" cy="400110"/>
          </a:xfrm>
          <a:prstGeom prst="rect">
            <a:avLst/>
          </a:prstGeom>
        </p:spPr>
        <p:txBody>
          <a:bodyPr vert="horz" lIns="0" tIns="0" rIns="0" bIns="0" rtlCol="0" anchor="t" anchorCtr="0">
            <a:spAutoFit/>
          </a:bodyPr>
          <a:lstStyle/>
          <a:p>
            <a:r>
              <a:rPr lang="de-DE" noProof="0" dirty="0"/>
              <a:t>Click </a:t>
            </a:r>
            <a:r>
              <a:rPr lang="de-DE" noProof="0" dirty="0" err="1"/>
              <a:t>to</a:t>
            </a:r>
            <a:r>
              <a:rPr lang="de-DE" noProof="0" dirty="0"/>
              <a:t> </a:t>
            </a:r>
            <a:r>
              <a:rPr lang="de-DE" noProof="0" dirty="0" err="1"/>
              <a:t>edit</a:t>
            </a:r>
            <a:r>
              <a:rPr lang="de-DE" noProof="0" dirty="0"/>
              <a:t> Action Title. 26pt. </a:t>
            </a:r>
            <a:r>
              <a:rPr lang="de-DE" noProof="0" dirty="0" err="1"/>
              <a:t>Uppercase</a:t>
            </a:r>
            <a:r>
              <a:rPr lang="de-DE" noProof="0" dirty="0"/>
              <a:t>. </a:t>
            </a:r>
            <a:r>
              <a:rPr lang="de-DE" noProof="0" dirty="0" err="1"/>
              <a:t>Two</a:t>
            </a:r>
            <a:r>
              <a:rPr lang="de-DE" noProof="0" dirty="0"/>
              <a:t> </a:t>
            </a:r>
            <a:r>
              <a:rPr lang="de-DE" noProof="0" dirty="0" err="1"/>
              <a:t>lines</a:t>
            </a:r>
            <a:r>
              <a:rPr lang="de-DE" noProof="0" dirty="0"/>
              <a:t> max.</a:t>
            </a:r>
          </a:p>
        </p:txBody>
      </p:sp>
      <p:cxnSp>
        <p:nvCxnSpPr>
          <p:cNvPr id="9" name="BMW Group Trennlinie">
            <a:extLst>
              <a:ext uri="{FF2B5EF4-FFF2-40B4-BE49-F238E27FC236}">
                <a16:creationId xmlns:a16="http://schemas.microsoft.com/office/drawing/2014/main" id="{BC1828C9-D469-4FB9-A7A2-6539CE4617FD}"/>
              </a:ext>
            </a:extLst>
          </p:cNvPr>
          <p:cNvCxnSpPr/>
          <p:nvPr userDrawn="1"/>
        </p:nvCxnSpPr>
        <p:spPr>
          <a:xfrm>
            <a:off x="-1" y="6572265"/>
            <a:ext cx="12192001" cy="0"/>
          </a:xfrm>
          <a:prstGeom prst="line">
            <a:avLst/>
          </a:prstGeom>
          <a:ln w="12700">
            <a:solidFill>
              <a:schemeClr val="tx1">
                <a:alpha val="25000"/>
              </a:schemeClr>
            </a:solidFill>
          </a:ln>
          <a:effectLst/>
        </p:spPr>
        <p:style>
          <a:lnRef idx="2">
            <a:schemeClr val="accent1"/>
          </a:lnRef>
          <a:fillRef idx="0">
            <a:schemeClr val="accent1"/>
          </a:fillRef>
          <a:effectRef idx="1">
            <a:schemeClr val="accent1"/>
          </a:effectRef>
          <a:fontRef idx="minor">
            <a:schemeClr val="tx1"/>
          </a:fontRef>
        </p:style>
      </p:cxnSp>
      <p:sp>
        <p:nvSpPr>
          <p:cNvPr id="11" name="SeitenzahlAU1">
            <a:extLst>
              <a:ext uri="{FF2B5EF4-FFF2-40B4-BE49-F238E27FC236}">
                <a16:creationId xmlns:a16="http://schemas.microsoft.com/office/drawing/2014/main" id="{2222059C-550C-4186-A024-687BF66686BC}"/>
              </a:ext>
            </a:extLst>
          </p:cNvPr>
          <p:cNvSpPr/>
          <p:nvPr userDrawn="1"/>
        </p:nvSpPr>
        <p:spPr>
          <a:xfrm>
            <a:off x="11338527" y="6638189"/>
            <a:ext cx="375104" cy="153888"/>
          </a:xfrm>
          <a:prstGeom prst="rect">
            <a:avLst/>
          </a:prstGeom>
        </p:spPr>
        <p:txBody>
          <a:bodyPr vert="horz" wrap="none" lIns="0" tIns="0" rIns="0" bIns="0" rtlCol="0" anchor="ctr">
            <a:spAutoFit/>
          </a:bodyPr>
          <a:lstStyle/>
          <a:p>
            <a:pPr lvl="0" algn="r" rtl="0"/>
            <a:r>
              <a:rPr lang="en-GB" sz="1000" noProof="0">
                <a:solidFill>
                  <a:schemeClr val="tx1">
                    <a:lumMod val="65000"/>
                    <a:lumOff val="35000"/>
                  </a:schemeClr>
                </a:solidFill>
              </a:rPr>
              <a:t>- </a:t>
            </a:r>
            <a:fld id="{13EADCD7-5958-46D5-9257-6B99F6E48D58}" type="slidenum">
              <a:rPr lang="en-GB" sz="1000" noProof="0" smtClean="0">
                <a:solidFill>
                  <a:schemeClr val="tx1">
                    <a:lumMod val="65000"/>
                    <a:lumOff val="35000"/>
                  </a:schemeClr>
                </a:solidFill>
              </a:rPr>
              <a:pPr lvl="0" algn="r" rtl="0"/>
              <a:t>‹#›</a:t>
            </a:fld>
            <a:r>
              <a:rPr lang="en-GB" sz="1000" noProof="0">
                <a:solidFill>
                  <a:schemeClr val="tx1">
                    <a:lumMod val="65000"/>
                    <a:lumOff val="35000"/>
                  </a:schemeClr>
                </a:solidFill>
              </a:rPr>
              <a:t> -</a:t>
            </a:r>
          </a:p>
        </p:txBody>
      </p:sp>
      <p:sp>
        <p:nvSpPr>
          <p:cNvPr id="12" name="FußzeileAU1">
            <a:extLst>
              <a:ext uri="{FF2B5EF4-FFF2-40B4-BE49-F238E27FC236}">
                <a16:creationId xmlns:a16="http://schemas.microsoft.com/office/drawing/2014/main" id="{90D422AA-106A-4F31-9838-F8E0F4532E2E}"/>
              </a:ext>
            </a:extLst>
          </p:cNvPr>
          <p:cNvSpPr txBox="1">
            <a:spLocks/>
          </p:cNvSpPr>
          <p:nvPr userDrawn="1"/>
        </p:nvSpPr>
        <p:spPr>
          <a:xfrm>
            <a:off x="488947" y="6638179"/>
            <a:ext cx="1651093" cy="153888"/>
          </a:xfrm>
          <a:prstGeom prst="rect">
            <a:avLst/>
          </a:prstGeom>
        </p:spPr>
        <p:txBody>
          <a:bodyPr vert="horz" wrap="none" lIns="0" tIns="0" rIns="0" bIns="0" rtlCol="0" anchor="ctr">
            <a:spAutoFit/>
          </a:bodyPr>
          <a:lstStyle>
            <a:defPPr>
              <a:defRPr lang="de-DE"/>
            </a:defPPr>
            <a:lvl1pPr>
              <a:defRPr sz="1000">
                <a:solidFill>
                  <a:schemeClr val="tx1">
                    <a:lumMod val="65000"/>
                    <a:lumOff val="35000"/>
                  </a:schemeClr>
                </a:solidFill>
              </a:defRPr>
            </a:lvl1pPr>
          </a:lstStyle>
          <a:p>
            <a:pPr lvl="0" rtl="0"/>
            <a:r>
              <a:rPr lang="ro-RO" noProof="0" dirty="0"/>
              <a:t>Conferința anuală de presă 2025</a:t>
            </a:r>
            <a:endParaRPr lang="en-GB" noProof="0" dirty="0"/>
          </a:p>
        </p:txBody>
      </p:sp>
    </p:spTree>
    <p:extLst>
      <p:ext uri="{BB962C8B-B14F-4D97-AF65-F5344CB8AC3E}">
        <p14:creationId xmlns:p14="http://schemas.microsoft.com/office/powerpoint/2010/main" val="1288936597"/>
      </p:ext>
    </p:extLst>
  </p:cSld>
  <p:clrMap bg1="lt1" tx1="dk1" bg2="lt2" tx2="dk2" accent1="accent1" accent2="accent2" accent3="accent3" accent4="accent4" accent5="accent5" accent6="accent6" hlink="hlink" folHlink="folHlink"/>
  <p:sldLayoutIdLst>
    <p:sldLayoutId id="2147483696"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3" r:id="rId14"/>
    <p:sldLayoutId id="2147483714" r:id="rId15"/>
    <p:sldLayoutId id="2147483715" r:id="rId16"/>
    <p:sldLayoutId id="2147483716" r:id="rId17"/>
    <p:sldLayoutId id="2147483717" r:id="rId18"/>
    <p:sldLayoutId id="2147483718" r:id="rId19"/>
  </p:sldLayoutIdLst>
  <p:hf sldNum="0" hdr="0" ftr="0" dt="0"/>
  <p:txStyles>
    <p:titleStyle>
      <a:lvl1pPr algn="l" defTabSz="914400" rtl="0" eaLnBrk="1" latinLnBrk="0" hangingPunct="1">
        <a:lnSpc>
          <a:spcPct val="100000"/>
        </a:lnSpc>
        <a:spcBef>
          <a:spcPts val="0"/>
        </a:spcBef>
        <a:spcAft>
          <a:spcPts val="0"/>
        </a:spcAft>
        <a:buNone/>
        <a:defRPr sz="2600" b="0" kern="1200" cap="all" baseline="0">
          <a:solidFill>
            <a:schemeClr val="tx2"/>
          </a:solidFill>
          <a:latin typeface="+mj-lt"/>
          <a:ea typeface="+mj-ea"/>
          <a:cs typeface="+mj-cs"/>
        </a:defRPr>
      </a:lvl1pPr>
    </p:titleStyle>
    <p:bodyStyle>
      <a:lvl1pPr marL="190800" indent="-190800" algn="l" defTabSz="914400" rtl="0" eaLnBrk="1" latinLnBrk="0" hangingPunct="1">
        <a:lnSpc>
          <a:spcPct val="100000"/>
        </a:lnSpc>
        <a:spcBef>
          <a:spcPts val="0"/>
        </a:spcBef>
        <a:spcAft>
          <a:spcPts val="600"/>
        </a:spcAft>
        <a:buClr>
          <a:schemeClr val="tx2"/>
        </a:buClr>
        <a:buFont typeface="Wingdings" panose="05000000000000000000" pitchFamily="2" charset="2"/>
        <a:buChar char="§"/>
        <a:defRPr sz="1800" kern="1200">
          <a:solidFill>
            <a:schemeClr val="tx1"/>
          </a:solidFill>
          <a:latin typeface="+mn-lt"/>
          <a:ea typeface="+mn-ea"/>
          <a:cs typeface="+mn-cs"/>
        </a:defRPr>
      </a:lvl1pPr>
      <a:lvl2pPr marL="381600" indent="-190800" algn="l" defTabSz="914400" rtl="0" eaLnBrk="1" latinLnBrk="0" hangingPunct="1">
        <a:lnSpc>
          <a:spcPct val="100000"/>
        </a:lnSpc>
        <a:spcBef>
          <a:spcPts val="0"/>
        </a:spcBef>
        <a:spcAft>
          <a:spcPts val="600"/>
        </a:spcAft>
        <a:buClr>
          <a:schemeClr val="tx2"/>
        </a:buClr>
        <a:buFont typeface="BMW Group Condensed" panose="020B0606020202020204" pitchFamily="34" charset="0"/>
        <a:buChar char="-"/>
        <a:defRPr lang="de-DE" sz="1800" kern="1200" dirty="0" smtClean="0">
          <a:solidFill>
            <a:schemeClr val="tx1"/>
          </a:solidFill>
          <a:latin typeface="+mn-lt"/>
          <a:ea typeface="+mn-ea"/>
          <a:cs typeface="+mn-cs"/>
        </a:defRPr>
      </a:lvl2pPr>
      <a:lvl3pPr marL="572400" indent="-190800" algn="l" defTabSz="914400" rtl="0" eaLnBrk="1" latinLnBrk="0" hangingPunct="1">
        <a:lnSpc>
          <a:spcPct val="100000"/>
        </a:lnSpc>
        <a:spcBef>
          <a:spcPts val="0"/>
        </a:spcBef>
        <a:spcAft>
          <a:spcPts val="600"/>
        </a:spcAft>
        <a:buClr>
          <a:schemeClr val="tx2"/>
        </a:buClr>
        <a:buFont typeface="BMW Group Condensed" panose="020B0606020202020204" pitchFamily="34" charset="0"/>
        <a:buChar char="-"/>
        <a:defRPr lang="de-DE" sz="1800" kern="1200" dirty="0" smtClean="0">
          <a:solidFill>
            <a:schemeClr val="tx1"/>
          </a:solidFill>
          <a:latin typeface="+mn-lt"/>
          <a:ea typeface="+mn-ea"/>
          <a:cs typeface="+mn-cs"/>
        </a:defRPr>
      </a:lvl3pPr>
      <a:lvl4pPr marL="763200" indent="-190800" algn="l" defTabSz="914400" rtl="0" eaLnBrk="1" latinLnBrk="0" hangingPunct="1">
        <a:lnSpc>
          <a:spcPct val="100000"/>
        </a:lnSpc>
        <a:spcBef>
          <a:spcPts val="0"/>
        </a:spcBef>
        <a:spcAft>
          <a:spcPts val="600"/>
        </a:spcAft>
        <a:buClr>
          <a:schemeClr val="tx2"/>
        </a:buClr>
        <a:buFont typeface="BMW Group Condensed" panose="020B0606020202020204" pitchFamily="34" charset="0"/>
        <a:buChar char="-"/>
        <a:defRPr lang="de-DE" sz="1800" kern="1200" dirty="0" smtClean="0">
          <a:solidFill>
            <a:schemeClr val="tx1"/>
          </a:solidFill>
          <a:latin typeface="+mn-lt"/>
          <a:ea typeface="+mn-ea"/>
          <a:cs typeface="+mn-cs"/>
        </a:defRPr>
      </a:lvl4pPr>
      <a:lvl5pPr marL="954000" indent="-190800" algn="l" defTabSz="914400" rtl="0" eaLnBrk="1" latinLnBrk="0" hangingPunct="1">
        <a:lnSpc>
          <a:spcPct val="100000"/>
        </a:lnSpc>
        <a:spcBef>
          <a:spcPts val="0"/>
        </a:spcBef>
        <a:spcAft>
          <a:spcPts val="600"/>
        </a:spcAft>
        <a:buClr>
          <a:schemeClr val="tx2"/>
        </a:buClr>
        <a:buFont typeface="BMW Group Condensed" panose="020B0606020202020204" pitchFamily="34" charset="0"/>
        <a:buChar char="-"/>
        <a:defRPr lang="de-DE" sz="18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302" userDrawn="1">
          <p15:clr>
            <a:srgbClr val="F26B43"/>
          </p15:clr>
        </p15:guide>
        <p15:guide id="7" orient="horz" pos="217" userDrawn="1">
          <p15:clr>
            <a:srgbClr val="F26B43"/>
          </p15:clr>
        </p15:guide>
        <p15:guide id="8" pos="7378" userDrawn="1">
          <p15:clr>
            <a:srgbClr val="F26B43"/>
          </p15:clr>
        </p15:guide>
        <p15:guide id="9" orient="horz" pos="890" userDrawn="1">
          <p15:clr>
            <a:srgbClr val="F26B43"/>
          </p15:clr>
        </p15:guide>
        <p15:guide id="10" orient="horz" pos="3974" userDrawn="1">
          <p15:clr>
            <a:srgbClr val="F26B43"/>
          </p15:clr>
        </p15:guide>
        <p15:guide id="11" orient="horz" pos="41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26.jpg"/><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B9159A23-A5BE-4873-53F0-B93B4A418946}"/>
              </a:ext>
            </a:extLst>
          </p:cNvPr>
          <p:cNvPicPr>
            <a:picLocks noChangeAspect="1"/>
          </p:cNvPicPr>
          <p:nvPr/>
        </p:nvPicPr>
        <p:blipFill>
          <a:blip r:embed="rId3" cstate="print">
            <a:extLst>
              <a:ext uri="{28A0092B-C50C-407E-A947-70E740481C1C}">
                <a14:useLocalDpi xmlns:a14="http://schemas.microsoft.com/office/drawing/2010/main" val="0"/>
              </a:ext>
            </a:extLst>
          </a:blip>
          <a:srcRect t="7915" b="7915"/>
          <a:stretch/>
        </p:blipFill>
        <p:spPr>
          <a:xfrm>
            <a:off x="0" y="0"/>
            <a:ext cx="12192000" cy="6858000"/>
          </a:xfrm>
          <a:prstGeom prst="rect">
            <a:avLst/>
          </a:prstGeom>
          <a:effectLst>
            <a:innerShdw blurRad="355600" dist="1282700" dir="5400000">
              <a:prstClr val="black">
                <a:alpha val="57000"/>
              </a:prstClr>
            </a:innerShdw>
          </a:effectLst>
        </p:spPr>
      </p:pic>
      <p:sp>
        <p:nvSpPr>
          <p:cNvPr id="5" name="Untertitel 4">
            <a:extLst>
              <a:ext uri="{FF2B5EF4-FFF2-40B4-BE49-F238E27FC236}">
                <a16:creationId xmlns:a16="http://schemas.microsoft.com/office/drawing/2014/main" id="{27420C68-3E9C-4DC1-997E-9B3FA63A9B6D}"/>
              </a:ext>
            </a:extLst>
          </p:cNvPr>
          <p:cNvSpPr>
            <a:spLocks noGrp="1"/>
          </p:cNvSpPr>
          <p:nvPr>
            <p:ph type="subTitle" idx="1"/>
          </p:nvPr>
        </p:nvSpPr>
        <p:spPr>
          <a:xfrm>
            <a:off x="0" y="5720455"/>
            <a:ext cx="7876674" cy="1622734"/>
          </a:xfrm>
        </p:spPr>
        <p:txBody>
          <a:bodyPr/>
          <a:lstStyle/>
          <a:p>
            <a:r>
              <a:rPr lang="hu-HU" sz="3200" b="1" dirty="0">
                <a:latin typeface="BMWGroupTN Thin" pitchFamily="50" charset="0"/>
              </a:rPr>
              <a:t>Bmw group </a:t>
            </a:r>
            <a:r>
              <a:rPr lang="en-US" sz="3200" b="1" dirty="0">
                <a:latin typeface="BMWGroupTN Thin" pitchFamily="50" charset="0"/>
              </a:rPr>
              <a:t>ROMANIA</a:t>
            </a:r>
            <a:endParaRPr lang="hu-HU" sz="3200" b="1" dirty="0">
              <a:latin typeface="BMWGroupTN Thin" pitchFamily="50" charset="0"/>
            </a:endParaRPr>
          </a:p>
          <a:p>
            <a:r>
              <a:rPr lang="en-US" sz="3200" b="1" dirty="0">
                <a:latin typeface="BMWGroupTN Thin" pitchFamily="50" charset="0"/>
              </a:rPr>
              <a:t>CONFERIN</a:t>
            </a:r>
            <a:r>
              <a:rPr lang="ro-RO" sz="3200" b="1" dirty="0">
                <a:latin typeface="BMWGroupTN Thin" pitchFamily="50" charset="0"/>
              </a:rPr>
              <a:t>ŢA ANUALĂ DE PRESĂ</a:t>
            </a:r>
            <a:endParaRPr lang="en-GB" sz="2800" b="1" dirty="0">
              <a:latin typeface="BMWGroupTN Thin" pitchFamily="50" charset="0"/>
            </a:endParaRPr>
          </a:p>
        </p:txBody>
      </p:sp>
      <p:sp>
        <p:nvSpPr>
          <p:cNvPr id="6" name="SmartArt-Platzhalter 5">
            <a:extLst>
              <a:ext uri="{FF2B5EF4-FFF2-40B4-BE49-F238E27FC236}">
                <a16:creationId xmlns:a16="http://schemas.microsoft.com/office/drawing/2014/main" id="{7120ECED-4AB7-4EA7-922B-4BD51B50C061}"/>
              </a:ext>
            </a:extLst>
          </p:cNvPr>
          <p:cNvSpPr>
            <a:spLocks noGrp="1"/>
          </p:cNvSpPr>
          <p:nvPr>
            <p:ph type="dgm" sz="quarter" idx="24"/>
          </p:nvPr>
        </p:nvSpPr>
        <p:spPr/>
        <p:txBody>
          <a:bodyPr/>
          <a:lstStyle/>
          <a:p>
            <a:endParaRPr lang="hu-HU"/>
          </a:p>
        </p:txBody>
      </p:sp>
      <p:sp>
        <p:nvSpPr>
          <p:cNvPr id="7" name="SmartArt-Platzhalter 6">
            <a:extLst>
              <a:ext uri="{FF2B5EF4-FFF2-40B4-BE49-F238E27FC236}">
                <a16:creationId xmlns:a16="http://schemas.microsoft.com/office/drawing/2014/main" id="{3FCB9DCD-007B-4683-8446-BA738D2F3012}"/>
              </a:ext>
            </a:extLst>
          </p:cNvPr>
          <p:cNvSpPr>
            <a:spLocks noGrp="1"/>
          </p:cNvSpPr>
          <p:nvPr>
            <p:ph type="dgm" sz="quarter" idx="23"/>
          </p:nvPr>
        </p:nvSpPr>
        <p:spPr/>
        <p:txBody>
          <a:bodyPr/>
          <a:lstStyle/>
          <a:p>
            <a:endParaRPr lang="hu-HU"/>
          </a:p>
        </p:txBody>
      </p:sp>
      <p:sp>
        <p:nvSpPr>
          <p:cNvPr id="8" name="Untertitel 4">
            <a:extLst>
              <a:ext uri="{FF2B5EF4-FFF2-40B4-BE49-F238E27FC236}">
                <a16:creationId xmlns:a16="http://schemas.microsoft.com/office/drawing/2014/main" id="{5DD35AE5-DE08-D68D-EAEF-C232B5B4E02F}"/>
              </a:ext>
            </a:extLst>
          </p:cNvPr>
          <p:cNvSpPr txBox="1">
            <a:spLocks/>
          </p:cNvSpPr>
          <p:nvPr/>
        </p:nvSpPr>
        <p:spPr>
          <a:xfrm>
            <a:off x="7381303" y="5552511"/>
            <a:ext cx="5131981" cy="1376513"/>
          </a:xfrm>
          <a:prstGeom prst="rect">
            <a:avLst/>
          </a:prstGeom>
          <a:noFill/>
        </p:spPr>
        <p:txBody>
          <a:bodyPr vert="horz" wrap="square" lIns="572400" tIns="72000" rIns="572400" bIns="72000" rtlCol="0">
            <a:spAutoFit/>
          </a:bodyPr>
          <a:lstStyle>
            <a:lvl1pPr marL="0" indent="0" algn="l" defTabSz="914400" rtl="0" eaLnBrk="1" latinLnBrk="0" hangingPunct="1">
              <a:lnSpc>
                <a:spcPct val="100000"/>
              </a:lnSpc>
              <a:spcBef>
                <a:spcPts val="0"/>
              </a:spcBef>
              <a:spcAft>
                <a:spcPts val="0"/>
              </a:spcAft>
              <a:buClr>
                <a:schemeClr val="tx2"/>
              </a:buClr>
              <a:buFont typeface="Wingdings" panose="05000000000000000000" pitchFamily="2" charset="2"/>
              <a:buNone/>
              <a:defRPr sz="2000" b="0" kern="1200" cap="all" baseline="0">
                <a:solidFill>
                  <a:schemeClr val="bg1"/>
                </a:solidFill>
                <a:latin typeface="+mj-lt"/>
                <a:ea typeface="+mn-ea"/>
                <a:cs typeface="+mn-cs"/>
              </a:defRPr>
            </a:lvl1pPr>
            <a:lvl2pPr marL="4572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8000" b="1" dirty="0">
                <a:latin typeface="BMWGroupTN Thin" pitchFamily="50" charset="0"/>
              </a:rPr>
              <a:t>2024</a:t>
            </a:r>
            <a:endParaRPr lang="en-GB" sz="7200" b="1" dirty="0">
              <a:latin typeface="BMWGroupTN Thin" pitchFamily="50" charset="0"/>
            </a:endParaRPr>
          </a:p>
        </p:txBody>
      </p:sp>
    </p:spTree>
    <p:extLst>
      <p:ext uri="{BB962C8B-B14F-4D97-AF65-F5344CB8AC3E}">
        <p14:creationId xmlns:p14="http://schemas.microsoft.com/office/powerpoint/2010/main" val="3110386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Szövegdoboz 5">
            <a:extLst>
              <a:ext uri="{FF2B5EF4-FFF2-40B4-BE49-F238E27FC236}">
                <a16:creationId xmlns:a16="http://schemas.microsoft.com/office/drawing/2014/main" id="{9AE55F17-3CA8-A893-A70D-77929C5BADE0}"/>
              </a:ext>
            </a:extLst>
          </p:cNvPr>
          <p:cNvSpPr txBox="1"/>
          <p:nvPr/>
        </p:nvSpPr>
        <p:spPr>
          <a:xfrm>
            <a:off x="5232399" y="472332"/>
            <a:ext cx="6892926" cy="492443"/>
          </a:xfrm>
          <a:prstGeom prst="rect">
            <a:avLst/>
          </a:prstGeom>
        </p:spPr>
        <p:txBody>
          <a:bodyPr vert="horz" wrap="squar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MINI GLOBAL RESULTS</a:t>
            </a:r>
            <a:endParaRPr lang="en-US" sz="3200" kern="1200" dirty="0" err="1">
              <a:solidFill>
                <a:schemeClr val="bg1"/>
              </a:solidFill>
              <a:latin typeface="BMWGroupTN Light" pitchFamily="50" charset="0"/>
            </a:endParaRPr>
          </a:p>
        </p:txBody>
      </p:sp>
      <p:sp>
        <p:nvSpPr>
          <p:cNvPr id="7" name="Szövegdoboz 6">
            <a:extLst>
              <a:ext uri="{FF2B5EF4-FFF2-40B4-BE49-F238E27FC236}">
                <a16:creationId xmlns:a16="http://schemas.microsoft.com/office/drawing/2014/main" id="{DAB31513-3015-6BD2-2B61-84C5327C517D}"/>
              </a:ext>
            </a:extLst>
          </p:cNvPr>
          <p:cNvSpPr txBox="1"/>
          <p:nvPr/>
        </p:nvSpPr>
        <p:spPr>
          <a:xfrm>
            <a:off x="6096000" y="2899372"/>
            <a:ext cx="6211249" cy="1569660"/>
          </a:xfrm>
          <a:prstGeom prst="rect">
            <a:avLst/>
          </a:prstGeom>
        </p:spPr>
        <p:txBody>
          <a:bodyPr vert="horz" wrap="square" lIns="0" tIns="0" rIns="0" bIns="0" rtlCol="0">
            <a:spAutoFit/>
          </a:bodyPr>
          <a:lstStyle/>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en-US" b="1" dirty="0">
                <a:solidFill>
                  <a:schemeClr val="bg1"/>
                </a:solidFill>
                <a:latin typeface="BMWGroupTN Light" pitchFamily="50" charset="0"/>
              </a:rPr>
              <a:t>2024 – year of the complete brand renewal.</a:t>
            </a: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en-US" b="1" dirty="0">
                <a:solidFill>
                  <a:schemeClr val="bg1"/>
                </a:solidFill>
                <a:latin typeface="BMWGroupTN Light" pitchFamily="50" charset="0"/>
              </a:rPr>
              <a:t>Electric offerings in every segment.</a:t>
            </a: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en-US" b="1" dirty="0">
                <a:solidFill>
                  <a:schemeClr val="bg1"/>
                </a:solidFill>
                <a:latin typeface="BMWGroupTN Light" pitchFamily="50" charset="0"/>
              </a:rPr>
              <a:t>2025 - MINI Cabrio, JCW versions, including first JCW electric models.</a:t>
            </a:r>
          </a:p>
        </p:txBody>
      </p:sp>
      <p:grpSp>
        <p:nvGrpSpPr>
          <p:cNvPr id="8" name="Csoportba foglalás 7">
            <a:extLst>
              <a:ext uri="{FF2B5EF4-FFF2-40B4-BE49-F238E27FC236}">
                <a16:creationId xmlns:a16="http://schemas.microsoft.com/office/drawing/2014/main" id="{1C3A0E6F-53C7-CE16-47F3-3A54F7B0D9CC}"/>
              </a:ext>
            </a:extLst>
          </p:cNvPr>
          <p:cNvGrpSpPr/>
          <p:nvPr/>
        </p:nvGrpSpPr>
        <p:grpSpPr>
          <a:xfrm>
            <a:off x="4518100" y="1385545"/>
            <a:ext cx="7254799" cy="1231106"/>
            <a:chOff x="-514350" y="1573757"/>
            <a:chExt cx="6991494" cy="1231106"/>
          </a:xfrm>
        </p:grpSpPr>
        <p:sp>
          <p:nvSpPr>
            <p:cNvPr id="9" name="Szövegdoboz 8">
              <a:extLst>
                <a:ext uri="{FF2B5EF4-FFF2-40B4-BE49-F238E27FC236}">
                  <a16:creationId xmlns:a16="http://schemas.microsoft.com/office/drawing/2014/main" id="{E9F3CE70-C9F6-FD10-9A1D-A5D8A0A0B76A}"/>
                </a:ext>
              </a:extLst>
            </p:cNvPr>
            <p:cNvSpPr txBox="1"/>
            <p:nvPr/>
          </p:nvSpPr>
          <p:spPr>
            <a:xfrm>
              <a:off x="-514350" y="1573757"/>
              <a:ext cx="4482541" cy="1231106"/>
            </a:xfrm>
            <a:prstGeom prst="rect">
              <a:avLst/>
            </a:prstGeom>
          </p:spPr>
          <p:txBody>
            <a:bodyPr vert="horz" wrap="squar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sz="2100" dirty="0">
                  <a:solidFill>
                    <a:schemeClr val="bg1"/>
                  </a:solidFill>
                  <a:latin typeface="BMWGroupTN Light" pitchFamily="50" charset="0"/>
                </a:rPr>
                <a:t>-17.1%</a:t>
              </a:r>
              <a:endParaRPr lang="hu-HU" sz="2100" kern="1200" dirty="0">
                <a:solidFill>
                  <a:schemeClr val="bg1"/>
                </a:solidFill>
                <a:latin typeface="BMWGroupTN Light" pitchFamily="50" charset="0"/>
              </a:endParaRPr>
            </a:p>
            <a:p>
              <a:pPr marL="0" indent="0" algn="ctr" defTabSz="914400" rtl="0" eaLnBrk="1" latinLnBrk="0" hangingPunct="1">
                <a:lnSpc>
                  <a:spcPct val="100000"/>
                </a:lnSpc>
                <a:spcBef>
                  <a:spcPts val="0"/>
                </a:spcBef>
                <a:spcAft>
                  <a:spcPts val="600"/>
                </a:spcAft>
                <a:buClr>
                  <a:schemeClr val="tx2"/>
                </a:buClr>
                <a:buFontTx/>
                <a:buNone/>
              </a:pPr>
              <a:r>
                <a:rPr lang="hu-HU" sz="2800" b="1" dirty="0">
                  <a:solidFill>
                    <a:schemeClr val="bg1"/>
                  </a:solidFill>
                  <a:latin typeface="BMWGroupTN" pitchFamily="50" charset="0"/>
                </a:rPr>
                <a:t>244 915</a:t>
              </a:r>
            </a:p>
            <a:p>
              <a:pPr marL="0" indent="0" algn="ctr" defTabSz="914400" rtl="0" eaLnBrk="1" latinLnBrk="0" hangingPunct="1">
                <a:lnSpc>
                  <a:spcPct val="100000"/>
                </a:lnSpc>
                <a:spcBef>
                  <a:spcPts val="0"/>
                </a:spcBef>
                <a:spcAft>
                  <a:spcPts val="600"/>
                </a:spcAft>
                <a:buClr>
                  <a:schemeClr val="tx2"/>
                </a:buClr>
                <a:buFontTx/>
                <a:buNone/>
              </a:pPr>
              <a:r>
                <a:rPr lang="hu-HU" b="1" dirty="0">
                  <a:solidFill>
                    <a:schemeClr val="bg1"/>
                  </a:solidFill>
                  <a:latin typeface="BMWGroupTN Light" pitchFamily="50" charset="0"/>
                </a:rPr>
                <a:t>Total Sales</a:t>
              </a:r>
              <a:endParaRPr lang="hu-HU" b="1" kern="1200" dirty="0">
                <a:solidFill>
                  <a:schemeClr val="bg1"/>
                </a:solidFill>
                <a:latin typeface="BMWGroupTN Light" pitchFamily="50" charset="0"/>
              </a:endParaRPr>
            </a:p>
          </p:txBody>
        </p:sp>
        <p:sp>
          <p:nvSpPr>
            <p:cNvPr id="10" name="Szövegdoboz 9">
              <a:extLst>
                <a:ext uri="{FF2B5EF4-FFF2-40B4-BE49-F238E27FC236}">
                  <a16:creationId xmlns:a16="http://schemas.microsoft.com/office/drawing/2014/main" id="{029C591F-908F-C85D-3583-EA356ED5636B}"/>
                </a:ext>
              </a:extLst>
            </p:cNvPr>
            <p:cNvSpPr txBox="1"/>
            <p:nvPr/>
          </p:nvSpPr>
          <p:spPr>
            <a:xfrm>
              <a:off x="3422911" y="1739671"/>
              <a:ext cx="3054233" cy="830997"/>
            </a:xfrm>
            <a:prstGeom prst="rect">
              <a:avLst/>
            </a:prstGeom>
          </p:spPr>
          <p:txBody>
            <a:bodyPr vert="horz" wrap="squar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en-GB" kern="1200" dirty="0">
                  <a:solidFill>
                    <a:schemeClr val="bg1"/>
                  </a:solidFill>
                  <a:latin typeface="BMWGroupTN Light" pitchFamily="50" charset="0"/>
                </a:rPr>
                <a:t>BEV models sold almost doubled in 2024/Q4, 29,698 electric MINI’s delivered</a:t>
              </a:r>
              <a:r>
                <a:rPr lang="ro-RO" dirty="0">
                  <a:solidFill>
                    <a:schemeClr val="bg1"/>
                  </a:solidFill>
                  <a:latin typeface="BMWGroupTN Light" pitchFamily="50" charset="0"/>
                </a:rPr>
                <a:t>.</a:t>
              </a:r>
              <a:endParaRPr lang="hu-HU" kern="1200" dirty="0">
                <a:solidFill>
                  <a:schemeClr val="bg1"/>
                </a:solidFill>
                <a:latin typeface="BMWGroupTN Light" pitchFamily="50" charset="0"/>
              </a:endParaRPr>
            </a:p>
          </p:txBody>
        </p:sp>
        <p:grpSp>
          <p:nvGrpSpPr>
            <p:cNvPr id="11" name="Gruppieren 62">
              <a:extLst>
                <a:ext uri="{FF2B5EF4-FFF2-40B4-BE49-F238E27FC236}">
                  <a16:creationId xmlns:a16="http://schemas.microsoft.com/office/drawing/2014/main" id="{B43B223B-B717-86AD-E9D7-76D4BA199A96}"/>
                </a:ext>
              </a:extLst>
            </p:cNvPr>
            <p:cNvGrpSpPr/>
            <p:nvPr/>
          </p:nvGrpSpPr>
          <p:grpSpPr>
            <a:xfrm>
              <a:off x="2914144" y="2090673"/>
              <a:ext cx="322966" cy="228045"/>
              <a:chOff x="4356332" y="4360961"/>
              <a:chExt cx="401890" cy="283774"/>
            </a:xfrm>
            <a:solidFill>
              <a:schemeClr val="bg1"/>
            </a:solidFill>
          </p:grpSpPr>
          <p:sp>
            <p:nvSpPr>
              <p:cNvPr id="12" name="Pfeil: Chevron 447">
                <a:extLst>
                  <a:ext uri="{FF2B5EF4-FFF2-40B4-BE49-F238E27FC236}">
                    <a16:creationId xmlns:a16="http://schemas.microsoft.com/office/drawing/2014/main" id="{B3CDD1F9-5792-3B6F-EEEC-95442C44FB23}"/>
                  </a:ext>
                </a:extLst>
              </p:cNvPr>
              <p:cNvSpPr/>
              <p:nvPr/>
            </p:nvSpPr>
            <p:spPr>
              <a:xfrm>
                <a:off x="4557277" y="4360961"/>
                <a:ext cx="200945" cy="283774"/>
              </a:xfrm>
              <a:prstGeom prst="chevron">
                <a:avLst>
                  <a:gd name="adj" fmla="val 67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3" name="Pfeil: Chevron 448">
                <a:extLst>
                  <a:ext uri="{FF2B5EF4-FFF2-40B4-BE49-F238E27FC236}">
                    <a16:creationId xmlns:a16="http://schemas.microsoft.com/office/drawing/2014/main" id="{EC58C5E8-8E3A-6862-9EA7-A4CC4E7694C3}"/>
                  </a:ext>
                </a:extLst>
              </p:cNvPr>
              <p:cNvSpPr/>
              <p:nvPr/>
            </p:nvSpPr>
            <p:spPr>
              <a:xfrm>
                <a:off x="4356332" y="4360961"/>
                <a:ext cx="200945" cy="283774"/>
              </a:xfrm>
              <a:prstGeom prst="chevron">
                <a:avLst>
                  <a:gd name="adj" fmla="val 67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grpSp>
      </p:grpSp>
      <p:pic>
        <p:nvPicPr>
          <p:cNvPr id="3" name="Picture 2">
            <a:extLst>
              <a:ext uri="{FF2B5EF4-FFF2-40B4-BE49-F238E27FC236}">
                <a16:creationId xmlns:a16="http://schemas.microsoft.com/office/drawing/2014/main" id="{9B34032C-A7DC-EA74-E79F-BBBC9EC9F7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00" y="0"/>
            <a:ext cx="4572000" cy="6858000"/>
          </a:xfrm>
          <a:prstGeom prst="rect">
            <a:avLst/>
          </a:prstGeom>
        </p:spPr>
      </p:pic>
      <p:pic>
        <p:nvPicPr>
          <p:cNvPr id="14" name="Picture 13">
            <a:extLst>
              <a:ext uri="{FF2B5EF4-FFF2-40B4-BE49-F238E27FC236}">
                <a16:creationId xmlns:a16="http://schemas.microsoft.com/office/drawing/2014/main" id="{1924E832-3AB6-4C48-5FC8-FCE0805A8F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8770" y="5032092"/>
            <a:ext cx="2030364" cy="1353576"/>
          </a:xfrm>
          <a:prstGeom prst="rect">
            <a:avLst/>
          </a:prstGeom>
        </p:spPr>
      </p:pic>
      <p:sp>
        <p:nvSpPr>
          <p:cNvPr id="4" name="TextBox 3">
            <a:extLst>
              <a:ext uri="{FF2B5EF4-FFF2-40B4-BE49-F238E27FC236}">
                <a16:creationId xmlns:a16="http://schemas.microsoft.com/office/drawing/2014/main" id="{29B2B9CF-233D-F493-D64D-5047DE63E371}"/>
              </a:ext>
            </a:extLst>
          </p:cNvPr>
          <p:cNvSpPr txBox="1"/>
          <p:nvPr/>
        </p:nvSpPr>
        <p:spPr>
          <a:xfrm>
            <a:off x="6011120" y="4751753"/>
            <a:ext cx="6180880" cy="646331"/>
          </a:xfrm>
          <a:prstGeom prst="rect">
            <a:avLst/>
          </a:prstGeom>
          <a:noFill/>
        </p:spPr>
        <p:txBody>
          <a:bodyPr wrap="square">
            <a:spAutoFit/>
          </a:bodyPr>
          <a:lstStyle/>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en-US" b="1" dirty="0">
                <a:solidFill>
                  <a:schemeClr val="bg1"/>
                </a:solidFill>
                <a:latin typeface="BMWGroupTN Light" pitchFamily="50" charset="0"/>
              </a:rPr>
              <a:t>Major UX update with the first OLED round screen in automotive industry. </a:t>
            </a:r>
          </a:p>
        </p:txBody>
      </p:sp>
    </p:spTree>
    <p:extLst>
      <p:ext uri="{BB962C8B-B14F-4D97-AF65-F5344CB8AC3E}">
        <p14:creationId xmlns:p14="http://schemas.microsoft.com/office/powerpoint/2010/main" val="171248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Szövegdoboz 5">
            <a:extLst>
              <a:ext uri="{FF2B5EF4-FFF2-40B4-BE49-F238E27FC236}">
                <a16:creationId xmlns:a16="http://schemas.microsoft.com/office/drawing/2014/main" id="{9AE55F17-3CA8-A893-A70D-77929C5BADE0}"/>
              </a:ext>
            </a:extLst>
          </p:cNvPr>
          <p:cNvSpPr txBox="1"/>
          <p:nvPr/>
        </p:nvSpPr>
        <p:spPr>
          <a:xfrm>
            <a:off x="5232399" y="472332"/>
            <a:ext cx="6892926" cy="984885"/>
          </a:xfrm>
          <a:prstGeom prst="rect">
            <a:avLst/>
          </a:prstGeom>
        </p:spPr>
        <p:txBody>
          <a:bodyPr vert="horz" wrap="squar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BMW MOTORRAD </a:t>
            </a:r>
            <a:br>
              <a:rPr lang="hu-HU" sz="3200" dirty="0">
                <a:solidFill>
                  <a:schemeClr val="bg1"/>
                </a:solidFill>
                <a:latin typeface="BMWGroupTN Light" pitchFamily="50" charset="0"/>
              </a:rPr>
            </a:br>
            <a:r>
              <a:rPr lang="hu-HU" sz="3200" dirty="0">
                <a:solidFill>
                  <a:schemeClr val="bg1"/>
                </a:solidFill>
                <a:latin typeface="BMWGroupTN Light" pitchFamily="50" charset="0"/>
              </a:rPr>
              <a:t>GLOBAL RESULTS 2024</a:t>
            </a:r>
            <a:endParaRPr lang="en-US" sz="3200" kern="1200" dirty="0" err="1">
              <a:solidFill>
                <a:schemeClr val="bg1"/>
              </a:solidFill>
              <a:latin typeface="BMWGroupTN Light" pitchFamily="50" charset="0"/>
            </a:endParaRPr>
          </a:p>
        </p:txBody>
      </p:sp>
      <p:sp>
        <p:nvSpPr>
          <p:cNvPr id="7" name="Szövegdoboz 6">
            <a:extLst>
              <a:ext uri="{FF2B5EF4-FFF2-40B4-BE49-F238E27FC236}">
                <a16:creationId xmlns:a16="http://schemas.microsoft.com/office/drawing/2014/main" id="{DAB31513-3015-6BD2-2B61-84C5327C517D}"/>
              </a:ext>
            </a:extLst>
          </p:cNvPr>
          <p:cNvSpPr txBox="1"/>
          <p:nvPr/>
        </p:nvSpPr>
        <p:spPr>
          <a:xfrm>
            <a:off x="5573237" y="4348431"/>
            <a:ext cx="6211249" cy="1061829"/>
          </a:xfrm>
          <a:prstGeom prst="rect">
            <a:avLst/>
          </a:prstGeom>
        </p:spPr>
        <p:txBody>
          <a:bodyPr vert="horz" wrap="square" lIns="0" tIns="0" rIns="0" bIns="0" rtlCol="0">
            <a:spAutoFit/>
          </a:bodyPr>
          <a:lstStyle/>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en-GB" b="1" dirty="0">
                <a:solidFill>
                  <a:schemeClr val="bg1"/>
                </a:solidFill>
                <a:latin typeface="BMWGroupTN Light" pitchFamily="50" charset="0"/>
              </a:rPr>
              <a:t>Sales records in most regions</a:t>
            </a:r>
            <a:r>
              <a:rPr lang="ro-RO" b="1" dirty="0">
                <a:solidFill>
                  <a:schemeClr val="bg1"/>
                </a:solidFill>
                <a:latin typeface="BMWGroupTN Light" pitchFamily="50" charset="0"/>
              </a:rPr>
              <a:t>.</a:t>
            </a:r>
            <a:endParaRPr lang="hu-HU" b="1" dirty="0">
              <a:solidFill>
                <a:schemeClr val="bg1"/>
              </a:solidFill>
              <a:latin typeface="BMWGroupTN Light" pitchFamily="50" charset="0"/>
            </a:endParaRP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hu-HU" b="1" dirty="0">
                <a:solidFill>
                  <a:schemeClr val="bg1"/>
                </a:solidFill>
                <a:latin typeface="BMWGroupTN Light" pitchFamily="50" charset="0"/>
              </a:rPr>
              <a:t>Succe</a:t>
            </a:r>
            <a:r>
              <a:rPr lang="en-US" b="1" dirty="0">
                <a:solidFill>
                  <a:schemeClr val="bg1"/>
                </a:solidFill>
                <a:latin typeface="BMWGroupTN Light" pitchFamily="50" charset="0"/>
              </a:rPr>
              <a:t>s</a:t>
            </a:r>
            <a:r>
              <a:rPr lang="hu-HU" b="1" dirty="0">
                <a:solidFill>
                  <a:schemeClr val="bg1"/>
                </a:solidFill>
                <a:latin typeface="BMWGroupTN Light" pitchFamily="50" charset="0"/>
              </a:rPr>
              <a:t>sful introduction of the new R 1300 GS and R 1300 GS Adventure model range.</a:t>
            </a:r>
            <a:endParaRPr lang="ro-RO" b="1" dirty="0">
              <a:solidFill>
                <a:schemeClr val="bg1"/>
              </a:solidFill>
              <a:latin typeface="BMWGroupTN Light" pitchFamily="50" charset="0"/>
            </a:endParaRPr>
          </a:p>
        </p:txBody>
      </p:sp>
      <p:grpSp>
        <p:nvGrpSpPr>
          <p:cNvPr id="8" name="Csoportba foglalás 7">
            <a:extLst>
              <a:ext uri="{FF2B5EF4-FFF2-40B4-BE49-F238E27FC236}">
                <a16:creationId xmlns:a16="http://schemas.microsoft.com/office/drawing/2014/main" id="{1C3A0E6F-53C7-CE16-47F3-3A54F7B0D9CC}"/>
              </a:ext>
            </a:extLst>
          </p:cNvPr>
          <p:cNvGrpSpPr/>
          <p:nvPr/>
        </p:nvGrpSpPr>
        <p:grpSpPr>
          <a:xfrm>
            <a:off x="4518099" y="2271882"/>
            <a:ext cx="7229567" cy="877163"/>
            <a:chOff x="-514350" y="1573757"/>
            <a:chExt cx="6967178" cy="877163"/>
          </a:xfrm>
        </p:grpSpPr>
        <p:sp>
          <p:nvSpPr>
            <p:cNvPr id="9" name="Szövegdoboz 8">
              <a:extLst>
                <a:ext uri="{FF2B5EF4-FFF2-40B4-BE49-F238E27FC236}">
                  <a16:creationId xmlns:a16="http://schemas.microsoft.com/office/drawing/2014/main" id="{E9F3CE70-C9F6-FD10-9A1D-A5D8A0A0B76A}"/>
                </a:ext>
              </a:extLst>
            </p:cNvPr>
            <p:cNvSpPr txBox="1"/>
            <p:nvPr/>
          </p:nvSpPr>
          <p:spPr>
            <a:xfrm>
              <a:off x="-514350" y="1573757"/>
              <a:ext cx="4482541" cy="877163"/>
            </a:xfrm>
            <a:prstGeom prst="rect">
              <a:avLst/>
            </a:prstGeom>
          </p:spPr>
          <p:txBody>
            <a:bodyPr vert="horz" wrap="squar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+0.6%</a:t>
              </a:r>
              <a:endParaRPr lang="hu-HU" sz="3200" kern="1200" dirty="0">
                <a:solidFill>
                  <a:schemeClr val="bg1"/>
                </a:solidFill>
                <a:latin typeface="BMWGroupTN Light" pitchFamily="50" charset="0"/>
              </a:endParaRPr>
            </a:p>
            <a:p>
              <a:pPr marL="0" indent="0" algn="ctr" defTabSz="914400" rtl="0" eaLnBrk="1" latinLnBrk="0" hangingPunct="1">
                <a:lnSpc>
                  <a:spcPct val="100000"/>
                </a:lnSpc>
                <a:spcBef>
                  <a:spcPts val="0"/>
                </a:spcBef>
                <a:spcAft>
                  <a:spcPts val="600"/>
                </a:spcAft>
                <a:buClr>
                  <a:schemeClr val="tx2"/>
                </a:buClr>
                <a:buFontTx/>
                <a:buNone/>
              </a:pPr>
              <a:r>
                <a:rPr lang="hu-HU" sz="2000" b="1" dirty="0">
                  <a:solidFill>
                    <a:schemeClr val="bg1"/>
                  </a:solidFill>
                  <a:latin typeface="BMWGroupTN" pitchFamily="50" charset="0"/>
                </a:rPr>
                <a:t>210 408</a:t>
              </a:r>
              <a:endParaRPr lang="hu-HU" b="1" kern="1200" dirty="0">
                <a:solidFill>
                  <a:schemeClr val="bg1"/>
                </a:solidFill>
                <a:latin typeface="BMWGroupTN Light" pitchFamily="50" charset="0"/>
              </a:endParaRPr>
            </a:p>
          </p:txBody>
        </p:sp>
        <p:sp>
          <p:nvSpPr>
            <p:cNvPr id="10" name="Szövegdoboz 9">
              <a:extLst>
                <a:ext uri="{FF2B5EF4-FFF2-40B4-BE49-F238E27FC236}">
                  <a16:creationId xmlns:a16="http://schemas.microsoft.com/office/drawing/2014/main" id="{029C591F-908F-C85D-3583-EA356ED5636B}"/>
                </a:ext>
              </a:extLst>
            </p:cNvPr>
            <p:cNvSpPr txBox="1"/>
            <p:nvPr/>
          </p:nvSpPr>
          <p:spPr>
            <a:xfrm>
              <a:off x="3398595" y="2005710"/>
              <a:ext cx="3054233" cy="430887"/>
            </a:xfrm>
            <a:prstGeom prst="rect">
              <a:avLst/>
            </a:prstGeom>
          </p:spPr>
          <p:txBody>
            <a:bodyPr vert="horz" wrap="squar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en-US" sz="2800" dirty="0">
                  <a:solidFill>
                    <a:schemeClr val="bg1"/>
                  </a:solidFill>
                  <a:latin typeface="BMWGroupTN Light" pitchFamily="50" charset="0"/>
                </a:rPr>
                <a:t>RECORD</a:t>
              </a:r>
              <a:r>
                <a:rPr lang="hu-HU" sz="2800" dirty="0">
                  <a:solidFill>
                    <a:schemeClr val="bg1"/>
                  </a:solidFill>
                  <a:latin typeface="BMWGroupTN Light" pitchFamily="50" charset="0"/>
                </a:rPr>
                <a:t> YEAR</a:t>
              </a:r>
              <a:endParaRPr lang="hu-HU" sz="2800" kern="1200" dirty="0">
                <a:solidFill>
                  <a:schemeClr val="bg1"/>
                </a:solidFill>
                <a:latin typeface="BMWGroupTN Light" pitchFamily="50" charset="0"/>
              </a:endParaRPr>
            </a:p>
          </p:txBody>
        </p:sp>
        <p:grpSp>
          <p:nvGrpSpPr>
            <p:cNvPr id="11" name="Gruppieren 62">
              <a:extLst>
                <a:ext uri="{FF2B5EF4-FFF2-40B4-BE49-F238E27FC236}">
                  <a16:creationId xmlns:a16="http://schemas.microsoft.com/office/drawing/2014/main" id="{B43B223B-B717-86AD-E9D7-76D4BA199A96}"/>
                </a:ext>
              </a:extLst>
            </p:cNvPr>
            <p:cNvGrpSpPr/>
            <p:nvPr/>
          </p:nvGrpSpPr>
          <p:grpSpPr>
            <a:xfrm>
              <a:off x="2914144" y="2090673"/>
              <a:ext cx="322966" cy="228045"/>
              <a:chOff x="4356332" y="4360961"/>
              <a:chExt cx="401890" cy="283774"/>
            </a:xfrm>
            <a:solidFill>
              <a:schemeClr val="bg1"/>
            </a:solidFill>
          </p:grpSpPr>
          <p:sp>
            <p:nvSpPr>
              <p:cNvPr id="12" name="Pfeil: Chevron 447">
                <a:extLst>
                  <a:ext uri="{FF2B5EF4-FFF2-40B4-BE49-F238E27FC236}">
                    <a16:creationId xmlns:a16="http://schemas.microsoft.com/office/drawing/2014/main" id="{B3CDD1F9-5792-3B6F-EEEC-95442C44FB23}"/>
                  </a:ext>
                </a:extLst>
              </p:cNvPr>
              <p:cNvSpPr/>
              <p:nvPr/>
            </p:nvSpPr>
            <p:spPr>
              <a:xfrm>
                <a:off x="4557277" y="4360961"/>
                <a:ext cx="200945" cy="283774"/>
              </a:xfrm>
              <a:prstGeom prst="chevron">
                <a:avLst>
                  <a:gd name="adj" fmla="val 67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3" name="Pfeil: Chevron 448">
                <a:extLst>
                  <a:ext uri="{FF2B5EF4-FFF2-40B4-BE49-F238E27FC236}">
                    <a16:creationId xmlns:a16="http://schemas.microsoft.com/office/drawing/2014/main" id="{EC58C5E8-8E3A-6862-9EA7-A4CC4E7694C3}"/>
                  </a:ext>
                </a:extLst>
              </p:cNvPr>
              <p:cNvSpPr/>
              <p:nvPr/>
            </p:nvSpPr>
            <p:spPr>
              <a:xfrm>
                <a:off x="4356332" y="4360961"/>
                <a:ext cx="200945" cy="283774"/>
              </a:xfrm>
              <a:prstGeom prst="chevron">
                <a:avLst>
                  <a:gd name="adj" fmla="val 67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grpSp>
      </p:grpSp>
      <p:pic>
        <p:nvPicPr>
          <p:cNvPr id="3" name="Kép 2">
            <a:extLst>
              <a:ext uri="{FF2B5EF4-FFF2-40B4-BE49-F238E27FC236}">
                <a16:creationId xmlns:a16="http://schemas.microsoft.com/office/drawing/2014/main" id="{38D58844-BD62-FCBF-255D-2E42B2B11F7D}"/>
              </a:ext>
            </a:extLst>
          </p:cNvPr>
          <p:cNvPicPr>
            <a:picLocks noChangeAspect="1"/>
          </p:cNvPicPr>
          <p:nvPr/>
        </p:nvPicPr>
        <p:blipFill rotWithShape="1">
          <a:blip r:embed="rId3">
            <a:extLst>
              <a:ext uri="{28A0092B-C50C-407E-A947-70E740481C1C}">
                <a14:useLocalDpi xmlns:a14="http://schemas.microsoft.com/office/drawing/2010/main" val="0"/>
              </a:ext>
            </a:extLst>
          </a:blip>
          <a:srcRect l="40688" t="68" r="11770" b="-68"/>
          <a:stretch/>
        </p:blipFill>
        <p:spPr>
          <a:xfrm>
            <a:off x="0" y="0"/>
            <a:ext cx="4886326" cy="6858000"/>
          </a:xfrm>
          <a:prstGeom prst="rect">
            <a:avLst/>
          </a:prstGeom>
        </p:spPr>
      </p:pic>
    </p:spTree>
    <p:extLst>
      <p:ext uri="{BB962C8B-B14F-4D97-AF65-F5344CB8AC3E}">
        <p14:creationId xmlns:p14="http://schemas.microsoft.com/office/powerpoint/2010/main" val="216556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F35AB32F-86BC-2AC6-32B4-FAE0D219F475}"/>
              </a:ext>
            </a:extLst>
          </p:cNvPr>
          <p:cNvPicPr>
            <a:picLocks noChangeAspect="1"/>
          </p:cNvPicPr>
          <p:nvPr/>
        </p:nvPicPr>
        <p:blipFill>
          <a:blip r:embed="rId3" cstate="print">
            <a:extLst>
              <a:ext uri="{28A0092B-C50C-407E-A947-70E740481C1C}">
                <a14:useLocalDpi xmlns:a14="http://schemas.microsoft.com/office/drawing/2010/main" val="0"/>
              </a:ext>
            </a:extLst>
          </a:blip>
          <a:srcRect l="3" r="3"/>
          <a:stretch/>
        </p:blipFill>
        <p:spPr>
          <a:xfrm>
            <a:off x="0" y="0"/>
            <a:ext cx="12192000" cy="6858000"/>
          </a:xfrm>
          <a:prstGeom prst="rect">
            <a:avLst/>
          </a:prstGeom>
          <a:effectLst>
            <a:innerShdw blurRad="279400" dist="1104900" dir="16200000">
              <a:schemeClr val="bg1">
                <a:lumMod val="75000"/>
                <a:alpha val="50000"/>
              </a:schemeClr>
            </a:innerShdw>
          </a:effectLst>
        </p:spPr>
      </p:pic>
      <p:sp>
        <p:nvSpPr>
          <p:cNvPr id="5" name="Szövegdoboz 4">
            <a:extLst>
              <a:ext uri="{FF2B5EF4-FFF2-40B4-BE49-F238E27FC236}">
                <a16:creationId xmlns:a16="http://schemas.microsoft.com/office/drawing/2014/main" id="{F528118C-A5BF-EB73-1551-3B3AB7642D3B}"/>
              </a:ext>
            </a:extLst>
          </p:cNvPr>
          <p:cNvSpPr txBox="1"/>
          <p:nvPr/>
        </p:nvSpPr>
        <p:spPr>
          <a:xfrm>
            <a:off x="479424" y="472332"/>
            <a:ext cx="6712030"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BMW GROUP BEV RESULTS 2024</a:t>
            </a:r>
            <a:endParaRPr lang="en-US" sz="3200" kern="1200" dirty="0" err="1">
              <a:solidFill>
                <a:schemeClr val="bg1"/>
              </a:solidFill>
              <a:latin typeface="BMWGroupTN Light" pitchFamily="50" charset="0"/>
            </a:endParaRPr>
          </a:p>
        </p:txBody>
      </p:sp>
      <p:sp>
        <p:nvSpPr>
          <p:cNvPr id="2" name="Téglalap: lekerekített 1">
            <a:extLst>
              <a:ext uri="{FF2B5EF4-FFF2-40B4-BE49-F238E27FC236}">
                <a16:creationId xmlns:a16="http://schemas.microsoft.com/office/drawing/2014/main" id="{E9BD970A-DA15-53AC-D402-FAEB36D8B3EA}"/>
              </a:ext>
            </a:extLst>
          </p:cNvPr>
          <p:cNvSpPr/>
          <p:nvPr/>
        </p:nvSpPr>
        <p:spPr>
          <a:xfrm>
            <a:off x="479424" y="1203767"/>
            <a:ext cx="7043452" cy="5373265"/>
          </a:xfrm>
          <a:prstGeom prst="roundRect">
            <a:avLst>
              <a:gd name="adj" fmla="val 3129"/>
            </a:avLst>
          </a:prstGeom>
          <a:solidFill>
            <a:schemeClr val="accent4">
              <a:alpha val="67843"/>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endParaRPr lang="en-US" sz="1600" b="1" dirty="0">
              <a:solidFill>
                <a:schemeClr val="tx2"/>
              </a:solidFill>
              <a:latin typeface="BMWGroupTN Light" pitchFamily="50" charset="0"/>
            </a:endParaRPr>
          </a:p>
        </p:txBody>
      </p:sp>
      <p:grpSp>
        <p:nvGrpSpPr>
          <p:cNvPr id="6" name="Csoportba foglalás 5">
            <a:extLst>
              <a:ext uri="{FF2B5EF4-FFF2-40B4-BE49-F238E27FC236}">
                <a16:creationId xmlns:a16="http://schemas.microsoft.com/office/drawing/2014/main" id="{FDE22263-9421-D56D-1DF4-A98ECAAB6208}"/>
              </a:ext>
            </a:extLst>
          </p:cNvPr>
          <p:cNvGrpSpPr/>
          <p:nvPr/>
        </p:nvGrpSpPr>
        <p:grpSpPr>
          <a:xfrm>
            <a:off x="8306086" y="4247855"/>
            <a:ext cx="3017436" cy="2297652"/>
            <a:chOff x="8575613" y="1004616"/>
            <a:chExt cx="3017436" cy="2297652"/>
          </a:xfrm>
        </p:grpSpPr>
        <p:sp>
          <p:nvSpPr>
            <p:cNvPr id="7" name="Szövegdoboz 6">
              <a:extLst>
                <a:ext uri="{FF2B5EF4-FFF2-40B4-BE49-F238E27FC236}">
                  <a16:creationId xmlns:a16="http://schemas.microsoft.com/office/drawing/2014/main" id="{637531EC-2FA8-8D97-36A1-E83F8E3147FD}"/>
                </a:ext>
              </a:extLst>
            </p:cNvPr>
            <p:cNvSpPr txBox="1"/>
            <p:nvPr/>
          </p:nvSpPr>
          <p:spPr>
            <a:xfrm>
              <a:off x="8575613" y="1004616"/>
              <a:ext cx="2267672" cy="369332"/>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en-US" sz="2400" b="1" kern="1200" dirty="0">
                  <a:solidFill>
                    <a:schemeClr val="bg1"/>
                  </a:solidFill>
                  <a:latin typeface="BMWGroupTN Light" pitchFamily="50" charset="0"/>
                </a:rPr>
                <a:t>BEST SELLERS</a:t>
              </a:r>
              <a:endParaRPr lang="hu-HU" sz="2400" b="1" kern="1200" dirty="0">
                <a:solidFill>
                  <a:schemeClr val="bg1"/>
                </a:solidFill>
                <a:latin typeface="BMWGroupTN Light" pitchFamily="50" charset="0"/>
              </a:endParaRPr>
            </a:p>
          </p:txBody>
        </p:sp>
        <p:sp>
          <p:nvSpPr>
            <p:cNvPr id="8" name="Szövegdoboz 7">
              <a:extLst>
                <a:ext uri="{FF2B5EF4-FFF2-40B4-BE49-F238E27FC236}">
                  <a16:creationId xmlns:a16="http://schemas.microsoft.com/office/drawing/2014/main" id="{765F69D8-30D8-E30C-00C5-B5100948A703}"/>
                </a:ext>
              </a:extLst>
            </p:cNvPr>
            <p:cNvSpPr txBox="1"/>
            <p:nvPr/>
          </p:nvSpPr>
          <p:spPr>
            <a:xfrm>
              <a:off x="8623903" y="1594108"/>
              <a:ext cx="2969146" cy="1708160"/>
            </a:xfrm>
            <a:prstGeom prst="rect">
              <a:avLst/>
            </a:prstGeom>
          </p:spPr>
          <p:txBody>
            <a:bodyPr vert="horz" wrap="none" lIns="0" tIns="0" rIns="0" bIns="0" rtlCol="0">
              <a:spAutoFit/>
            </a:bodyPr>
            <a:lstStyle/>
            <a:p>
              <a:pPr>
                <a:spcAft>
                  <a:spcPts val="600"/>
                </a:spcAft>
                <a:buClr>
                  <a:schemeClr val="tx2"/>
                </a:buClr>
              </a:pPr>
              <a:r>
                <a:rPr lang="hu-HU" sz="2400" dirty="0">
                  <a:solidFill>
                    <a:schemeClr val="bg1"/>
                  </a:solidFill>
                  <a:latin typeface="BMWGroupTN Light" pitchFamily="50" charset="0"/>
                </a:rPr>
                <a:t>BMW i4</a:t>
              </a:r>
              <a:endParaRPr lang="hu-HU" sz="2400" kern="1200" dirty="0">
                <a:solidFill>
                  <a:schemeClr val="bg1"/>
                </a:solidFill>
                <a:latin typeface="BMWGroupTN Light" pitchFamily="50" charset="0"/>
              </a:endParaRPr>
            </a:p>
            <a:p>
              <a:pPr marL="0" indent="0" defTabSz="914400" rtl="0" eaLnBrk="1" latinLnBrk="0" hangingPunct="1">
                <a:lnSpc>
                  <a:spcPct val="100000"/>
                </a:lnSpc>
                <a:spcBef>
                  <a:spcPts val="0"/>
                </a:spcBef>
                <a:spcAft>
                  <a:spcPts val="600"/>
                </a:spcAft>
                <a:buClr>
                  <a:schemeClr val="tx2"/>
                </a:buClr>
                <a:buFontTx/>
                <a:buNone/>
              </a:pPr>
              <a:r>
                <a:rPr lang="hu-HU" sz="2400" kern="1200" dirty="0">
                  <a:solidFill>
                    <a:schemeClr val="bg1"/>
                  </a:solidFill>
                  <a:latin typeface="BMWGroupTN Light" pitchFamily="50" charset="0"/>
                </a:rPr>
                <a:t>BMW i</a:t>
              </a:r>
              <a:r>
                <a:rPr lang="hu-HU" sz="2400" dirty="0">
                  <a:solidFill>
                    <a:schemeClr val="bg1"/>
                  </a:solidFill>
                  <a:latin typeface="BMWGroupTN Light" pitchFamily="50" charset="0"/>
                </a:rPr>
                <a:t>X1</a:t>
              </a:r>
              <a:endParaRPr lang="hu-HU" sz="2400" kern="1200" dirty="0">
                <a:solidFill>
                  <a:schemeClr val="bg1"/>
                </a:solidFill>
                <a:latin typeface="BMWGroupTN Light" pitchFamily="50" charset="0"/>
              </a:endParaRPr>
            </a:p>
            <a:p>
              <a:pPr marL="0" indent="0" defTabSz="914400" rtl="0" eaLnBrk="1" latinLnBrk="0" hangingPunct="1">
                <a:lnSpc>
                  <a:spcPct val="100000"/>
                </a:lnSpc>
                <a:spcBef>
                  <a:spcPts val="0"/>
                </a:spcBef>
                <a:spcAft>
                  <a:spcPts val="600"/>
                </a:spcAft>
                <a:buClr>
                  <a:schemeClr val="tx2"/>
                </a:buClr>
                <a:buFontTx/>
                <a:buNone/>
              </a:pPr>
              <a:r>
                <a:rPr lang="hu-HU" sz="2400" kern="1200" dirty="0">
                  <a:solidFill>
                    <a:schemeClr val="bg1"/>
                  </a:solidFill>
                  <a:latin typeface="BMWGroupTN Light" pitchFamily="50" charset="0"/>
                </a:rPr>
                <a:t>BMW </a:t>
              </a:r>
              <a:r>
                <a:rPr lang="hu-HU" sz="2400" dirty="0">
                  <a:solidFill>
                    <a:schemeClr val="bg1"/>
                  </a:solidFill>
                  <a:latin typeface="BMWGroupTN Light" pitchFamily="50" charset="0"/>
                </a:rPr>
                <a:t>i5</a:t>
              </a:r>
            </a:p>
            <a:p>
              <a:pPr marL="0" indent="0" defTabSz="914400" rtl="0" eaLnBrk="1" latinLnBrk="0" hangingPunct="1">
                <a:lnSpc>
                  <a:spcPct val="100000"/>
                </a:lnSpc>
                <a:spcBef>
                  <a:spcPts val="0"/>
                </a:spcBef>
                <a:spcAft>
                  <a:spcPts val="600"/>
                </a:spcAft>
                <a:buClr>
                  <a:schemeClr val="tx2"/>
                </a:buClr>
                <a:buFontTx/>
                <a:buNone/>
              </a:pPr>
              <a:r>
                <a:rPr lang="hu-HU" sz="2400" dirty="0">
                  <a:solidFill>
                    <a:schemeClr val="bg1"/>
                  </a:solidFill>
                  <a:latin typeface="BMWGroupTN Light" pitchFamily="50" charset="0"/>
                </a:rPr>
                <a:t>MINI COOPER E / SE</a:t>
              </a:r>
              <a:endParaRPr lang="hu-HU" sz="2400" kern="1200" dirty="0">
                <a:solidFill>
                  <a:schemeClr val="bg1"/>
                </a:solidFill>
                <a:latin typeface="BMWGroupTN Light" pitchFamily="50" charset="0"/>
              </a:endParaRPr>
            </a:p>
          </p:txBody>
        </p:sp>
      </p:grpSp>
      <p:grpSp>
        <p:nvGrpSpPr>
          <p:cNvPr id="26" name="Group 25">
            <a:extLst>
              <a:ext uri="{FF2B5EF4-FFF2-40B4-BE49-F238E27FC236}">
                <a16:creationId xmlns:a16="http://schemas.microsoft.com/office/drawing/2014/main" id="{1EAF3370-B558-6C6A-C176-F6706A2A6484}"/>
              </a:ext>
            </a:extLst>
          </p:cNvPr>
          <p:cNvGrpSpPr/>
          <p:nvPr/>
        </p:nvGrpSpPr>
        <p:grpSpPr>
          <a:xfrm>
            <a:off x="1179107" y="2017969"/>
            <a:ext cx="5312664" cy="4075270"/>
            <a:chOff x="480864" y="2076339"/>
            <a:chExt cx="5312664" cy="4075270"/>
          </a:xfrm>
        </p:grpSpPr>
        <p:graphicFrame>
          <p:nvGraphicFramePr>
            <p:cNvPr id="18" name="Diagramm 12">
              <a:extLst>
                <a:ext uri="{FF2B5EF4-FFF2-40B4-BE49-F238E27FC236}">
                  <a16:creationId xmlns:a16="http://schemas.microsoft.com/office/drawing/2014/main" id="{B3599FC1-7D16-0814-CAE2-3B29FD547060}"/>
                </a:ext>
              </a:extLst>
            </p:cNvPr>
            <p:cNvGraphicFramePr>
              <a:graphicFrameLocks/>
            </p:cNvGraphicFramePr>
            <p:nvPr>
              <p:extLst>
                <p:ext uri="{D42A27DB-BD31-4B8C-83A1-F6EECF244321}">
                  <p14:modId xmlns:p14="http://schemas.microsoft.com/office/powerpoint/2010/main" val="261239311"/>
                </p:ext>
              </p:extLst>
            </p:nvPr>
          </p:nvGraphicFramePr>
          <p:xfrm>
            <a:off x="480864" y="2247121"/>
            <a:ext cx="5312664" cy="3904488"/>
          </p:xfrm>
          <a:graphic>
            <a:graphicData uri="http://schemas.openxmlformats.org/drawingml/2006/chart">
              <c:chart xmlns:c="http://schemas.openxmlformats.org/drawingml/2006/chart" xmlns:r="http://schemas.openxmlformats.org/officeDocument/2006/relationships" r:id="rId4"/>
            </a:graphicData>
          </a:graphic>
        </p:graphicFrame>
        <p:sp>
          <p:nvSpPr>
            <p:cNvPr id="19" name="Pfeil: nach unten gekrümmt 7">
              <a:extLst>
                <a:ext uri="{FF2B5EF4-FFF2-40B4-BE49-F238E27FC236}">
                  <a16:creationId xmlns:a16="http://schemas.microsoft.com/office/drawing/2014/main" id="{0BAEA9F8-8C25-6175-DBAA-499D539885D3}"/>
                </a:ext>
              </a:extLst>
            </p:cNvPr>
            <p:cNvSpPr/>
            <p:nvPr/>
          </p:nvSpPr>
          <p:spPr>
            <a:xfrm rot="-1440000">
              <a:off x="946484" y="4537811"/>
              <a:ext cx="789106" cy="283025"/>
            </a:xfrm>
            <a:prstGeom prst="curvedDownArrow">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BMWGroupTN Condensed"/>
                <a:ea typeface="+mn-ea"/>
                <a:cs typeface="+mn-cs"/>
              </a:endParaRPr>
            </a:p>
          </p:txBody>
        </p:sp>
        <p:sp>
          <p:nvSpPr>
            <p:cNvPr id="20" name="Pfeil: nach unten gekrümmt 9">
              <a:extLst>
                <a:ext uri="{FF2B5EF4-FFF2-40B4-BE49-F238E27FC236}">
                  <a16:creationId xmlns:a16="http://schemas.microsoft.com/office/drawing/2014/main" id="{06593936-0038-261D-C962-706DA2C33EDE}"/>
                </a:ext>
              </a:extLst>
            </p:cNvPr>
            <p:cNvSpPr/>
            <p:nvPr/>
          </p:nvSpPr>
          <p:spPr>
            <a:xfrm rot="19380000">
              <a:off x="1758073" y="3956422"/>
              <a:ext cx="1000125" cy="283025"/>
            </a:xfrm>
            <a:prstGeom prst="curvedDownArrow">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BMWGroupTN Condensed"/>
                <a:ea typeface="+mn-ea"/>
                <a:cs typeface="+mn-cs"/>
              </a:endParaRPr>
            </a:p>
          </p:txBody>
        </p:sp>
        <p:sp>
          <p:nvSpPr>
            <p:cNvPr id="21" name="Rectangle 8">
              <a:extLst>
                <a:ext uri="{FF2B5EF4-FFF2-40B4-BE49-F238E27FC236}">
                  <a16:creationId xmlns:a16="http://schemas.microsoft.com/office/drawing/2014/main" id="{A53E3B6D-055A-912B-E27F-C2C588C89C3F}"/>
                </a:ext>
              </a:extLst>
            </p:cNvPr>
            <p:cNvSpPr>
              <a:spLocks noChangeArrowheads="1"/>
            </p:cNvSpPr>
            <p:nvPr/>
          </p:nvSpPr>
          <p:spPr bwMode="auto">
            <a:xfrm>
              <a:off x="3692039" y="2076339"/>
              <a:ext cx="10001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304762"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BMWGroupTN Condensed"/>
                  <a:ea typeface="+mn-ea"/>
                  <a:cs typeface="+mn-cs"/>
                </a:rPr>
                <a:t>+13.5%</a:t>
              </a:r>
            </a:p>
          </p:txBody>
        </p:sp>
        <p:sp>
          <p:nvSpPr>
            <p:cNvPr id="22" name="Rectangle 8">
              <a:extLst>
                <a:ext uri="{FF2B5EF4-FFF2-40B4-BE49-F238E27FC236}">
                  <a16:creationId xmlns:a16="http://schemas.microsoft.com/office/drawing/2014/main" id="{ADD64C64-A916-DC1F-A899-993D1B58533E}"/>
                </a:ext>
              </a:extLst>
            </p:cNvPr>
            <p:cNvSpPr>
              <a:spLocks noChangeArrowheads="1"/>
            </p:cNvSpPr>
            <p:nvPr/>
          </p:nvSpPr>
          <p:spPr bwMode="auto">
            <a:xfrm>
              <a:off x="672067" y="4398124"/>
              <a:ext cx="66269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304762"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BMWGroupTN Condensed"/>
                  <a:ea typeface="+mn-ea"/>
                  <a:cs typeface="+mn-cs"/>
                </a:rPr>
                <a:t>+133.7%</a:t>
              </a:r>
            </a:p>
          </p:txBody>
        </p:sp>
        <p:sp>
          <p:nvSpPr>
            <p:cNvPr id="23" name="Rectangle 8">
              <a:extLst>
                <a:ext uri="{FF2B5EF4-FFF2-40B4-BE49-F238E27FC236}">
                  <a16:creationId xmlns:a16="http://schemas.microsoft.com/office/drawing/2014/main" id="{76BC731A-354E-BBF6-81B0-9C2A2139A7D3}"/>
                </a:ext>
              </a:extLst>
            </p:cNvPr>
            <p:cNvSpPr>
              <a:spLocks noChangeArrowheads="1"/>
            </p:cNvSpPr>
            <p:nvPr/>
          </p:nvSpPr>
          <p:spPr bwMode="auto">
            <a:xfrm>
              <a:off x="1473602" y="3869252"/>
              <a:ext cx="10001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304762"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BMWGroupTN Condensed"/>
                  <a:ea typeface="+mn-ea"/>
                  <a:cs typeface="+mn-cs"/>
                </a:rPr>
                <a:t>+107.9%</a:t>
              </a:r>
            </a:p>
          </p:txBody>
        </p:sp>
        <p:sp>
          <p:nvSpPr>
            <p:cNvPr id="24" name="Pfeil: nach unten gekrümmt 9">
              <a:extLst>
                <a:ext uri="{FF2B5EF4-FFF2-40B4-BE49-F238E27FC236}">
                  <a16:creationId xmlns:a16="http://schemas.microsoft.com/office/drawing/2014/main" id="{7A635FE5-3691-B402-233D-998DE4A2ED62}"/>
                </a:ext>
              </a:extLst>
            </p:cNvPr>
            <p:cNvSpPr/>
            <p:nvPr/>
          </p:nvSpPr>
          <p:spPr>
            <a:xfrm rot="19020000">
              <a:off x="2431853" y="2594840"/>
              <a:ext cx="1748553" cy="592113"/>
            </a:xfrm>
            <a:prstGeom prst="curvedDownArrow">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BMWGroupTN Condensed"/>
                <a:ea typeface="+mn-ea"/>
                <a:cs typeface="+mn-cs"/>
              </a:endParaRPr>
            </a:p>
          </p:txBody>
        </p:sp>
        <p:sp>
          <p:nvSpPr>
            <p:cNvPr id="25" name="Rectangle 8">
              <a:extLst>
                <a:ext uri="{FF2B5EF4-FFF2-40B4-BE49-F238E27FC236}">
                  <a16:creationId xmlns:a16="http://schemas.microsoft.com/office/drawing/2014/main" id="{D70A5DBC-30D6-2B1B-8BB5-72323FABA052}"/>
                </a:ext>
              </a:extLst>
            </p:cNvPr>
            <p:cNvSpPr>
              <a:spLocks noChangeArrowheads="1"/>
            </p:cNvSpPr>
            <p:nvPr/>
          </p:nvSpPr>
          <p:spPr bwMode="auto">
            <a:xfrm>
              <a:off x="2314705" y="2718569"/>
              <a:ext cx="10001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304762" rtl="0" eaLnBrk="1" fontAlgn="base"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BMWGroupTN Condensed"/>
                  <a:ea typeface="+mn-ea"/>
                  <a:cs typeface="+mn-cs"/>
                </a:rPr>
                <a:t>+74.1%</a:t>
              </a:r>
            </a:p>
          </p:txBody>
        </p:sp>
      </p:grpSp>
      <p:sp>
        <p:nvSpPr>
          <p:cNvPr id="27" name="Pfeil: nach unten gekrümmt 9">
            <a:extLst>
              <a:ext uri="{FF2B5EF4-FFF2-40B4-BE49-F238E27FC236}">
                <a16:creationId xmlns:a16="http://schemas.microsoft.com/office/drawing/2014/main" id="{355E2AF9-1DC8-232D-CAE0-01A70781D163}"/>
              </a:ext>
            </a:extLst>
          </p:cNvPr>
          <p:cNvSpPr/>
          <p:nvPr/>
        </p:nvSpPr>
        <p:spPr>
          <a:xfrm rot="20280000">
            <a:off x="4808513" y="1974211"/>
            <a:ext cx="1104106" cy="366615"/>
          </a:xfrm>
          <a:prstGeom prst="curvedDownArrow">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BMWGroupTN Condensed"/>
              <a:ea typeface="+mn-ea"/>
              <a:cs typeface="+mn-cs"/>
            </a:endParaRPr>
          </a:p>
        </p:txBody>
      </p:sp>
    </p:spTree>
    <p:extLst>
      <p:ext uri="{BB962C8B-B14F-4D97-AF65-F5344CB8AC3E}">
        <p14:creationId xmlns:p14="http://schemas.microsoft.com/office/powerpoint/2010/main" val="359258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01260947-A8DD-A21E-3C80-9978A81E7533}"/>
              </a:ext>
            </a:extLst>
          </p:cNvPr>
          <p:cNvSpPr txBox="1"/>
          <p:nvPr/>
        </p:nvSpPr>
        <p:spPr>
          <a:xfrm>
            <a:off x="479424" y="472332"/>
            <a:ext cx="4321248" cy="984885"/>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ELECTRIFICATION </a:t>
            </a:r>
            <a:br>
              <a:rPr lang="hu-HU" sz="3200" kern="1200" dirty="0">
                <a:solidFill>
                  <a:schemeClr val="bg1"/>
                </a:solidFill>
                <a:latin typeface="BMWGroupTN Light" pitchFamily="50" charset="0"/>
              </a:rPr>
            </a:br>
            <a:r>
              <a:rPr lang="hu-HU" sz="3200" kern="1200" dirty="0">
                <a:solidFill>
                  <a:schemeClr val="bg1"/>
                </a:solidFill>
                <a:latin typeface="BMWGroupTN Light" pitchFamily="50" charset="0"/>
              </a:rPr>
              <a:t>AND SUSTAINABILITY</a:t>
            </a:r>
            <a:endParaRPr lang="en-US" sz="3200" kern="1200" dirty="0" err="1">
              <a:solidFill>
                <a:schemeClr val="bg1"/>
              </a:solidFill>
              <a:latin typeface="BMWGroupTN Light" pitchFamily="50" charset="0"/>
            </a:endParaRPr>
          </a:p>
        </p:txBody>
      </p:sp>
      <p:pic>
        <p:nvPicPr>
          <p:cNvPr id="2" name="Grafik 2">
            <a:extLst>
              <a:ext uri="{FF2B5EF4-FFF2-40B4-BE49-F238E27FC236}">
                <a16:creationId xmlns:a16="http://schemas.microsoft.com/office/drawing/2014/main" id="{4A968A8B-FF87-3C49-EE16-F1BFE14BA2C0}"/>
              </a:ext>
            </a:extLst>
          </p:cNvPr>
          <p:cNvPicPr>
            <a:picLocks noChangeAspect="1"/>
          </p:cNvPicPr>
          <p:nvPr/>
        </p:nvPicPr>
        <p:blipFill rotWithShape="1">
          <a:blip r:embed="rId3">
            <a:extLst>
              <a:ext uri="{28A0092B-C50C-407E-A947-70E740481C1C}">
                <a14:useLocalDpi xmlns:a14="http://schemas.microsoft.com/office/drawing/2010/main" val="0"/>
              </a:ext>
            </a:extLst>
          </a:blip>
          <a:srcRect t="19" b="19"/>
          <a:stretch/>
        </p:blipFill>
        <p:spPr>
          <a:xfrm>
            <a:off x="5614189" y="1011"/>
            <a:ext cx="8188897" cy="6570000"/>
          </a:xfrm>
          <a:prstGeom prst="parallelogram">
            <a:avLst>
              <a:gd name="adj" fmla="val 24609"/>
            </a:avLst>
          </a:prstGeom>
          <a:blipFill>
            <a:blip r:embed="rId4"/>
            <a:srcRect/>
            <a:stretch>
              <a:fillRect l="-4564" r="-4564"/>
            </a:stretch>
          </a:blipFill>
          <a:ln w="19050">
            <a:noFill/>
            <a:miter lim="800000"/>
          </a:ln>
        </p:spPr>
      </p:pic>
      <p:sp>
        <p:nvSpPr>
          <p:cNvPr id="5" name="Rechteck 14">
            <a:extLst>
              <a:ext uri="{FF2B5EF4-FFF2-40B4-BE49-F238E27FC236}">
                <a16:creationId xmlns:a16="http://schemas.microsoft.com/office/drawing/2014/main" id="{87FBA072-30A9-09AD-D2B4-6A2AA4C93728}"/>
              </a:ext>
            </a:extLst>
          </p:cNvPr>
          <p:cNvSpPr>
            <a:spLocks/>
          </p:cNvSpPr>
          <p:nvPr/>
        </p:nvSpPr>
        <p:spPr>
          <a:xfrm>
            <a:off x="1675037" y="1807224"/>
            <a:ext cx="1466998" cy="286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304762" rtl="0" eaLnBrk="1" fontAlgn="auto" latinLnBrk="0" hangingPunct="1">
              <a:lnSpc>
                <a:spcPct val="93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BMWType V2 Light" pitchFamily="2" charset="0"/>
                <a:sym typeface="BMW Group Condensed" panose="020B0606020202020204" pitchFamily="34" charset="0"/>
              </a:rPr>
              <a:t>Pioneer</a:t>
            </a:r>
          </a:p>
        </p:txBody>
      </p:sp>
      <p:sp>
        <p:nvSpPr>
          <p:cNvPr id="7" name="Titel 1">
            <a:extLst>
              <a:ext uri="{FF2B5EF4-FFF2-40B4-BE49-F238E27FC236}">
                <a16:creationId xmlns:a16="http://schemas.microsoft.com/office/drawing/2014/main" id="{E3096D89-4FB8-EC8F-CB96-3EA50459121E}"/>
              </a:ext>
            </a:extLst>
          </p:cNvPr>
          <p:cNvSpPr txBox="1">
            <a:spLocks/>
          </p:cNvSpPr>
          <p:nvPr/>
        </p:nvSpPr>
        <p:spPr>
          <a:xfrm>
            <a:off x="820822" y="2751974"/>
            <a:ext cx="5579999" cy="2133602"/>
          </a:xfrm>
          <a:prstGeom prst="parallelogram">
            <a:avLst/>
          </a:prstGeom>
          <a:solidFill>
            <a:schemeClr val="bg1">
              <a:alpha val="89000"/>
            </a:schemeClr>
          </a:solidFill>
        </p:spPr>
        <p:txBody>
          <a:bodyPr vert="horz" wrap="square" lIns="0" tIns="0" rIns="0" bIns="0" rtlCol="0" anchor="ctr" anchorCtr="0">
            <a:noAutofit/>
          </a:bodyPr>
          <a:lstStyle>
            <a:lvl1pPr algn="l" defTabSz="914400" rtl="0" eaLnBrk="1" latinLnBrk="0" hangingPunct="1">
              <a:lnSpc>
                <a:spcPct val="100000"/>
              </a:lnSpc>
              <a:spcBef>
                <a:spcPts val="0"/>
              </a:spcBef>
              <a:spcAft>
                <a:spcPts val="0"/>
              </a:spcAft>
              <a:buNone/>
              <a:defRPr sz="2600" b="0" kern="1200" cap="all" baseline="0">
                <a:solidFill>
                  <a:schemeClr val="bg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35970"/>
              </a:solidFill>
              <a:effectLst/>
              <a:uLnTx/>
              <a:uFillTx/>
              <a:latin typeface="BMWGroupTN Condensed"/>
              <a:ea typeface="+mj-ea"/>
              <a:cs typeface="+mj-cs"/>
            </a:endParaRPr>
          </a:p>
        </p:txBody>
      </p:sp>
      <p:sp>
        <p:nvSpPr>
          <p:cNvPr id="9" name="Titel 1">
            <a:extLst>
              <a:ext uri="{FF2B5EF4-FFF2-40B4-BE49-F238E27FC236}">
                <a16:creationId xmlns:a16="http://schemas.microsoft.com/office/drawing/2014/main" id="{394D003C-85F4-A788-9079-810609F1EF8E}"/>
              </a:ext>
            </a:extLst>
          </p:cNvPr>
          <p:cNvSpPr txBox="1">
            <a:spLocks/>
          </p:cNvSpPr>
          <p:nvPr/>
        </p:nvSpPr>
        <p:spPr>
          <a:xfrm>
            <a:off x="469492" y="5023945"/>
            <a:ext cx="5363999" cy="1284780"/>
          </a:xfrm>
          <a:prstGeom prst="parallelogram">
            <a:avLst/>
          </a:prstGeom>
          <a:solidFill>
            <a:schemeClr val="bg1">
              <a:alpha val="89000"/>
            </a:schemeClr>
          </a:solidFill>
        </p:spPr>
        <p:txBody>
          <a:bodyPr vert="horz" wrap="square" lIns="0" tIns="0" rIns="0" bIns="0" rtlCol="0" anchor="ctr" anchorCtr="0">
            <a:noAutofit/>
          </a:bodyPr>
          <a:lstStyle>
            <a:defPPr>
              <a:defRPr lang="de-DE"/>
            </a:defPPr>
            <a:lvl1pPr algn="ctr">
              <a:lnSpc>
                <a:spcPct val="100000"/>
              </a:lnSpc>
              <a:spcBef>
                <a:spcPts val="0"/>
              </a:spcBef>
              <a:spcAft>
                <a:spcPts val="600"/>
              </a:spcAft>
              <a:buNone/>
              <a:defRPr sz="2000" b="0" cap="none"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35970"/>
                </a:solidFill>
                <a:effectLst>
                  <a:outerShdw blurRad="38100" dist="38100" dir="2700000" algn="tl">
                    <a:srgbClr val="000000">
                      <a:alpha val="43137"/>
                    </a:srgbClr>
                  </a:outerShdw>
                </a:effectLst>
                <a:uLnTx/>
                <a:uFillTx/>
                <a:latin typeface="BMWGroupTN Condensed"/>
                <a:ea typeface="+mj-ea"/>
                <a:cs typeface="+mj-cs"/>
              </a:rPr>
              <a:t>By 2030 </a:t>
            </a:r>
            <a:r>
              <a:rPr kumimoji="0" lang="en-US" sz="2000" b="0" i="0" u="none" strike="noStrike" kern="1200" cap="none" spc="0" normalizeH="0" baseline="0" noProof="0" dirty="0">
                <a:ln>
                  <a:noFill/>
                </a:ln>
                <a:solidFill>
                  <a:srgbClr val="035970"/>
                </a:solidFill>
                <a:effectLst/>
                <a:uLnTx/>
                <a:uFillTx/>
                <a:latin typeface="BMWGroupTN Condensed"/>
                <a:ea typeface="+mj-ea"/>
                <a:cs typeface="+mj-cs"/>
              </a:rPr>
              <a:t>we expect BEVs will account for </a:t>
            </a:r>
            <a:r>
              <a:rPr kumimoji="0" lang="en-US" sz="2000" b="1" i="0" u="none" strike="noStrike" kern="1200" cap="none" spc="0" normalizeH="0" baseline="0" noProof="0" dirty="0">
                <a:ln>
                  <a:noFill/>
                </a:ln>
                <a:solidFill>
                  <a:srgbClr val="035970"/>
                </a:solidFill>
                <a:effectLst>
                  <a:outerShdw blurRad="38100" dist="38100" dir="2700000" algn="tl">
                    <a:srgbClr val="000000">
                      <a:alpha val="43137"/>
                    </a:srgbClr>
                  </a:outerShdw>
                </a:effectLst>
                <a:uLnTx/>
                <a:uFillTx/>
                <a:latin typeface="BMWGroupTN Condensed"/>
                <a:ea typeface="+mj-ea"/>
                <a:cs typeface="+mj-cs"/>
              </a:rPr>
              <a:t>&gt;50% of global sales </a:t>
            </a:r>
            <a:r>
              <a:rPr kumimoji="0" lang="en-US" sz="2000" b="0" i="0" u="none" strike="noStrike" kern="1200" cap="none" spc="0" normalizeH="0" baseline="0" noProof="0" dirty="0">
                <a:ln>
                  <a:noFill/>
                </a:ln>
                <a:solidFill>
                  <a:srgbClr val="035970"/>
                </a:solidFill>
                <a:effectLst/>
                <a:uLnTx/>
                <a:uFillTx/>
                <a:latin typeface="BMWGroupTN Condensed"/>
                <a:ea typeface="+mj-ea"/>
                <a:cs typeface="+mj-cs"/>
              </a:rPr>
              <a:t>and will be available for 100% of today’s </a:t>
            </a:r>
            <a:br>
              <a:rPr kumimoji="0" lang="en-US" sz="2000" b="0" i="0" u="none" strike="noStrike" kern="1200" cap="none" spc="0" normalizeH="0" baseline="0" noProof="0" dirty="0">
                <a:ln>
                  <a:noFill/>
                </a:ln>
                <a:solidFill>
                  <a:srgbClr val="035970"/>
                </a:solidFill>
                <a:effectLst/>
                <a:uLnTx/>
                <a:uFillTx/>
                <a:latin typeface="BMWGroupTN Condensed"/>
                <a:ea typeface="+mj-ea"/>
                <a:cs typeface="+mj-cs"/>
              </a:rPr>
            </a:br>
            <a:r>
              <a:rPr kumimoji="0" lang="en-US" sz="2000" b="0" i="0" u="none" strike="noStrike" kern="1200" cap="none" spc="0" normalizeH="0" baseline="0" noProof="0" dirty="0">
                <a:ln>
                  <a:noFill/>
                </a:ln>
                <a:solidFill>
                  <a:srgbClr val="035970"/>
                </a:solidFill>
                <a:effectLst/>
                <a:uLnTx/>
                <a:uFillTx/>
                <a:latin typeface="BMWGroupTN Condensed"/>
                <a:ea typeface="+mj-ea"/>
                <a:cs typeface="+mj-cs"/>
              </a:rPr>
              <a:t>market segments.</a:t>
            </a:r>
          </a:p>
        </p:txBody>
      </p:sp>
      <p:sp>
        <p:nvSpPr>
          <p:cNvPr id="12" name="Parallelogramm 20">
            <a:extLst>
              <a:ext uri="{FF2B5EF4-FFF2-40B4-BE49-F238E27FC236}">
                <a16:creationId xmlns:a16="http://schemas.microsoft.com/office/drawing/2014/main" id="{FA4C8528-80C8-0955-5BB0-948FF1AB6F38}"/>
              </a:ext>
            </a:extLst>
          </p:cNvPr>
          <p:cNvSpPr/>
          <p:nvPr/>
        </p:nvSpPr>
        <p:spPr>
          <a:xfrm>
            <a:off x="2759610" y="1792607"/>
            <a:ext cx="2617023" cy="586888"/>
          </a:xfrm>
          <a:prstGeom prst="parallelogram">
            <a:avLst/>
          </a:prstGeom>
          <a:noFill/>
          <a:ln w="19050" cap="sq">
            <a:gradFill>
              <a:gsLst>
                <a:gs pos="0">
                  <a:srgbClr val="035970"/>
                </a:gs>
                <a:gs pos="52000">
                  <a:srgbClr val="035970"/>
                </a:gs>
                <a:gs pos="100000">
                  <a:schemeClr val="accent1">
                    <a:lumMod val="30000"/>
                    <a:lumOff val="70000"/>
                    <a:alpha val="8000"/>
                  </a:schemeClr>
                </a:gs>
              </a:gsLst>
              <a:lin ang="5400000" scaled="1"/>
            </a:gra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862716"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BMWGroupTN Condensed"/>
              <a:ea typeface="+mn-ea"/>
              <a:cs typeface="+mn-cs"/>
            </a:endParaRPr>
          </a:p>
        </p:txBody>
      </p:sp>
      <p:sp>
        <p:nvSpPr>
          <p:cNvPr id="13" name="Rechteck 14">
            <a:extLst>
              <a:ext uri="{FF2B5EF4-FFF2-40B4-BE49-F238E27FC236}">
                <a16:creationId xmlns:a16="http://schemas.microsoft.com/office/drawing/2014/main" id="{378D40B2-5BD7-3005-8EAE-600A238C8E85}"/>
              </a:ext>
            </a:extLst>
          </p:cNvPr>
          <p:cNvSpPr>
            <a:spLocks/>
          </p:cNvSpPr>
          <p:nvPr/>
        </p:nvSpPr>
        <p:spPr>
          <a:xfrm>
            <a:off x="3520201" y="1519667"/>
            <a:ext cx="1095840" cy="286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304762" rtl="0" eaLnBrk="1" fontAlgn="auto" latinLnBrk="0" hangingPunct="1">
              <a:lnSpc>
                <a:spcPct val="93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BMWType V2 Light" pitchFamily="2" charset="0"/>
                <a:sym typeface="BMW Group Condensed" panose="020B0606020202020204" pitchFamily="34" charset="0"/>
              </a:rPr>
              <a:t>since</a:t>
            </a:r>
          </a:p>
        </p:txBody>
      </p:sp>
      <p:sp>
        <p:nvSpPr>
          <p:cNvPr id="24" name="Textfeld 10">
            <a:extLst>
              <a:ext uri="{FF2B5EF4-FFF2-40B4-BE49-F238E27FC236}">
                <a16:creationId xmlns:a16="http://schemas.microsoft.com/office/drawing/2014/main" id="{20D6DE61-11B9-99BA-3036-87265FBC47F5}"/>
              </a:ext>
            </a:extLst>
          </p:cNvPr>
          <p:cNvSpPr txBox="1"/>
          <p:nvPr/>
        </p:nvSpPr>
        <p:spPr>
          <a:xfrm>
            <a:off x="4354265" y="2080159"/>
            <a:ext cx="1278421" cy="2862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de-DE"/>
            </a:defPPr>
            <a:lvl1pPr defTabSz="304762">
              <a:lnSpc>
                <a:spcPct val="93000"/>
              </a:lnSpc>
              <a:spcAft>
                <a:spcPts val="600"/>
              </a:spcAft>
              <a:defRPr sz="2000" b="1">
                <a:solidFill>
                  <a:schemeClr val="bg1"/>
                </a:solidFill>
                <a:effectLst>
                  <a:outerShdw blurRad="38100" dist="38100" dir="2700000" algn="tl">
                    <a:srgbClr val="000000">
                      <a:alpha val="43137"/>
                    </a:srgbClr>
                  </a:outerShdw>
                </a:effectLst>
                <a:cs typeface="BMWType V2 Light"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304762" rtl="0" eaLnBrk="1" fontAlgn="auto" latinLnBrk="0" hangingPunct="1">
              <a:lnSpc>
                <a:spcPct val="93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BMWType V2 Light" pitchFamily="2" charset="0"/>
                <a:sym typeface="BMW Group Condensed" panose="020B0606020202020204" pitchFamily="34" charset="0"/>
              </a:rPr>
              <a:t>2013.</a:t>
            </a:r>
          </a:p>
        </p:txBody>
      </p:sp>
      <p:sp>
        <p:nvSpPr>
          <p:cNvPr id="25" name="Textfeld 8">
            <a:extLst>
              <a:ext uri="{FF2B5EF4-FFF2-40B4-BE49-F238E27FC236}">
                <a16:creationId xmlns:a16="http://schemas.microsoft.com/office/drawing/2014/main" id="{E9CAAAC0-C103-F3FE-6D6C-09FEB1CC3489}"/>
              </a:ext>
            </a:extLst>
          </p:cNvPr>
          <p:cNvSpPr txBox="1"/>
          <p:nvPr/>
        </p:nvSpPr>
        <p:spPr>
          <a:xfrm>
            <a:off x="1188198" y="3160954"/>
            <a:ext cx="4845246" cy="140038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35970"/>
                </a:solidFill>
                <a:effectLst/>
                <a:uLnTx/>
                <a:uFillTx/>
                <a:latin typeface="BMWGroupTN Condensed"/>
                <a:ea typeface="+mn-ea"/>
                <a:cs typeface="+mn-cs"/>
              </a:rPr>
              <a:t>   We </a:t>
            </a:r>
            <a:r>
              <a:rPr kumimoji="0" lang="en-US" sz="2000" b="1" i="0" u="none" strike="noStrike" kern="1200" cap="none" spc="0" normalizeH="0" baseline="0" noProof="0" dirty="0">
                <a:ln>
                  <a:noFill/>
                </a:ln>
                <a:solidFill>
                  <a:srgbClr val="035970"/>
                </a:solidFill>
                <a:effectLst/>
                <a:uLnTx/>
                <a:uFillTx/>
                <a:latin typeface="BMWGroupTN Condensed"/>
                <a:ea typeface="+mn-ea"/>
                <a:cs typeface="+mn-cs"/>
              </a:rPr>
              <a:t>increased sales of all-electric cars </a:t>
            </a:r>
            <a:r>
              <a:rPr kumimoji="0" lang="en-US" sz="2000" b="0" i="0" u="none" strike="noStrike" kern="1200" cap="none" spc="0" normalizeH="0" baseline="0" noProof="0" dirty="0">
                <a:ln>
                  <a:noFill/>
                </a:ln>
                <a:solidFill>
                  <a:srgbClr val="035970"/>
                </a:solidFill>
                <a:effectLst/>
                <a:uLnTx/>
                <a:uFillTx/>
                <a:latin typeface="BMWGroupTN Condensed"/>
                <a:ea typeface="+mn-ea"/>
                <a:cs typeface="+mn-cs"/>
              </a:rPr>
              <a:t>(BEVs) in 2024 (+13.5%).</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35970"/>
                </a:solidFill>
                <a:effectLst/>
                <a:uLnTx/>
                <a:uFillTx/>
                <a:latin typeface="BMWGroupTN Condensed"/>
                <a:ea typeface="+mn-ea"/>
                <a:cs typeface="+mn-cs"/>
              </a:rPr>
              <a:t>We </a:t>
            </a:r>
            <a:r>
              <a:rPr kumimoji="0" lang="en-US" sz="2000" b="1" i="0" u="none" strike="noStrike" kern="1200" cap="none" spc="0" normalizeH="0" baseline="0" noProof="0" dirty="0">
                <a:ln>
                  <a:noFill/>
                </a:ln>
                <a:solidFill>
                  <a:srgbClr val="035970"/>
                </a:solidFill>
                <a:uLnTx/>
                <a:uFillTx/>
                <a:latin typeface="BMWGroupTN Condensed"/>
                <a:ea typeface="+mn-ea"/>
                <a:cs typeface="+mn-cs"/>
              </a:rPr>
              <a:t>achieved</a:t>
            </a:r>
            <a:r>
              <a:rPr kumimoji="0" lang="en-US" sz="2000" b="1" i="0" u="none" strike="noStrike" kern="1200" cap="none" spc="0" normalizeH="0" baseline="0" noProof="0" dirty="0">
                <a:ln>
                  <a:noFill/>
                </a:ln>
                <a:solidFill>
                  <a:srgbClr val="035970"/>
                </a:solidFill>
                <a:effectLst>
                  <a:outerShdw blurRad="38100" dist="38100" dir="2700000" algn="tl">
                    <a:srgbClr val="000000">
                      <a:alpha val="43137"/>
                    </a:srgbClr>
                  </a:outerShdw>
                </a:effectLst>
                <a:uLnTx/>
                <a:uFillTx/>
                <a:latin typeface="BMWGroupTN Condensed"/>
                <a:ea typeface="+mn-ea"/>
                <a:cs typeface="+mn-cs"/>
              </a:rPr>
              <a:t> </a:t>
            </a:r>
            <a:r>
              <a:rPr kumimoji="0" lang="en-US" sz="2000" b="1" i="0" u="none" strike="noStrike" kern="1200" cap="none" spc="0" normalizeH="0" baseline="0" noProof="0" dirty="0">
                <a:ln>
                  <a:noFill/>
                </a:ln>
                <a:solidFill>
                  <a:srgbClr val="035970"/>
                </a:solidFill>
                <a:effectLst/>
                <a:uLnTx/>
                <a:uFillTx/>
                <a:latin typeface="BMWGroupTN Condensed"/>
                <a:ea typeface="+mn-ea"/>
                <a:cs typeface="+mn-cs"/>
              </a:rPr>
              <a:t>17.4% all-electric cars as proportion of our total sales in 2024.</a:t>
            </a:r>
          </a:p>
        </p:txBody>
      </p:sp>
      <p:sp>
        <p:nvSpPr>
          <p:cNvPr id="26" name="Parallelogramm 13">
            <a:extLst>
              <a:ext uri="{FF2B5EF4-FFF2-40B4-BE49-F238E27FC236}">
                <a16:creationId xmlns:a16="http://schemas.microsoft.com/office/drawing/2014/main" id="{2CAFB70E-BD09-4F69-C357-FFE5EE9B177A}"/>
              </a:ext>
            </a:extLst>
          </p:cNvPr>
          <p:cNvSpPr/>
          <p:nvPr/>
        </p:nvSpPr>
        <p:spPr>
          <a:xfrm>
            <a:off x="820822" y="2153374"/>
            <a:ext cx="3188546" cy="766988"/>
          </a:xfrm>
          <a:prstGeom prst="parallelogram">
            <a:avLst/>
          </a:prstGeom>
          <a:noFill/>
          <a:ln w="19050" cap="sq">
            <a:gradFill flip="none" rotWithShape="1">
              <a:gsLst>
                <a:gs pos="15000">
                  <a:schemeClr val="accent1">
                    <a:alpha val="66000"/>
                  </a:schemeClr>
                </a:gs>
                <a:gs pos="100000">
                  <a:schemeClr val="accent1">
                    <a:lumMod val="30000"/>
                    <a:lumOff val="70000"/>
                    <a:alpha val="0"/>
                  </a:schemeClr>
                </a:gs>
              </a:gsLst>
              <a:lin ang="10800000" scaled="1"/>
              <a:tileRect/>
            </a:gra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862716"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BMWGroupTN Condensed"/>
              <a:ea typeface="+mn-ea"/>
              <a:cs typeface="+mn-cs"/>
            </a:endParaRPr>
          </a:p>
        </p:txBody>
      </p:sp>
    </p:spTree>
    <p:extLst>
      <p:ext uri="{BB962C8B-B14F-4D97-AF65-F5344CB8AC3E}">
        <p14:creationId xmlns:p14="http://schemas.microsoft.com/office/powerpoint/2010/main" val="89638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405B0E5-745B-BE63-4E46-D81083FC5ECA}"/>
              </a:ext>
            </a:extLst>
          </p:cNvPr>
          <p:cNvGrpSpPr/>
          <p:nvPr/>
        </p:nvGrpSpPr>
        <p:grpSpPr>
          <a:xfrm>
            <a:off x="-19701" y="0"/>
            <a:ext cx="4030386" cy="6858000"/>
            <a:chOff x="-19701" y="0"/>
            <a:chExt cx="4030386" cy="6858000"/>
          </a:xfrm>
        </p:grpSpPr>
        <p:grpSp>
          <p:nvGrpSpPr>
            <p:cNvPr id="14" name="Csoportba foglalás 13">
              <a:extLst>
                <a:ext uri="{FF2B5EF4-FFF2-40B4-BE49-F238E27FC236}">
                  <a16:creationId xmlns:a16="http://schemas.microsoft.com/office/drawing/2014/main" id="{99D0EB4B-019B-77D2-5C3D-382FABF19AAA}"/>
                </a:ext>
              </a:extLst>
            </p:cNvPr>
            <p:cNvGrpSpPr/>
            <p:nvPr/>
          </p:nvGrpSpPr>
          <p:grpSpPr>
            <a:xfrm>
              <a:off x="-1268" y="0"/>
              <a:ext cx="4011953" cy="6858000"/>
              <a:chOff x="-1268" y="0"/>
              <a:chExt cx="4011953" cy="6858000"/>
            </a:xfrm>
          </p:grpSpPr>
          <p:pic>
            <p:nvPicPr>
              <p:cNvPr id="8" name="Grafik 33">
                <a:extLst>
                  <a:ext uri="{FF2B5EF4-FFF2-40B4-BE49-F238E27FC236}">
                    <a16:creationId xmlns:a16="http://schemas.microsoft.com/office/drawing/2014/main" id="{90823AD4-C864-B97E-AB04-6467632FF875}"/>
                  </a:ext>
                </a:extLst>
              </p:cNvPr>
              <p:cNvPicPr>
                <a:picLocks/>
              </p:cNvPicPr>
              <p:nvPr/>
            </p:nvPicPr>
            <p:blipFill rotWithShape="1">
              <a:blip r:embed="rId3" cstate="print">
                <a:extLst>
                  <a:ext uri="{28A0092B-C50C-407E-A947-70E740481C1C}">
                    <a14:useLocalDpi xmlns:a14="http://schemas.microsoft.com/office/drawing/2010/main" val="0"/>
                  </a:ext>
                </a:extLst>
              </a:blip>
              <a:srcRect l="23593" t="-11566" r="25431" b="-6264"/>
              <a:stretch/>
            </p:blipFill>
            <p:spPr>
              <a:xfrm>
                <a:off x="-1" y="0"/>
                <a:ext cx="4010686" cy="6858000"/>
              </a:xfrm>
              <a:prstGeom prst="rect">
                <a:avLst/>
              </a:prstGeom>
              <a:solidFill>
                <a:schemeClr val="bg1"/>
              </a:solidFill>
            </p:spPr>
          </p:pic>
          <p:pic>
            <p:nvPicPr>
              <p:cNvPr id="13" name="Grafik 33">
                <a:extLst>
                  <a:ext uri="{FF2B5EF4-FFF2-40B4-BE49-F238E27FC236}">
                    <a16:creationId xmlns:a16="http://schemas.microsoft.com/office/drawing/2014/main" id="{B8F57AB2-048C-6D70-B5F9-7A9A0EA9A025}"/>
                  </a:ext>
                </a:extLst>
              </p:cNvPr>
              <p:cNvPicPr>
                <a:picLocks/>
              </p:cNvPicPr>
              <p:nvPr/>
            </p:nvPicPr>
            <p:blipFill rotWithShape="1">
              <a:blip r:embed="rId3" cstate="print">
                <a:extLst>
                  <a:ext uri="{28A0092B-C50C-407E-A947-70E740481C1C}">
                    <a14:useLocalDpi xmlns:a14="http://schemas.microsoft.com/office/drawing/2010/main" val="0"/>
                  </a:ext>
                </a:extLst>
              </a:blip>
              <a:srcRect l="23593" t="193" r="25431" b="88141"/>
              <a:stretch/>
            </p:blipFill>
            <p:spPr>
              <a:xfrm rot="10800000">
                <a:off x="-1268" y="0"/>
                <a:ext cx="4010686" cy="679010"/>
              </a:xfrm>
              <a:prstGeom prst="rect">
                <a:avLst/>
              </a:prstGeom>
              <a:solidFill>
                <a:schemeClr val="bg1"/>
              </a:solidFill>
            </p:spPr>
          </p:pic>
        </p:grpSp>
        <p:sp>
          <p:nvSpPr>
            <p:cNvPr id="9" name="Rechteck 16">
              <a:extLst>
                <a:ext uri="{FF2B5EF4-FFF2-40B4-BE49-F238E27FC236}">
                  <a16:creationId xmlns:a16="http://schemas.microsoft.com/office/drawing/2014/main" id="{76FB08B1-9277-929F-A791-DA5199D8704F}"/>
                </a:ext>
              </a:extLst>
            </p:cNvPr>
            <p:cNvSpPr>
              <a:spLocks/>
            </p:cNvSpPr>
            <p:nvPr/>
          </p:nvSpPr>
          <p:spPr>
            <a:xfrm>
              <a:off x="-19701" y="4083049"/>
              <a:ext cx="4010685" cy="2774951"/>
            </a:xfrm>
            <a:prstGeom prst="rect">
              <a:avLst/>
            </a:prstGeom>
            <a:gradFill>
              <a:gsLst>
                <a:gs pos="100000">
                  <a:schemeClr val="tx1"/>
                </a:gs>
                <a:gs pos="0">
                  <a:schemeClr val="tx1">
                    <a:alpha val="0"/>
                  </a:scheme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BMWGroupTN Condensed"/>
                <a:ea typeface="+mn-ea"/>
                <a:cs typeface="+mn-cs"/>
              </a:endParaRPr>
            </a:p>
          </p:txBody>
        </p:sp>
        <p:sp>
          <p:nvSpPr>
            <p:cNvPr id="22" name="Textfeld 18">
              <a:extLst>
                <a:ext uri="{FF2B5EF4-FFF2-40B4-BE49-F238E27FC236}">
                  <a16:creationId xmlns:a16="http://schemas.microsoft.com/office/drawing/2014/main" id="{7C866B97-13D0-0BA3-D91C-97EE678E2699}"/>
                </a:ext>
              </a:extLst>
            </p:cNvPr>
            <p:cNvSpPr txBox="1">
              <a:spLocks/>
            </p:cNvSpPr>
            <p:nvPr/>
          </p:nvSpPr>
          <p:spPr>
            <a:xfrm>
              <a:off x="482912" y="5472755"/>
              <a:ext cx="3044858" cy="84638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3200" b="0" i="0" u="none" strike="noStrike" kern="1200" cap="none" spc="500" normalizeH="0" baseline="0" noProof="0" dirty="0">
                  <a:ln>
                    <a:noFill/>
                  </a:ln>
                  <a:solidFill>
                    <a:srgbClr val="FFFFFF"/>
                  </a:solidFill>
                  <a:effectLst/>
                  <a:uLnTx/>
                  <a:uFillTx/>
                  <a:latin typeface="BMWGroupTN Condensed"/>
                  <a:ea typeface="+mn-ea"/>
                  <a:cs typeface="+mn-cs"/>
                </a:rPr>
                <a:t>2013</a:t>
              </a:r>
            </a:p>
            <a:p>
              <a:pPr algn="ctr">
                <a:spcAft>
                  <a:spcPts val="600"/>
                </a:spcAft>
                <a:defRPr/>
              </a:pPr>
              <a:r>
                <a:rPr lang="en-GB" dirty="0">
                  <a:solidFill>
                    <a:prstClr val="white"/>
                  </a:solidFill>
                  <a:latin typeface="BMWGroupTN Condensed"/>
                </a:rPr>
                <a:t>A pioneer in electric mobility.</a:t>
              </a:r>
            </a:p>
          </p:txBody>
        </p:sp>
      </p:grpSp>
      <p:grpSp>
        <p:nvGrpSpPr>
          <p:cNvPr id="26" name="Group 25">
            <a:extLst>
              <a:ext uri="{FF2B5EF4-FFF2-40B4-BE49-F238E27FC236}">
                <a16:creationId xmlns:a16="http://schemas.microsoft.com/office/drawing/2014/main" id="{3313E8B6-D93A-5A2D-9AE1-2658CB8EC3E5}"/>
              </a:ext>
            </a:extLst>
          </p:cNvPr>
          <p:cNvGrpSpPr/>
          <p:nvPr/>
        </p:nvGrpSpPr>
        <p:grpSpPr>
          <a:xfrm>
            <a:off x="3993521" y="-1"/>
            <a:ext cx="4185258" cy="6858001"/>
            <a:chOff x="3993521" y="-1"/>
            <a:chExt cx="4185258" cy="6858001"/>
          </a:xfrm>
        </p:grpSpPr>
        <p:sp>
          <p:nvSpPr>
            <p:cNvPr id="6" name="Téglalap 5">
              <a:extLst>
                <a:ext uri="{FF2B5EF4-FFF2-40B4-BE49-F238E27FC236}">
                  <a16:creationId xmlns:a16="http://schemas.microsoft.com/office/drawing/2014/main" id="{64E88BFF-29F2-5EFD-9653-4709BC47F1E7}"/>
                </a:ext>
              </a:extLst>
            </p:cNvPr>
            <p:cNvSpPr/>
            <p:nvPr/>
          </p:nvSpPr>
          <p:spPr>
            <a:xfrm>
              <a:off x="4090657" y="0"/>
              <a:ext cx="4010686" cy="6858000"/>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a:solidFill>
                  <a:schemeClr val="tx1"/>
                </a:solidFill>
              </a:endParaRPr>
            </a:p>
          </p:txBody>
        </p:sp>
        <p:sp>
          <p:nvSpPr>
            <p:cNvPr id="15" name="Rechteck 16">
              <a:extLst>
                <a:ext uri="{FF2B5EF4-FFF2-40B4-BE49-F238E27FC236}">
                  <a16:creationId xmlns:a16="http://schemas.microsoft.com/office/drawing/2014/main" id="{FCB84288-7303-46BC-F80C-105782146097}"/>
                </a:ext>
              </a:extLst>
            </p:cNvPr>
            <p:cNvSpPr>
              <a:spLocks/>
            </p:cNvSpPr>
            <p:nvPr/>
          </p:nvSpPr>
          <p:spPr>
            <a:xfrm>
              <a:off x="3993521" y="4083049"/>
              <a:ext cx="4182721" cy="2774951"/>
            </a:xfrm>
            <a:prstGeom prst="rect">
              <a:avLst/>
            </a:prstGeom>
            <a:gradFill>
              <a:gsLst>
                <a:gs pos="100000">
                  <a:schemeClr val="tx1"/>
                </a:gs>
                <a:gs pos="0">
                  <a:schemeClr val="tx1">
                    <a:alpha val="0"/>
                  </a:scheme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BMWGroupTN Condensed"/>
                <a:ea typeface="+mn-ea"/>
                <a:cs typeface="+mn-cs"/>
              </a:endParaRPr>
            </a:p>
          </p:txBody>
        </p:sp>
        <p:pic>
          <p:nvPicPr>
            <p:cNvPr id="11" name="Grafik 13">
              <a:extLst>
                <a:ext uri="{FF2B5EF4-FFF2-40B4-BE49-F238E27FC236}">
                  <a16:creationId xmlns:a16="http://schemas.microsoft.com/office/drawing/2014/main" id="{660CC156-E09D-CD8B-8087-0510AD873B41}"/>
                </a:ext>
              </a:extLst>
            </p:cNvPr>
            <p:cNvPicPr>
              <a:picLocks noChangeAspect="1"/>
            </p:cNvPicPr>
            <p:nvPr/>
          </p:nvPicPr>
          <p:blipFill rotWithShape="1">
            <a:blip r:embed="rId4">
              <a:extLst>
                <a:ext uri="{28A0092B-C50C-407E-A947-70E740481C1C}">
                  <a14:useLocalDpi xmlns:a14="http://schemas.microsoft.com/office/drawing/2010/main" val="0"/>
                </a:ext>
              </a:extLst>
            </a:blip>
            <a:srcRect l="24789" t="15359" r="9277"/>
            <a:stretch/>
          </p:blipFill>
          <p:spPr>
            <a:xfrm>
              <a:off x="3996058" y="-1"/>
              <a:ext cx="4182721" cy="6858001"/>
            </a:xfrm>
            <a:prstGeom prst="rect">
              <a:avLst/>
            </a:prstGeom>
          </p:spPr>
        </p:pic>
        <p:sp>
          <p:nvSpPr>
            <p:cNvPr id="16" name="Textfeld 20">
              <a:extLst>
                <a:ext uri="{FF2B5EF4-FFF2-40B4-BE49-F238E27FC236}">
                  <a16:creationId xmlns:a16="http://schemas.microsoft.com/office/drawing/2014/main" id="{A4811D99-4701-1F46-EF64-56AFCCE67FDD}"/>
                </a:ext>
              </a:extLst>
            </p:cNvPr>
            <p:cNvSpPr txBox="1">
              <a:spLocks/>
            </p:cNvSpPr>
            <p:nvPr/>
          </p:nvSpPr>
          <p:spPr>
            <a:xfrm>
              <a:off x="4756760" y="5470524"/>
              <a:ext cx="2677212" cy="1123384"/>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hu-HU" sz="3200" b="1" spc="500" dirty="0">
                  <a:solidFill>
                    <a:srgbClr val="66C2C1"/>
                  </a:solidFill>
                  <a:latin typeface="BMWGroupTN Condensed"/>
                </a:rPr>
                <a:t>2024</a:t>
              </a:r>
              <a:endParaRPr kumimoji="0" lang="en-GB" sz="3200" b="1" i="0" u="none" strike="noStrike" kern="1200" cap="none" spc="500" normalizeH="0" baseline="0" noProof="0" dirty="0">
                <a:ln>
                  <a:noFill/>
                </a:ln>
                <a:solidFill>
                  <a:srgbClr val="66C2C1"/>
                </a:solidFill>
                <a:effectLst/>
                <a:uLnTx/>
                <a:uFillTx/>
                <a:latin typeface="BMWGroupTN Condensed"/>
                <a:ea typeface="+mn-ea"/>
                <a:cs typeface="+mn-cs"/>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i="0" u="none" strike="noStrike" kern="1200" cap="none" spc="0" normalizeH="0" baseline="0" noProof="0" dirty="0">
                  <a:ln>
                    <a:noFill/>
                  </a:ln>
                  <a:solidFill>
                    <a:prstClr val="white"/>
                  </a:solidFill>
                  <a:effectLst/>
                  <a:uLnTx/>
                  <a:uFillTx/>
                  <a:latin typeface="BMWGroupTN Condensed"/>
                  <a:ea typeface="+mn-ea"/>
                  <a:cs typeface="+mn-cs"/>
                </a:rPr>
                <a:t>Electrification of the entire range.</a:t>
              </a:r>
            </a:p>
          </p:txBody>
        </p:sp>
      </p:grpSp>
      <p:grpSp>
        <p:nvGrpSpPr>
          <p:cNvPr id="27" name="Group 26">
            <a:extLst>
              <a:ext uri="{FF2B5EF4-FFF2-40B4-BE49-F238E27FC236}">
                <a16:creationId xmlns:a16="http://schemas.microsoft.com/office/drawing/2014/main" id="{EC16BF15-2838-5AE2-4482-40BC6DBF84E4}"/>
              </a:ext>
            </a:extLst>
          </p:cNvPr>
          <p:cNvGrpSpPr/>
          <p:nvPr/>
        </p:nvGrpSpPr>
        <p:grpSpPr>
          <a:xfrm>
            <a:off x="8180047" y="-1"/>
            <a:ext cx="4011953" cy="6870908"/>
            <a:chOff x="8180047" y="-1"/>
            <a:chExt cx="4011953" cy="6870908"/>
          </a:xfrm>
        </p:grpSpPr>
        <p:sp>
          <p:nvSpPr>
            <p:cNvPr id="7" name="Téglalap 6">
              <a:extLst>
                <a:ext uri="{FF2B5EF4-FFF2-40B4-BE49-F238E27FC236}">
                  <a16:creationId xmlns:a16="http://schemas.microsoft.com/office/drawing/2014/main" id="{72EC5DFD-976C-D135-2E8C-3FAE26F9633C}"/>
                </a:ext>
              </a:extLst>
            </p:cNvPr>
            <p:cNvSpPr/>
            <p:nvPr/>
          </p:nvSpPr>
          <p:spPr>
            <a:xfrm>
              <a:off x="8181314" y="-1"/>
              <a:ext cx="4010686" cy="6857999"/>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a:solidFill>
                  <a:schemeClr val="tx1"/>
                </a:solidFill>
              </a:endParaRPr>
            </a:p>
          </p:txBody>
        </p:sp>
        <p:sp>
          <p:nvSpPr>
            <p:cNvPr id="18" name="Rechteck 21">
              <a:extLst>
                <a:ext uri="{FF2B5EF4-FFF2-40B4-BE49-F238E27FC236}">
                  <a16:creationId xmlns:a16="http://schemas.microsoft.com/office/drawing/2014/main" id="{972988BA-3248-09D1-3F02-0DF960660A0B}"/>
                </a:ext>
              </a:extLst>
            </p:cNvPr>
            <p:cNvSpPr>
              <a:spLocks/>
            </p:cNvSpPr>
            <p:nvPr/>
          </p:nvSpPr>
          <p:spPr>
            <a:xfrm>
              <a:off x="8181316" y="3494638"/>
              <a:ext cx="4010684" cy="3363360"/>
            </a:xfrm>
            <a:prstGeom prst="rect">
              <a:avLst/>
            </a:prstGeom>
            <a:gradFill>
              <a:gsLst>
                <a:gs pos="100000">
                  <a:schemeClr val="tx1"/>
                </a:gs>
                <a:gs pos="0">
                  <a:schemeClr val="tx1">
                    <a:alpha val="0"/>
                  </a:schemeClr>
                </a:gs>
              </a:gsLst>
              <a:lin ang="5400000" scaled="1"/>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BMWGroupTN Condensed"/>
                <a:ea typeface="+mn-ea"/>
                <a:cs typeface="+mn-cs"/>
              </a:endParaRPr>
            </a:p>
          </p:txBody>
        </p:sp>
        <p:grpSp>
          <p:nvGrpSpPr>
            <p:cNvPr id="12" name="Group 11">
              <a:extLst>
                <a:ext uri="{FF2B5EF4-FFF2-40B4-BE49-F238E27FC236}">
                  <a16:creationId xmlns:a16="http://schemas.microsoft.com/office/drawing/2014/main" id="{C629944D-4950-1FCC-BD41-4EFE9ABC81F1}"/>
                </a:ext>
              </a:extLst>
            </p:cNvPr>
            <p:cNvGrpSpPr/>
            <p:nvPr/>
          </p:nvGrpSpPr>
          <p:grpSpPr>
            <a:xfrm>
              <a:off x="8180047" y="0"/>
              <a:ext cx="4010686" cy="6870907"/>
              <a:chOff x="8180047" y="0"/>
              <a:chExt cx="4010686" cy="6870907"/>
            </a:xfrm>
          </p:grpSpPr>
          <p:sp>
            <p:nvSpPr>
              <p:cNvPr id="17" name="Rechteck 14">
                <a:extLst>
                  <a:ext uri="{FF2B5EF4-FFF2-40B4-BE49-F238E27FC236}">
                    <a16:creationId xmlns:a16="http://schemas.microsoft.com/office/drawing/2014/main" id="{5A89C41C-2C6C-BEBE-771D-3AFD1805373D}"/>
                  </a:ext>
                </a:extLst>
              </p:cNvPr>
              <p:cNvSpPr/>
              <p:nvPr/>
            </p:nvSpPr>
            <p:spPr>
              <a:xfrm>
                <a:off x="8180047" y="0"/>
                <a:ext cx="4010686" cy="6857998"/>
              </a:xfrm>
              <a:prstGeom prst="rect">
                <a:avLst/>
              </a:prstGeom>
              <a:gradFill flip="none" rotWithShape="1">
                <a:gsLst>
                  <a:gs pos="37000">
                    <a:schemeClr val="accent2">
                      <a:lumMod val="75000"/>
                    </a:schemeClr>
                  </a:gs>
                  <a:gs pos="98000">
                    <a:srgbClr val="33B3E5"/>
                  </a:gs>
                  <a:gs pos="7000">
                    <a:schemeClr val="accent2">
                      <a:lumMod val="50000"/>
                    </a:schemeClr>
                  </a:gs>
                </a:gsLst>
                <a:lin ang="54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BMWGroupTN Condensed"/>
                  <a:ea typeface="+mn-ea"/>
                  <a:cs typeface="+mn-cs"/>
                </a:endParaRPr>
              </a:p>
            </p:txBody>
          </p:sp>
          <p:pic>
            <p:nvPicPr>
              <p:cNvPr id="19" name="Grafik 15">
                <a:extLst>
                  <a:ext uri="{FF2B5EF4-FFF2-40B4-BE49-F238E27FC236}">
                    <a16:creationId xmlns:a16="http://schemas.microsoft.com/office/drawing/2014/main" id="{50033A94-5D42-94F9-1F6A-37B96231E2F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88742" y="3694187"/>
                <a:ext cx="3566406" cy="777724"/>
              </a:xfrm>
              <a:prstGeom prst="rect">
                <a:avLst/>
              </a:prstGeom>
            </p:spPr>
          </p:pic>
          <p:sp>
            <p:nvSpPr>
              <p:cNvPr id="20" name="Textfeld 22">
                <a:extLst>
                  <a:ext uri="{FF2B5EF4-FFF2-40B4-BE49-F238E27FC236}">
                    <a16:creationId xmlns:a16="http://schemas.microsoft.com/office/drawing/2014/main" id="{62540955-3BE6-AD85-7981-4253F9C1A4CF}"/>
                  </a:ext>
                </a:extLst>
              </p:cNvPr>
              <p:cNvSpPr txBox="1">
                <a:spLocks/>
              </p:cNvSpPr>
              <p:nvPr/>
            </p:nvSpPr>
            <p:spPr>
              <a:xfrm>
                <a:off x="8447753" y="5470524"/>
                <a:ext cx="3648384" cy="140038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3200" b="0" i="0" u="none" strike="noStrike" kern="1200" cap="none" spc="500" normalizeH="0" baseline="0" noProof="0" dirty="0">
                    <a:ln>
                      <a:noFill/>
                    </a:ln>
                    <a:solidFill>
                      <a:srgbClr val="FFFFFF"/>
                    </a:solidFill>
                    <a:effectLst/>
                    <a:uLnTx/>
                    <a:uFillTx/>
                    <a:latin typeface="BMWGroupTN Condensed"/>
                    <a:ea typeface="+mn-ea"/>
                    <a:cs typeface="+mn-cs"/>
                  </a:rPr>
                  <a:t>2025</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BMWGroupTN Condensed"/>
                    <a:ea typeface="+mn-ea"/>
                    <a:cs typeface="+mn-cs"/>
                  </a:rPr>
                  <a:t>NEUE KLASSE: </a:t>
                </a:r>
                <a:r>
                  <a:rPr kumimoji="0" lang="hu-HU" sz="1800" b="0" i="0" u="none" strike="noStrike" kern="1200" cap="none" spc="0" normalizeH="0" baseline="0" noProof="0" dirty="0">
                    <a:ln>
                      <a:noFill/>
                    </a:ln>
                    <a:solidFill>
                      <a:prstClr val="white"/>
                    </a:solidFill>
                    <a:effectLst/>
                    <a:uLnTx/>
                    <a:uFillTx/>
                    <a:latin typeface="BMWGroupTN Condensed"/>
                    <a:ea typeface="+mn-ea"/>
                    <a:cs typeface="+mn-cs"/>
                  </a:rPr>
                  <a:t>A revolution in techn</a:t>
                </a:r>
                <a:r>
                  <a:rPr kumimoji="0" lang="en-US" sz="1800" b="0" i="0" u="none" strike="noStrike" kern="1200" cap="none" spc="0" normalizeH="0" baseline="0" noProof="0" dirty="0">
                    <a:ln>
                      <a:noFill/>
                    </a:ln>
                    <a:solidFill>
                      <a:prstClr val="white"/>
                    </a:solidFill>
                    <a:effectLst/>
                    <a:uLnTx/>
                    <a:uFillTx/>
                    <a:latin typeface="BMWGroupTN Condensed"/>
                    <a:ea typeface="+mn-ea"/>
                    <a:cs typeface="+mn-cs"/>
                  </a:rPr>
                  <a:t>o</a:t>
                </a:r>
                <a:r>
                  <a:rPr kumimoji="0" lang="hu-HU" sz="1800" b="0" i="0" u="none" strike="noStrike" kern="1200" cap="none" spc="0" normalizeH="0" baseline="0" noProof="0" dirty="0">
                    <a:ln>
                      <a:noFill/>
                    </a:ln>
                    <a:solidFill>
                      <a:prstClr val="white"/>
                    </a:solidFill>
                    <a:effectLst/>
                    <a:uLnTx/>
                    <a:uFillTx/>
                    <a:latin typeface="BMWGroupTN Condensed"/>
                    <a:ea typeface="+mn-ea"/>
                    <a:cs typeface="+mn-cs"/>
                  </a:rPr>
                  <a:t>logy, electrif</a:t>
                </a:r>
                <a:r>
                  <a:rPr kumimoji="0" lang="en-US" sz="1800" b="0" i="0" u="none" strike="noStrike" kern="1200" cap="none" spc="0" normalizeH="0" baseline="0" noProof="0" dirty="0">
                    <a:ln>
                      <a:noFill/>
                    </a:ln>
                    <a:solidFill>
                      <a:prstClr val="white"/>
                    </a:solidFill>
                    <a:effectLst/>
                    <a:uLnTx/>
                    <a:uFillTx/>
                    <a:latin typeface="BMWGroupTN Condensed"/>
                    <a:ea typeface="+mn-ea"/>
                    <a:cs typeface="+mn-cs"/>
                  </a:rPr>
                  <a:t>i</a:t>
                </a:r>
                <a:r>
                  <a:rPr kumimoji="0" lang="hu-HU" sz="1800" b="0" i="0" u="none" strike="noStrike" kern="1200" cap="none" spc="0" normalizeH="0" baseline="0" noProof="0" dirty="0">
                    <a:ln>
                      <a:noFill/>
                    </a:ln>
                    <a:solidFill>
                      <a:prstClr val="white"/>
                    </a:solidFill>
                    <a:effectLst/>
                    <a:uLnTx/>
                    <a:uFillTx/>
                    <a:latin typeface="BMWGroupTN Condensed"/>
                    <a:ea typeface="+mn-ea"/>
                    <a:cs typeface="+mn-cs"/>
                  </a:rPr>
                  <a:t>cation and digitalization.</a:t>
                </a:r>
                <a:endParaRPr kumimoji="0" lang="en-GB" sz="4800" b="0" i="0" u="none" strike="noStrike" kern="1200" cap="none" spc="500" normalizeH="0" baseline="0" noProof="0" dirty="0">
                  <a:ln>
                    <a:noFill/>
                  </a:ln>
                  <a:solidFill>
                    <a:srgbClr val="FFFFFF"/>
                  </a:solidFill>
                  <a:effectLst/>
                  <a:uLnTx/>
                  <a:uFillTx/>
                  <a:latin typeface="BMWGroupTN Condensed"/>
                  <a:ea typeface="+mn-ea"/>
                  <a:cs typeface="+mn-cs"/>
                </a:endParaRPr>
              </a:p>
            </p:txBody>
          </p:sp>
        </p:grpSp>
      </p:grpSp>
      <p:sp>
        <p:nvSpPr>
          <p:cNvPr id="2" name="Szövegdoboz 1">
            <a:extLst>
              <a:ext uri="{FF2B5EF4-FFF2-40B4-BE49-F238E27FC236}">
                <a16:creationId xmlns:a16="http://schemas.microsoft.com/office/drawing/2014/main" id="{11B5A462-82C3-5DA9-B11C-D64120DF8690}"/>
              </a:ext>
            </a:extLst>
          </p:cNvPr>
          <p:cNvSpPr txBox="1"/>
          <p:nvPr/>
        </p:nvSpPr>
        <p:spPr>
          <a:xfrm>
            <a:off x="479423" y="472332"/>
            <a:ext cx="9508639" cy="492443"/>
          </a:xfrm>
          <a:prstGeom prst="rect">
            <a:avLst/>
          </a:prstGeom>
        </p:spPr>
        <p:txBody>
          <a:bodyPr vert="horz" wrap="squar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STRATEGIC TRANSFORMATION</a:t>
            </a:r>
            <a:endParaRPr lang="en-US" sz="3200" kern="1200" dirty="0" err="1">
              <a:solidFill>
                <a:schemeClr val="bg1"/>
              </a:solidFill>
              <a:latin typeface="BMWGroupTN Light" pitchFamily="50" charset="0"/>
            </a:endParaRPr>
          </a:p>
        </p:txBody>
      </p:sp>
    </p:spTree>
    <p:extLst>
      <p:ext uri="{BB962C8B-B14F-4D97-AF65-F5344CB8AC3E}">
        <p14:creationId xmlns:p14="http://schemas.microsoft.com/office/powerpoint/2010/main" val="48827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3" name="Grafik 10">
            <a:extLst>
              <a:ext uri="{FF2B5EF4-FFF2-40B4-BE49-F238E27FC236}">
                <a16:creationId xmlns:a16="http://schemas.microsoft.com/office/drawing/2014/main" id="{CB59A218-F7D5-05A6-6322-770541158E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 r="68659" b="1341"/>
          <a:stretch/>
        </p:blipFill>
        <p:spPr>
          <a:xfrm>
            <a:off x="6498675" y="2778"/>
            <a:ext cx="3696246" cy="6570000"/>
          </a:xfrm>
          <a:prstGeom prst="parallelogram">
            <a:avLst>
              <a:gd name="adj" fmla="val 43695"/>
            </a:avLst>
          </a:prstGeom>
          <a:blipFill>
            <a:blip r:embed="rId4"/>
            <a:srcRect/>
            <a:stretch>
              <a:fillRect l="-4564" r="-4564"/>
            </a:stretch>
          </a:blipFill>
          <a:ln w="19050">
            <a:noFill/>
            <a:miter lim="800000"/>
          </a:ln>
        </p:spPr>
      </p:pic>
      <p:sp>
        <p:nvSpPr>
          <p:cNvPr id="3" name="Szövegdoboz 2">
            <a:extLst>
              <a:ext uri="{FF2B5EF4-FFF2-40B4-BE49-F238E27FC236}">
                <a16:creationId xmlns:a16="http://schemas.microsoft.com/office/drawing/2014/main" id="{01260947-A8DD-A21E-3C80-9978A81E7533}"/>
              </a:ext>
            </a:extLst>
          </p:cNvPr>
          <p:cNvSpPr txBox="1"/>
          <p:nvPr/>
        </p:nvSpPr>
        <p:spPr>
          <a:xfrm>
            <a:off x="479424" y="472332"/>
            <a:ext cx="4952381" cy="984885"/>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BATTERY COMPETENCE</a:t>
            </a:r>
            <a:br>
              <a:rPr lang="hu-HU" sz="3200" kern="1200" dirty="0">
                <a:solidFill>
                  <a:schemeClr val="bg1"/>
                </a:solidFill>
                <a:latin typeface="BMWGroupTN Light" pitchFamily="50" charset="0"/>
              </a:rPr>
            </a:br>
            <a:r>
              <a:rPr lang="en-US" sz="3200" kern="1200" dirty="0">
                <a:solidFill>
                  <a:schemeClr val="bg1"/>
                </a:solidFill>
                <a:latin typeface="BMWGroupTN Light" pitchFamily="50" charset="0"/>
              </a:rPr>
              <a:t>USP NEUE KLASSE 2025</a:t>
            </a:r>
          </a:p>
        </p:txBody>
      </p:sp>
      <p:sp>
        <p:nvSpPr>
          <p:cNvPr id="5" name="Textfeld 13">
            <a:extLst>
              <a:ext uri="{FF2B5EF4-FFF2-40B4-BE49-F238E27FC236}">
                <a16:creationId xmlns:a16="http://schemas.microsoft.com/office/drawing/2014/main" id="{C9D14AE8-D2DE-8023-2601-CBC0F6EE5380}"/>
              </a:ext>
            </a:extLst>
          </p:cNvPr>
          <p:cNvSpPr txBox="1"/>
          <p:nvPr/>
        </p:nvSpPr>
        <p:spPr>
          <a:xfrm>
            <a:off x="701794" y="4282274"/>
            <a:ext cx="471775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de-DE"/>
            </a:defPPr>
            <a:lvl1pPr defTabSz="304762" fontAlgn="base">
              <a:spcBef>
                <a:spcPct val="0"/>
              </a:spcBef>
              <a:spcAft>
                <a:spcPts val="0"/>
              </a:spcAft>
              <a:defRPr sz="2000">
                <a:solidFill>
                  <a:schemeClr val="bg1"/>
                </a:solidFill>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marL="0" marR="0" lvl="0" indent="0" algn="l" defTabSz="304762" rtl="0" eaLnBrk="1" fontAlgn="base"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mn-cs"/>
              </a:rPr>
              <a:t>Production</a:t>
            </a:r>
            <a:r>
              <a:rPr kumimoji="0" lang="en-US" sz="2000" b="0" i="0" u="none" strike="noStrike" kern="1200" cap="none" spc="0" normalizeH="0" baseline="0" noProof="0" dirty="0">
                <a:ln>
                  <a:noFill/>
                </a:ln>
                <a:solidFill>
                  <a:srgbClr val="FFFFFF"/>
                </a:solidFill>
                <a:effectLst/>
                <a:uLnTx/>
                <a:uFillTx/>
                <a:latin typeface="BMWGroupTN Condensed"/>
                <a:ea typeface="+mn-ea"/>
                <a:cs typeface="+mn-cs"/>
              </a:rPr>
              <a:t> of battery cells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mn-cs"/>
              </a:rPr>
              <a:t>with 100% electricity from renewable sources</a:t>
            </a:r>
            <a:r>
              <a:rPr kumimoji="0" lang="en-US" sz="2000" b="0" i="0" u="none" strike="noStrike" kern="1200" cap="none" spc="0" normalizeH="0" baseline="0" noProof="0" dirty="0">
                <a:ln>
                  <a:noFill/>
                </a:ln>
                <a:solidFill>
                  <a:srgbClr val="FFFFFF"/>
                </a:solidFill>
                <a:effectLst/>
                <a:uLnTx/>
                <a:uFillTx/>
                <a:latin typeface="BMWGroupTN Condensed"/>
                <a:ea typeface="+mn-ea"/>
                <a:cs typeface="+mn-cs"/>
              </a:rPr>
              <a:t>.</a:t>
            </a:r>
          </a:p>
        </p:txBody>
      </p:sp>
      <p:sp>
        <p:nvSpPr>
          <p:cNvPr id="7" name="Textfeld 9">
            <a:extLst>
              <a:ext uri="{FF2B5EF4-FFF2-40B4-BE49-F238E27FC236}">
                <a16:creationId xmlns:a16="http://schemas.microsoft.com/office/drawing/2014/main" id="{561A8899-3B48-EB49-E11F-D949538B6008}"/>
              </a:ext>
            </a:extLst>
          </p:cNvPr>
          <p:cNvSpPr txBox="1"/>
          <p:nvPr/>
        </p:nvSpPr>
        <p:spPr>
          <a:xfrm>
            <a:off x="563744" y="2710901"/>
            <a:ext cx="4909290" cy="1169551"/>
          </a:xfrm>
          <a:prstGeom prst="rect">
            <a:avLst/>
          </a:prstGeom>
          <a:noFill/>
        </p:spPr>
        <p:txBody>
          <a:bodyPr wrap="square">
            <a:spAutoFit/>
          </a:bodyPr>
          <a:lstStyle/>
          <a:p>
            <a:pPr marL="0" marR="0" lvl="0" indent="0" algn="l" defTabSz="913577"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BMW Group" pitchFamily="2" charset="0"/>
              </a:rPr>
              <a:t>+30% range</a:t>
            </a:r>
          </a:p>
          <a:p>
            <a:pPr marL="0" marR="0" lvl="0" indent="0" algn="l" defTabSz="913577"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BMW Group" pitchFamily="2" charset="0"/>
              </a:rPr>
              <a:t>-30% charging time</a:t>
            </a:r>
          </a:p>
          <a:p>
            <a:pPr marL="0" marR="0" lvl="0" indent="0" algn="l" defTabSz="913577"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BMW Group" pitchFamily="2" charset="0"/>
              </a:rPr>
              <a:t>-40 to 50% cost </a:t>
            </a:r>
            <a:r>
              <a:rPr kumimoji="0" lang="en-US" sz="2000" b="0" i="0" u="none" strike="noStrike" kern="1200" cap="none" spc="0" normalizeH="0" baseline="0" noProof="0" dirty="0">
                <a:ln>
                  <a:noFill/>
                </a:ln>
                <a:solidFill>
                  <a:srgbClr val="FFFFFF"/>
                </a:solidFill>
                <a:effectLst/>
                <a:uLnTx/>
                <a:uFillTx/>
                <a:latin typeface="BMWGroupTN Condensed"/>
                <a:ea typeface="+mn-ea"/>
                <a:cs typeface="BMW Group" pitchFamily="2" charset="0"/>
              </a:rPr>
              <a:t>on pack level and drivetrain*</a:t>
            </a:r>
            <a:endParaRPr kumimoji="0" lang="de-DE" sz="2000" b="0" i="0" u="none" strike="noStrike" kern="1200" cap="none" spc="0" normalizeH="0" baseline="0" noProof="0" dirty="0">
              <a:ln>
                <a:noFill/>
              </a:ln>
              <a:solidFill>
                <a:srgbClr val="FFFFFF"/>
              </a:solidFill>
              <a:effectLst/>
              <a:uLnTx/>
              <a:uFillTx/>
              <a:latin typeface="BMWGroupTN Condensed"/>
              <a:ea typeface="+mn-ea"/>
              <a:cs typeface="+mn-cs"/>
            </a:endParaRPr>
          </a:p>
        </p:txBody>
      </p:sp>
      <p:cxnSp>
        <p:nvCxnSpPr>
          <p:cNvPr id="9" name="Gerader Verbinder 21">
            <a:extLst>
              <a:ext uri="{FF2B5EF4-FFF2-40B4-BE49-F238E27FC236}">
                <a16:creationId xmlns:a16="http://schemas.microsoft.com/office/drawing/2014/main" id="{5BA64ACB-25AB-55E0-B42A-7F31CD33E419}"/>
              </a:ext>
            </a:extLst>
          </p:cNvPr>
          <p:cNvCxnSpPr>
            <a:cxnSpLocks/>
          </p:cNvCxnSpPr>
          <p:nvPr/>
        </p:nvCxnSpPr>
        <p:spPr>
          <a:xfrm>
            <a:off x="542604" y="2532218"/>
            <a:ext cx="1116000" cy="0"/>
          </a:xfrm>
          <a:prstGeom prst="line">
            <a:avLst/>
          </a:prstGeom>
          <a:ln w="19050">
            <a:gradFill flip="none" rotWithShape="1">
              <a:gsLst>
                <a:gs pos="0">
                  <a:schemeClr val="bg1">
                    <a:alpha val="18000"/>
                  </a:schemeClr>
                </a:gs>
                <a:gs pos="98276">
                  <a:schemeClr val="bg1">
                    <a:alpha val="18000"/>
                  </a:schemeClr>
                </a:gs>
                <a:gs pos="53000">
                  <a:schemeClr val="bg1"/>
                </a:gs>
              </a:gsLst>
              <a:lin ang="0" scaled="1"/>
              <a:tileRect/>
            </a:gradFill>
            <a:tailEnd type="none"/>
          </a:ln>
          <a:effectLst>
            <a:outerShdw blurRad="40000" dist="23000" dir="5400000" rotWithShape="0">
              <a:schemeClr val="bg1">
                <a:alpha val="35000"/>
              </a:schemeClr>
            </a:outerShdw>
          </a:effectLst>
        </p:spPr>
        <p:style>
          <a:lnRef idx="3">
            <a:schemeClr val="dk1"/>
          </a:lnRef>
          <a:fillRef idx="0">
            <a:schemeClr val="dk1"/>
          </a:fillRef>
          <a:effectRef idx="2">
            <a:schemeClr val="dk1"/>
          </a:effectRef>
          <a:fontRef idx="minor">
            <a:schemeClr val="tx1"/>
          </a:fontRef>
        </p:style>
      </p:cxnSp>
      <p:sp>
        <p:nvSpPr>
          <p:cNvPr id="10" name="Rectangle 8">
            <a:extLst>
              <a:ext uri="{FF2B5EF4-FFF2-40B4-BE49-F238E27FC236}">
                <a16:creationId xmlns:a16="http://schemas.microsoft.com/office/drawing/2014/main" id="{D9ED3C49-917A-0E03-FE51-F59C349AD8FE}"/>
              </a:ext>
            </a:extLst>
          </p:cNvPr>
          <p:cNvSpPr>
            <a:spLocks noChangeArrowheads="1"/>
          </p:cNvSpPr>
          <p:nvPr/>
        </p:nvSpPr>
        <p:spPr bwMode="auto">
          <a:xfrm>
            <a:off x="701794" y="1703363"/>
            <a:ext cx="673227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304762" rtl="0" eaLnBrk="1" fontAlgn="base"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BMWGroupTN Condensed"/>
                <a:ea typeface="+mn-ea"/>
                <a:cs typeface="+mn-cs"/>
              </a:rPr>
              <a:t>Introduction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mn-cs"/>
              </a:rPr>
              <a:t>cylindrical battery cell </a:t>
            </a:r>
            <a:r>
              <a:rPr kumimoji="0" lang="en-US" sz="2000" b="0" i="0" u="none" strike="noStrike" kern="1200" cap="none" spc="0" normalizeH="0" baseline="0" noProof="0" dirty="0">
                <a:ln>
                  <a:noFill/>
                </a:ln>
                <a:solidFill>
                  <a:srgbClr val="FFFFFF"/>
                </a:solidFill>
                <a:effectLst/>
                <a:uLnTx/>
                <a:uFillTx/>
                <a:latin typeface="BMWGroupTN Condensed"/>
                <a:ea typeface="+mn-ea"/>
                <a:cs typeface="+mn-cs"/>
              </a:rPr>
              <a:t>design for our 6</a:t>
            </a:r>
            <a:r>
              <a:rPr kumimoji="0" lang="en-US" sz="2000" b="0" i="0" u="none" strike="noStrike" kern="1200" cap="none" spc="0" normalizeH="0" baseline="30000" noProof="0" dirty="0">
                <a:ln>
                  <a:noFill/>
                </a:ln>
                <a:solidFill>
                  <a:srgbClr val="FFFFFF"/>
                </a:solidFill>
                <a:effectLst/>
                <a:uLnTx/>
                <a:uFillTx/>
                <a:latin typeface="BMWGroupTN Condensed"/>
                <a:ea typeface="+mn-ea"/>
                <a:cs typeface="+mn-cs"/>
              </a:rPr>
              <a:t>th</a:t>
            </a:r>
            <a:r>
              <a:rPr kumimoji="0" lang="en-US" sz="2000" b="0" i="0" u="none" strike="noStrike" kern="1200" cap="none" spc="0" normalizeH="0" baseline="0" noProof="0" dirty="0">
                <a:ln>
                  <a:noFill/>
                </a:ln>
                <a:solidFill>
                  <a:srgbClr val="FFFFFF"/>
                </a:solidFill>
                <a:effectLst/>
                <a:uLnTx/>
                <a:uFillTx/>
                <a:latin typeface="BMWGroupTN Condensed"/>
                <a:ea typeface="+mn-ea"/>
                <a:cs typeface="+mn-cs"/>
              </a:rPr>
              <a:t> generation coming in 2025 with </a:t>
            </a:r>
            <a:r>
              <a:rPr kumimoji="0" lang="en-US" sz="2000" b="1" i="0" u="none" strike="noStrike" kern="1200" cap="none" spc="0" normalizeH="0" baseline="0" noProof="0" dirty="0">
                <a:ln>
                  <a:noFill/>
                </a:ln>
                <a:solidFill>
                  <a:srgbClr val="FFFFFF"/>
                </a:solidFill>
                <a:effectLst/>
                <a:uLnTx/>
                <a:uFillTx/>
                <a:latin typeface="BMWGroupTN Condensed"/>
              </a:rPr>
              <a:t>Neue</a:t>
            </a:r>
            <a:r>
              <a:rPr kumimoji="0" lang="en-US" sz="2000" b="1" i="0" u="none" strike="noStrike" kern="1200" cap="none" spc="0" normalizeH="0" noProof="0" dirty="0">
                <a:ln>
                  <a:noFill/>
                </a:ln>
                <a:solidFill>
                  <a:srgbClr val="FFFFFF"/>
                </a:solidFill>
                <a:effectLst/>
                <a:uLnTx/>
                <a:uFillTx/>
                <a:latin typeface="BMWGroupTN Condensed"/>
              </a:rPr>
              <a:t> </a:t>
            </a:r>
            <a:r>
              <a:rPr kumimoji="0" lang="en-US" sz="2000" b="1" i="0" u="none" strike="noStrike" kern="1200" cap="none" spc="0" normalizeH="0" noProof="0" dirty="0" err="1">
                <a:ln>
                  <a:noFill/>
                </a:ln>
                <a:solidFill>
                  <a:srgbClr val="FFFFFF"/>
                </a:solidFill>
                <a:effectLst/>
                <a:uLnTx/>
                <a:uFillTx/>
                <a:latin typeface="BMWGroupTN Condensed"/>
              </a:rPr>
              <a:t>Klass</a:t>
            </a:r>
            <a:r>
              <a:rPr lang="en-US" sz="2000" b="1" dirty="0">
                <a:solidFill>
                  <a:srgbClr val="FFFFFF"/>
                </a:solidFill>
                <a:latin typeface="BMWGroupTN Condensed"/>
              </a:rPr>
              <a:t>e</a:t>
            </a:r>
            <a:r>
              <a:rPr kumimoji="0" lang="en-US" sz="2000" b="1" i="0" u="none" strike="noStrike" kern="1200" cap="none" spc="0" normalizeH="0" baseline="0" noProof="0" dirty="0">
                <a:ln>
                  <a:noFill/>
                </a:ln>
                <a:solidFill>
                  <a:srgbClr val="FFFFFF"/>
                </a:solidFill>
                <a:effectLst/>
                <a:uLnTx/>
                <a:uFillTx/>
                <a:latin typeface="BMWGroupTN Condensed"/>
              </a:rPr>
              <a:t>.</a:t>
            </a:r>
          </a:p>
        </p:txBody>
      </p:sp>
      <p:cxnSp>
        <p:nvCxnSpPr>
          <p:cNvPr id="11" name="Gerader Verbinder 6">
            <a:extLst>
              <a:ext uri="{FF2B5EF4-FFF2-40B4-BE49-F238E27FC236}">
                <a16:creationId xmlns:a16="http://schemas.microsoft.com/office/drawing/2014/main" id="{76DFD0F7-8E17-7611-73E5-B0731A81E053}"/>
              </a:ext>
            </a:extLst>
          </p:cNvPr>
          <p:cNvCxnSpPr>
            <a:cxnSpLocks/>
          </p:cNvCxnSpPr>
          <p:nvPr/>
        </p:nvCxnSpPr>
        <p:spPr>
          <a:xfrm>
            <a:off x="542604" y="4059135"/>
            <a:ext cx="1116000" cy="0"/>
          </a:xfrm>
          <a:prstGeom prst="line">
            <a:avLst/>
          </a:prstGeom>
          <a:ln w="19050">
            <a:gradFill flip="none" rotWithShape="1">
              <a:gsLst>
                <a:gs pos="0">
                  <a:schemeClr val="bg1">
                    <a:alpha val="18000"/>
                  </a:schemeClr>
                </a:gs>
                <a:gs pos="98276">
                  <a:schemeClr val="bg1">
                    <a:alpha val="18000"/>
                  </a:schemeClr>
                </a:gs>
                <a:gs pos="53000">
                  <a:schemeClr val="bg1"/>
                </a:gs>
              </a:gsLst>
              <a:lin ang="0" scaled="1"/>
              <a:tileRect/>
            </a:gradFill>
            <a:tailEnd type="none"/>
          </a:ln>
          <a:effectLst>
            <a:outerShdw blurRad="40000" dist="23000" dir="5400000" rotWithShape="0">
              <a:schemeClr val="bg1">
                <a:alpha val="35000"/>
              </a:schemeClr>
            </a:outerShdw>
          </a:effectLst>
        </p:spPr>
        <p:style>
          <a:lnRef idx="3">
            <a:schemeClr val="dk1"/>
          </a:lnRef>
          <a:fillRef idx="0">
            <a:schemeClr val="dk1"/>
          </a:fillRef>
          <a:effectRef idx="2">
            <a:schemeClr val="dk1"/>
          </a:effectRef>
          <a:fontRef idx="minor">
            <a:schemeClr val="tx1"/>
          </a:fontRef>
        </p:style>
      </p:cxnSp>
      <p:sp>
        <p:nvSpPr>
          <p:cNvPr id="12" name="Textfeld 2">
            <a:extLst>
              <a:ext uri="{FF2B5EF4-FFF2-40B4-BE49-F238E27FC236}">
                <a16:creationId xmlns:a16="http://schemas.microsoft.com/office/drawing/2014/main" id="{6750C58C-0856-883A-59FC-4F88B650834D}"/>
              </a:ext>
            </a:extLst>
          </p:cNvPr>
          <p:cNvSpPr txBox="1">
            <a:spLocks/>
          </p:cNvSpPr>
          <p:nvPr/>
        </p:nvSpPr>
        <p:spPr>
          <a:xfrm>
            <a:off x="3291449" y="6379530"/>
            <a:ext cx="8426520" cy="123111"/>
          </a:xfrm>
          <a:prstGeom prst="rect">
            <a:avLst/>
          </a:prstGeom>
        </p:spPr>
        <p:txBody>
          <a:bodyPr vert="horz" wrap="square" lIns="0" tIns="0" rIns="0" bIns="0" rtlCol="0" anchor="ctr">
            <a:spAutoFit/>
          </a:bodyPr>
          <a:lstStyle/>
          <a:p>
            <a:pPr marL="0" marR="0" lvl="0" indent="0" algn="r" defTabSz="914400" rtl="0" eaLnBrk="1" fontAlgn="auto" latinLnBrk="0" hangingPunct="1">
              <a:lnSpc>
                <a:spcPct val="100000"/>
              </a:lnSpc>
              <a:spcBef>
                <a:spcPts val="0"/>
              </a:spcBef>
              <a:spcAft>
                <a:spcPts val="600"/>
              </a:spcAft>
              <a:buClr>
                <a:srgbClr val="035970"/>
              </a:buClr>
              <a:buSzTx/>
              <a:buFontTx/>
              <a:buNone/>
              <a:tabLst/>
              <a:defRPr/>
            </a:pPr>
            <a:r>
              <a:rPr kumimoji="0" lang="en-US" sz="900" b="0" i="0" u="none" strike="noStrike" kern="1200" cap="none" spc="0" normalizeH="0" baseline="0" noProof="0" dirty="0">
                <a:ln>
                  <a:noFill/>
                </a:ln>
                <a:solidFill>
                  <a:srgbClr val="FFFFFF"/>
                </a:solidFill>
                <a:effectLst/>
                <a:uLnTx/>
                <a:uFillTx/>
                <a:latin typeface="BMWGroupTN Condensed"/>
                <a:ea typeface="+mn-ea"/>
                <a:cs typeface="+mn-cs"/>
              </a:rPr>
              <a:t>All numbers refer to base year 2019.</a:t>
            </a:r>
          </a:p>
        </p:txBody>
      </p:sp>
      <p:sp>
        <p:nvSpPr>
          <p:cNvPr id="13" name="TextBox 12">
            <a:extLst>
              <a:ext uri="{FF2B5EF4-FFF2-40B4-BE49-F238E27FC236}">
                <a16:creationId xmlns:a16="http://schemas.microsoft.com/office/drawing/2014/main" id="{226B9D6F-2F7A-7E68-F789-367F05E1FA7B}"/>
              </a:ext>
            </a:extLst>
          </p:cNvPr>
          <p:cNvSpPr txBox="1"/>
          <p:nvPr/>
        </p:nvSpPr>
        <p:spPr>
          <a:xfrm>
            <a:off x="488947" y="6194864"/>
            <a:ext cx="5112035" cy="307777"/>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600"/>
              </a:spcAft>
              <a:buClr>
                <a:srgbClr val="035970"/>
              </a:buClr>
              <a:buSzTx/>
              <a:buFontTx/>
              <a:buNone/>
              <a:tabLst/>
              <a:defRPr/>
            </a:pPr>
            <a:r>
              <a:rPr kumimoji="0" lang="en-US" sz="1000" b="0" i="0" u="none" strike="noStrike" kern="1200" cap="none" spc="0" normalizeH="0" baseline="30000" noProof="0" dirty="0">
                <a:ln>
                  <a:noFill/>
                </a:ln>
                <a:solidFill>
                  <a:srgbClr val="FFFFFF"/>
                </a:solidFill>
                <a:effectLst/>
                <a:uLnTx/>
                <a:uFillTx/>
                <a:latin typeface="BMWGroupTN Condensed"/>
                <a:ea typeface="Calibri" panose="020F0502020204030204" pitchFamily="34" charset="0"/>
                <a:cs typeface="+mn-cs"/>
              </a:rPr>
              <a:t>*</a:t>
            </a:r>
            <a:r>
              <a:rPr kumimoji="0" lang="en-US" sz="1000" b="0" i="0" u="none" strike="noStrike" kern="1200" cap="none" spc="0" normalizeH="0" baseline="0" noProof="0" dirty="0">
                <a:ln>
                  <a:noFill/>
                </a:ln>
                <a:solidFill>
                  <a:srgbClr val="FFFFFF"/>
                </a:solidFill>
                <a:effectLst/>
                <a:uLnTx/>
                <a:uFillTx/>
                <a:latin typeface="BMWGroupTN Condensed"/>
                <a:ea typeface="Calibri" panose="020F0502020204030204" pitchFamily="34" charset="0"/>
                <a:cs typeface="+mn-cs"/>
              </a:rPr>
              <a:t> Estimate based on comparable e-range and scope of components compared to the current Gen5 </a:t>
            </a:r>
            <a:r>
              <a:rPr kumimoji="0" lang="en-US" sz="1000" b="0" i="0" u="none" strike="noStrike" kern="1200" cap="none" spc="0" normalizeH="0" baseline="0" noProof="0" dirty="0" err="1">
                <a:ln>
                  <a:noFill/>
                </a:ln>
                <a:solidFill>
                  <a:srgbClr val="FFFFFF"/>
                </a:solidFill>
                <a:effectLst/>
                <a:uLnTx/>
                <a:uFillTx/>
                <a:latin typeface="BMWGroupTN Condensed"/>
                <a:ea typeface="Calibri" panose="020F0502020204030204" pitchFamily="34" charset="0"/>
                <a:cs typeface="+mn-cs"/>
              </a:rPr>
              <a:t>eDrive</a:t>
            </a:r>
            <a:r>
              <a:rPr kumimoji="0" lang="en-US" sz="1000" b="0" i="0" u="none" strike="noStrike" kern="1200" cap="none" spc="0" normalizeH="0" baseline="0" noProof="0" dirty="0">
                <a:ln>
                  <a:noFill/>
                </a:ln>
                <a:solidFill>
                  <a:srgbClr val="FFFFFF"/>
                </a:solidFill>
                <a:effectLst/>
                <a:uLnTx/>
                <a:uFillTx/>
                <a:latin typeface="BMWGroupTN Condensed"/>
                <a:ea typeface="Calibri" panose="020F0502020204030204" pitchFamily="34" charset="0"/>
                <a:cs typeface="+mn-cs"/>
              </a:rPr>
              <a:t> System </a:t>
            </a:r>
            <a:r>
              <a:rPr kumimoji="0" lang="en-US" sz="1000" b="0" i="0" u="none" strike="noStrike" kern="1200" cap="none" spc="0" normalizeH="0" baseline="0" noProof="0" dirty="0">
                <a:ln>
                  <a:noFill/>
                </a:ln>
                <a:solidFill>
                  <a:srgbClr val="FFFFFF"/>
                </a:solidFill>
                <a:effectLst/>
                <a:uLnTx/>
                <a:uFillTx/>
                <a:latin typeface="BMWGroupTN Condensed"/>
                <a:ea typeface="+mn-ea"/>
                <a:cs typeface="+mn-cs"/>
              </a:rPr>
              <a:t>comprising of the high-voltage battery pack and the electric drivetrain.</a:t>
            </a:r>
            <a:endParaRPr kumimoji="0" lang="en-GB" sz="1000" b="0" i="0" u="none" strike="noStrike" kern="1200" cap="none" spc="0" normalizeH="0" baseline="0" noProof="0" dirty="0">
              <a:ln>
                <a:noFill/>
              </a:ln>
              <a:solidFill>
                <a:srgbClr val="FFFFFF"/>
              </a:solidFill>
              <a:effectLst/>
              <a:uLnTx/>
              <a:uFillTx/>
              <a:latin typeface="BMWGroupTN Condensed"/>
              <a:ea typeface="+mn-ea"/>
              <a:cs typeface="+mn-cs"/>
            </a:endParaRPr>
          </a:p>
        </p:txBody>
      </p:sp>
      <p:cxnSp>
        <p:nvCxnSpPr>
          <p:cNvPr id="14" name="BMW Group Trennlinie">
            <a:extLst>
              <a:ext uri="{FF2B5EF4-FFF2-40B4-BE49-F238E27FC236}">
                <a16:creationId xmlns:a16="http://schemas.microsoft.com/office/drawing/2014/main" id="{01D2E228-9B4C-D981-D0FE-398AEA967F06}"/>
              </a:ext>
            </a:extLst>
          </p:cNvPr>
          <p:cNvCxnSpPr/>
          <p:nvPr/>
        </p:nvCxnSpPr>
        <p:spPr>
          <a:xfrm>
            <a:off x="-1" y="6572265"/>
            <a:ext cx="1219200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Textfeld 13">
            <a:extLst>
              <a:ext uri="{FF2B5EF4-FFF2-40B4-BE49-F238E27FC236}">
                <a16:creationId xmlns:a16="http://schemas.microsoft.com/office/drawing/2014/main" id="{5BEFCB30-4600-C359-99B0-1BBE21254C42}"/>
              </a:ext>
            </a:extLst>
          </p:cNvPr>
          <p:cNvSpPr txBox="1"/>
          <p:nvPr/>
        </p:nvSpPr>
        <p:spPr>
          <a:xfrm>
            <a:off x="659512" y="5322205"/>
            <a:ext cx="471775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de-DE"/>
            </a:defPPr>
            <a:lvl1pPr defTabSz="304762" fontAlgn="base">
              <a:spcBef>
                <a:spcPct val="0"/>
              </a:spcBef>
              <a:spcAft>
                <a:spcPts val="0"/>
              </a:spcAft>
              <a:defRPr sz="2000">
                <a:solidFill>
                  <a:schemeClr val="bg1"/>
                </a:solidFill>
              </a:defRPr>
            </a:lvl1pPr>
            <a:lvl2pPr eaLnBrk="0" fontAlgn="base" hangingPunct="0">
              <a:spcBef>
                <a:spcPct val="0"/>
              </a:spcBef>
              <a:spcAft>
                <a:spcPct val="0"/>
              </a:spcAft>
              <a:defRPr>
                <a:latin typeface="Arial" panose="020B0604020202020204" pitchFamily="34" charset="0"/>
              </a:defRPr>
            </a:lvl2pPr>
            <a:lvl3pPr eaLnBrk="0" fontAlgn="base" hangingPunct="0">
              <a:spcBef>
                <a:spcPct val="0"/>
              </a:spcBef>
              <a:spcAft>
                <a:spcPct val="0"/>
              </a:spcAft>
              <a:defRPr>
                <a:latin typeface="Arial" panose="020B0604020202020204" pitchFamily="34" charset="0"/>
              </a:defRPr>
            </a:lvl3pPr>
            <a:lvl4pPr eaLnBrk="0" fontAlgn="base" hangingPunct="0">
              <a:spcBef>
                <a:spcPct val="0"/>
              </a:spcBef>
              <a:spcAft>
                <a:spcPct val="0"/>
              </a:spcAft>
              <a:defRPr>
                <a:latin typeface="Arial" panose="020B0604020202020204" pitchFamily="34" charset="0"/>
              </a:defRPr>
            </a:lvl4pPr>
            <a:lvl5pPr eaLnBrk="0" fontAlgn="base" hangingPunct="0">
              <a:spcBef>
                <a:spcPct val="0"/>
              </a:spcBef>
              <a:spcAft>
                <a:spcPct val="0"/>
              </a:spcAft>
              <a:defRPr>
                <a:latin typeface="Arial" panose="020B0604020202020204" pitchFamily="34" charset="0"/>
              </a:defRPr>
            </a:lvl5pPr>
            <a:lvl6pPr eaLnBrk="0" fontAlgn="base" hangingPunct="0">
              <a:spcBef>
                <a:spcPct val="0"/>
              </a:spcBef>
              <a:spcAft>
                <a:spcPct val="0"/>
              </a:spcAft>
              <a:defRPr>
                <a:latin typeface="Arial" panose="020B0604020202020204" pitchFamily="34" charset="0"/>
              </a:defRPr>
            </a:lvl6pPr>
            <a:lvl7pPr eaLnBrk="0" fontAlgn="base" hangingPunct="0">
              <a:spcBef>
                <a:spcPct val="0"/>
              </a:spcBef>
              <a:spcAft>
                <a:spcPct val="0"/>
              </a:spcAft>
              <a:defRPr>
                <a:latin typeface="Arial" panose="020B0604020202020204" pitchFamily="34" charset="0"/>
              </a:defRPr>
            </a:lvl7pPr>
            <a:lvl8pPr eaLnBrk="0" fontAlgn="base" hangingPunct="0">
              <a:spcBef>
                <a:spcPct val="0"/>
              </a:spcBef>
              <a:spcAft>
                <a:spcPct val="0"/>
              </a:spcAft>
              <a:defRPr>
                <a:latin typeface="Arial" panose="020B0604020202020204" pitchFamily="34" charset="0"/>
              </a:defRPr>
            </a:lvl8pPr>
            <a:lvl9pPr eaLnBrk="0" fontAlgn="base" hangingPunct="0">
              <a:spcBef>
                <a:spcPct val="0"/>
              </a:spcBef>
              <a:spcAft>
                <a:spcPct val="0"/>
              </a:spcAft>
              <a:defRPr>
                <a:latin typeface="Arial" panose="020B0604020202020204" pitchFamily="34" charset="0"/>
              </a:defRPr>
            </a:lvl9pP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BMWGroupTN Condensed"/>
                <a:ea typeface="+mn-ea"/>
                <a:cs typeface="+mn-cs"/>
              </a:rPr>
              <a:t>Ability to recover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mn-cs"/>
              </a:rPr>
              <a:t>&gt;90% </a:t>
            </a:r>
            <a:r>
              <a:rPr kumimoji="0" lang="en-US" sz="2000" b="0" i="0" u="none" strike="noStrike" kern="1200" cap="none" spc="0" normalizeH="0" baseline="0" noProof="0" dirty="0">
                <a:ln>
                  <a:noFill/>
                </a:ln>
                <a:solidFill>
                  <a:srgbClr val="FFFFFF"/>
                </a:solidFill>
                <a:effectLst/>
                <a:uLnTx/>
                <a:uFillTx/>
                <a:latin typeface="BMWGroupTN Condensed"/>
                <a:ea typeface="+mn-ea"/>
                <a:cs typeface="+mn-cs"/>
              </a:rPr>
              <a:t>of the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BMWGroupTN Condensed"/>
                <a:ea typeface="+mn-ea"/>
                <a:cs typeface="+mn-cs"/>
              </a:rPr>
              <a:t>high-voltage storage </a:t>
            </a:r>
            <a:r>
              <a:rPr kumimoji="0" lang="en-US" sz="2000" b="0" i="0" u="none" strike="noStrike" kern="1200" cap="none" spc="0" normalizeH="0" baseline="0" noProof="0" dirty="0">
                <a:ln>
                  <a:noFill/>
                </a:ln>
                <a:solidFill>
                  <a:srgbClr val="FFFFFF"/>
                </a:solidFill>
                <a:effectLst/>
                <a:uLnTx/>
                <a:uFillTx/>
                <a:latin typeface="BMWGroupTN Condensed"/>
                <a:ea typeface="+mn-ea"/>
                <a:cs typeface="+mn-cs"/>
              </a:rPr>
              <a:t>systems raw material.</a:t>
            </a:r>
          </a:p>
        </p:txBody>
      </p:sp>
      <p:cxnSp>
        <p:nvCxnSpPr>
          <p:cNvPr id="4" name="Gerader Verbinder 6">
            <a:extLst>
              <a:ext uri="{FF2B5EF4-FFF2-40B4-BE49-F238E27FC236}">
                <a16:creationId xmlns:a16="http://schemas.microsoft.com/office/drawing/2014/main" id="{708FAF71-FBF2-F762-2816-1B8D113B5E9E}"/>
              </a:ext>
            </a:extLst>
          </p:cNvPr>
          <p:cNvCxnSpPr>
            <a:cxnSpLocks/>
          </p:cNvCxnSpPr>
          <p:nvPr/>
        </p:nvCxnSpPr>
        <p:spPr>
          <a:xfrm>
            <a:off x="542604" y="5114495"/>
            <a:ext cx="1116000" cy="0"/>
          </a:xfrm>
          <a:prstGeom prst="line">
            <a:avLst/>
          </a:prstGeom>
          <a:ln w="19050">
            <a:gradFill flip="none" rotWithShape="1">
              <a:gsLst>
                <a:gs pos="0">
                  <a:schemeClr val="bg1">
                    <a:alpha val="18000"/>
                  </a:schemeClr>
                </a:gs>
                <a:gs pos="98276">
                  <a:schemeClr val="bg1">
                    <a:alpha val="18000"/>
                  </a:schemeClr>
                </a:gs>
                <a:gs pos="53000">
                  <a:schemeClr val="bg1"/>
                </a:gs>
              </a:gsLst>
              <a:lin ang="0" scaled="1"/>
              <a:tileRect/>
            </a:gradFill>
            <a:tailEnd type="none"/>
          </a:ln>
          <a:effectLst>
            <a:outerShdw blurRad="40000" dist="23000" dir="5400000" rotWithShape="0">
              <a:schemeClr val="bg1">
                <a:alpha val="35000"/>
              </a:schemeClr>
            </a:outerShdw>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2307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01260947-A8DD-A21E-3C80-9978A81E7533}"/>
              </a:ext>
            </a:extLst>
          </p:cNvPr>
          <p:cNvSpPr txBox="1"/>
          <p:nvPr/>
        </p:nvSpPr>
        <p:spPr>
          <a:xfrm>
            <a:off x="479424" y="472332"/>
            <a:ext cx="5559535"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SUSTAINABILITY OVERVIEW</a:t>
            </a:r>
            <a:endParaRPr lang="en-US" sz="3200" kern="1200" dirty="0" err="1">
              <a:solidFill>
                <a:schemeClr val="bg1"/>
              </a:solidFill>
              <a:latin typeface="BMWGroupTN Light" pitchFamily="50" charset="0"/>
            </a:endParaRPr>
          </a:p>
        </p:txBody>
      </p:sp>
      <p:pic>
        <p:nvPicPr>
          <p:cNvPr id="2" name="Grafik 6">
            <a:extLst>
              <a:ext uri="{FF2B5EF4-FFF2-40B4-BE49-F238E27FC236}">
                <a16:creationId xmlns:a16="http://schemas.microsoft.com/office/drawing/2014/main" id="{B60E5FA3-582E-1A25-07A1-81A6BE718489}"/>
              </a:ext>
            </a:extLst>
          </p:cNvPr>
          <p:cNvPicPr>
            <a:picLocks noChangeAspect="1"/>
          </p:cNvPicPr>
          <p:nvPr/>
        </p:nvPicPr>
        <p:blipFill>
          <a:blip r:embed="rId3">
            <a:extLst>
              <a:ext uri="{28A0092B-C50C-407E-A947-70E740481C1C}">
                <a14:useLocalDpi xmlns:a14="http://schemas.microsoft.com/office/drawing/2010/main" val="0"/>
              </a:ext>
            </a:extLst>
          </a:blip>
          <a:srcRect l="31320" r="31320"/>
          <a:stretch/>
        </p:blipFill>
        <p:spPr>
          <a:xfrm>
            <a:off x="5665745" y="-1847"/>
            <a:ext cx="3680262" cy="6570000"/>
          </a:xfrm>
          <a:prstGeom prst="parallelogram">
            <a:avLst>
              <a:gd name="adj" fmla="val 43597"/>
            </a:avLst>
          </a:prstGeom>
          <a:blipFill>
            <a:blip r:embed="rId4"/>
            <a:srcRect/>
            <a:stretch>
              <a:fillRect l="-4564" r="-4564"/>
            </a:stretch>
          </a:blipFill>
          <a:ln w="19050">
            <a:noFill/>
            <a:miter lim="800000"/>
          </a:ln>
        </p:spPr>
      </p:pic>
      <p:sp>
        <p:nvSpPr>
          <p:cNvPr id="4" name="Titel 1">
            <a:extLst>
              <a:ext uri="{FF2B5EF4-FFF2-40B4-BE49-F238E27FC236}">
                <a16:creationId xmlns:a16="http://schemas.microsoft.com/office/drawing/2014/main" id="{31F7F8C8-F973-7DF6-63A8-052A043ABCCB}"/>
              </a:ext>
            </a:extLst>
          </p:cNvPr>
          <p:cNvSpPr txBox="1">
            <a:spLocks/>
          </p:cNvSpPr>
          <p:nvPr/>
        </p:nvSpPr>
        <p:spPr>
          <a:xfrm>
            <a:off x="919144" y="2240568"/>
            <a:ext cx="5580000" cy="1425975"/>
          </a:xfrm>
          <a:prstGeom prst="parallelogram">
            <a:avLst/>
          </a:prstGeom>
          <a:solidFill>
            <a:schemeClr val="bg1">
              <a:alpha val="89000"/>
            </a:schemeClr>
          </a:solidFill>
        </p:spPr>
        <p:txBody>
          <a:bodyPr vert="horz" wrap="square" lIns="0" tIns="0" rIns="0" bIns="0" rtlCol="0" anchor="ctr" anchorCtr="0">
            <a:noAutofit/>
          </a:bodyPr>
          <a:lstStyle>
            <a:lvl1pPr algn="l" defTabSz="914400" rtl="0" eaLnBrk="1" latinLnBrk="0" hangingPunct="1">
              <a:lnSpc>
                <a:spcPct val="100000"/>
              </a:lnSpc>
              <a:spcBef>
                <a:spcPts val="0"/>
              </a:spcBef>
              <a:spcAft>
                <a:spcPts val="0"/>
              </a:spcAft>
              <a:buNone/>
              <a:defRPr sz="2600" b="0" kern="1200" cap="all" baseline="0">
                <a:solidFill>
                  <a:schemeClr val="bg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35970"/>
              </a:solidFill>
              <a:effectLst/>
              <a:uLnTx/>
              <a:uFillTx/>
              <a:latin typeface="BMWGroupTN Condensed"/>
              <a:ea typeface="+mj-ea"/>
              <a:cs typeface="+mj-cs"/>
            </a:endParaRPr>
          </a:p>
        </p:txBody>
      </p:sp>
      <p:sp>
        <p:nvSpPr>
          <p:cNvPr id="5" name="Titel 1">
            <a:extLst>
              <a:ext uri="{FF2B5EF4-FFF2-40B4-BE49-F238E27FC236}">
                <a16:creationId xmlns:a16="http://schemas.microsoft.com/office/drawing/2014/main" id="{DB39AF38-0100-01FA-4772-C51F326EA9C0}"/>
              </a:ext>
            </a:extLst>
          </p:cNvPr>
          <p:cNvSpPr txBox="1">
            <a:spLocks/>
          </p:cNvSpPr>
          <p:nvPr/>
        </p:nvSpPr>
        <p:spPr>
          <a:xfrm>
            <a:off x="347213" y="4139585"/>
            <a:ext cx="5665132" cy="1733731"/>
          </a:xfrm>
          <a:prstGeom prst="parallelogram">
            <a:avLst/>
          </a:prstGeom>
          <a:solidFill>
            <a:schemeClr val="bg1">
              <a:alpha val="89000"/>
            </a:schemeClr>
          </a:solidFill>
        </p:spPr>
        <p:txBody>
          <a:bodyPr vert="horz" wrap="square" lIns="0" tIns="0" rIns="0" bIns="0" rtlCol="0" anchor="ctr" anchorCtr="0">
            <a:noAutofit/>
          </a:bodyPr>
          <a:lstStyle>
            <a:defPPr>
              <a:defRPr lang="de-DE"/>
            </a:defPPr>
            <a:lvl1pPr algn="ctr">
              <a:lnSpc>
                <a:spcPct val="100000"/>
              </a:lnSpc>
              <a:spcBef>
                <a:spcPts val="0"/>
              </a:spcBef>
              <a:spcAft>
                <a:spcPts val="600"/>
              </a:spcAft>
              <a:buNone/>
              <a:defRPr sz="2000" b="0" cap="none" baseline="0">
                <a:solidFill>
                  <a:schemeClr val="tx2"/>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srgbClr val="035970"/>
              </a:solidFill>
              <a:effectLst/>
              <a:uLnTx/>
              <a:uFillTx/>
              <a:latin typeface="BMWGroupTN Condensed"/>
              <a:ea typeface="+mj-ea"/>
              <a:cs typeface="+mj-cs"/>
            </a:endParaRPr>
          </a:p>
        </p:txBody>
      </p:sp>
      <p:sp>
        <p:nvSpPr>
          <p:cNvPr id="6" name="Textfeld 19">
            <a:extLst>
              <a:ext uri="{FF2B5EF4-FFF2-40B4-BE49-F238E27FC236}">
                <a16:creationId xmlns:a16="http://schemas.microsoft.com/office/drawing/2014/main" id="{BF98FCCA-FCC2-7CB3-9C93-05537B978240}"/>
              </a:ext>
            </a:extLst>
          </p:cNvPr>
          <p:cNvSpPr txBox="1"/>
          <p:nvPr/>
        </p:nvSpPr>
        <p:spPr>
          <a:xfrm>
            <a:off x="1393041" y="2529038"/>
            <a:ext cx="480094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a:ln>
                  <a:noFill/>
                </a:ln>
                <a:solidFill>
                  <a:srgbClr val="035970"/>
                </a:solidFill>
                <a:effectLst/>
                <a:uLnTx/>
                <a:uFillTx/>
                <a:latin typeface="BMWGroupTN Condensed"/>
                <a:ea typeface="+mn-ea"/>
                <a:cs typeface="+mn-cs"/>
              </a:rPr>
              <a:t>Sustainablity</a:t>
            </a:r>
            <a:r>
              <a:rPr kumimoji="0" lang="en-US" sz="2000" b="0" i="0" u="none" strike="noStrike" kern="1200" cap="none" spc="0" normalizeH="0" baseline="0" dirty="0">
                <a:ln>
                  <a:noFill/>
                </a:ln>
                <a:solidFill>
                  <a:srgbClr val="035970"/>
                </a:solidFill>
                <a:effectLst/>
                <a:uLnTx/>
                <a:uFillTx/>
                <a:latin typeface="BMWGroupTN Condensed"/>
                <a:ea typeface="+mn-ea"/>
                <a:cs typeface="+mn-cs"/>
              </a:rPr>
              <a:t> beyond electrification: circular economy and total vehicle footprint.</a:t>
            </a:r>
          </a:p>
        </p:txBody>
      </p:sp>
      <p:sp>
        <p:nvSpPr>
          <p:cNvPr id="7" name="Titel 1">
            <a:extLst>
              <a:ext uri="{FF2B5EF4-FFF2-40B4-BE49-F238E27FC236}">
                <a16:creationId xmlns:a16="http://schemas.microsoft.com/office/drawing/2014/main" id="{5423FA41-725E-FC08-CC6F-FE7CD4E1916B}"/>
              </a:ext>
            </a:extLst>
          </p:cNvPr>
          <p:cNvSpPr txBox="1">
            <a:spLocks/>
          </p:cNvSpPr>
          <p:nvPr/>
        </p:nvSpPr>
        <p:spPr>
          <a:xfrm>
            <a:off x="8011301" y="4010105"/>
            <a:ext cx="4841099" cy="2298620"/>
          </a:xfrm>
          <a:prstGeom prst="parallelogram">
            <a:avLst>
              <a:gd name="adj" fmla="val 23713"/>
            </a:avLst>
          </a:prstGeom>
          <a:solidFill>
            <a:schemeClr val="bg1">
              <a:alpha val="89000"/>
            </a:schemeClr>
          </a:solidFill>
        </p:spPr>
        <p:txBody>
          <a:bodyPr vert="horz" wrap="square" lIns="0" tIns="0" rIns="468000" bIns="0" rtlCol="0" anchor="ctr" anchorCtr="0">
            <a:noAutofit/>
          </a:bodyPr>
          <a:lstStyle>
            <a:lvl1pPr algn="l" defTabSz="914400" rtl="0" eaLnBrk="1" latinLnBrk="0" hangingPunct="1">
              <a:lnSpc>
                <a:spcPct val="100000"/>
              </a:lnSpc>
              <a:spcBef>
                <a:spcPts val="0"/>
              </a:spcBef>
              <a:spcAft>
                <a:spcPts val="0"/>
              </a:spcAft>
              <a:buNone/>
              <a:defRPr sz="2600" b="0" kern="1200" cap="all" baseline="0">
                <a:solidFill>
                  <a:schemeClr val="bg1"/>
                </a:solidFill>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35970"/>
              </a:solidFill>
              <a:effectLst/>
              <a:uLnTx/>
              <a:uFillTx/>
              <a:latin typeface="BMWGroupTN Condensed"/>
              <a:ea typeface="+mj-ea"/>
              <a:cs typeface="+mj-cs"/>
            </a:endParaRPr>
          </a:p>
        </p:txBody>
      </p:sp>
      <p:sp>
        <p:nvSpPr>
          <p:cNvPr id="8" name="Textfeld 13">
            <a:extLst>
              <a:ext uri="{FF2B5EF4-FFF2-40B4-BE49-F238E27FC236}">
                <a16:creationId xmlns:a16="http://schemas.microsoft.com/office/drawing/2014/main" id="{B99CD15E-92BB-8CA1-EDA6-1B3B13ACBE0A}"/>
              </a:ext>
            </a:extLst>
          </p:cNvPr>
          <p:cNvSpPr txBox="1"/>
          <p:nvPr/>
        </p:nvSpPr>
        <p:spPr>
          <a:xfrm>
            <a:off x="8489775" y="4529487"/>
            <a:ext cx="3596138" cy="1631216"/>
          </a:xfrm>
          <a:prstGeom prst="rect">
            <a:avLst/>
          </a:prstGeom>
          <a:noFill/>
        </p:spPr>
        <p:txBody>
          <a:bodyPr wrap="square">
            <a:spAutoFit/>
          </a:bodyPr>
          <a:lstStyle/>
          <a:p>
            <a:pPr algn="ctr"/>
            <a:r>
              <a:rPr kumimoji="0" lang="en-US" sz="2000" b="0" i="0" u="none" strike="noStrike" kern="1200" cap="none" spc="0" normalizeH="0" baseline="0" noProof="0" dirty="0">
                <a:ln>
                  <a:noFill/>
                </a:ln>
                <a:solidFill>
                  <a:srgbClr val="035970"/>
                </a:solidFill>
                <a:effectLst/>
                <a:uLnTx/>
                <a:uFillTx/>
                <a:latin typeface="BMWGroupTN Condensed"/>
                <a:ea typeface="+mj-ea"/>
                <a:cs typeface="+mj-cs"/>
              </a:rPr>
              <a:t>Approximately </a:t>
            </a:r>
            <a:r>
              <a:rPr kumimoji="0" lang="en-US" sz="2000" b="1" i="0" u="none" strike="noStrike" kern="1200" cap="none" spc="0" normalizeH="0" baseline="0" noProof="0" dirty="0">
                <a:ln>
                  <a:noFill/>
                </a:ln>
                <a:solidFill>
                  <a:srgbClr val="035970"/>
                </a:solidFill>
                <a:effectLst>
                  <a:outerShdw blurRad="38100" dist="38100" dir="2700000" algn="tl">
                    <a:srgbClr val="000000">
                      <a:alpha val="43137"/>
                    </a:srgbClr>
                  </a:outerShdw>
                </a:effectLst>
                <a:uLnTx/>
                <a:uFillTx/>
                <a:latin typeface="BMWGroupTN Condensed"/>
                <a:ea typeface="+mj-ea"/>
                <a:cs typeface="+mj-cs"/>
              </a:rPr>
              <a:t>39% of the total variable target remuneration </a:t>
            </a:r>
            <a:r>
              <a:rPr kumimoji="0" lang="en-US" sz="2000" b="0" i="0" u="none" strike="noStrike" kern="1200" cap="none" spc="0" normalizeH="0" baseline="0" noProof="0" dirty="0">
                <a:ln>
                  <a:noFill/>
                </a:ln>
                <a:solidFill>
                  <a:srgbClr val="035970"/>
                </a:solidFill>
                <a:effectLst/>
                <a:uLnTx/>
                <a:uFillTx/>
                <a:latin typeface="BMWGroupTN Condensed"/>
                <a:ea typeface="+mj-ea"/>
                <a:cs typeface="+mj-cs"/>
              </a:rPr>
              <a:t>of the Board members is linked to ESG targets.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35970"/>
              </a:solidFill>
              <a:effectLst/>
              <a:uLnTx/>
              <a:uFillTx/>
              <a:latin typeface="BMWGroupTN Condensed"/>
              <a:ea typeface="+mn-ea"/>
              <a:cs typeface="+mn-cs"/>
            </a:endParaRPr>
          </a:p>
        </p:txBody>
      </p:sp>
      <p:sp>
        <p:nvSpPr>
          <p:cNvPr id="9" name="Textfeld 24">
            <a:extLst>
              <a:ext uri="{FF2B5EF4-FFF2-40B4-BE49-F238E27FC236}">
                <a16:creationId xmlns:a16="http://schemas.microsoft.com/office/drawing/2014/main" id="{4AB7C31B-5956-D7A9-654C-7F82A41369DF}"/>
              </a:ext>
            </a:extLst>
          </p:cNvPr>
          <p:cNvSpPr txBox="1"/>
          <p:nvPr/>
        </p:nvSpPr>
        <p:spPr>
          <a:xfrm>
            <a:off x="766120" y="4457710"/>
            <a:ext cx="4707739" cy="1015663"/>
          </a:xfrm>
          <a:prstGeom prst="rect">
            <a:avLst/>
          </a:prstGeom>
          <a:noFill/>
        </p:spPr>
        <p:txBody>
          <a:bodyPr wrap="square">
            <a:spAutoFit/>
          </a:bodyPr>
          <a:lstStyle/>
          <a:p>
            <a:pPr algn="ctr"/>
            <a:r>
              <a:rPr lang="en-US" sz="2000" dirty="0">
                <a:solidFill>
                  <a:srgbClr val="035970"/>
                </a:solidFill>
                <a:latin typeface="BMWGroupTN Condensed"/>
              </a:rPr>
              <a:t>We are aiming to reduce our </a:t>
            </a:r>
            <a:r>
              <a:rPr lang="en-US" sz="2000" b="1" dirty="0">
                <a:solidFill>
                  <a:srgbClr val="035970"/>
                </a:solidFill>
                <a:latin typeface="BMWGroupTN Condensed"/>
              </a:rPr>
              <a:t>overall CO</a:t>
            </a:r>
            <a:r>
              <a:rPr lang="en-US" sz="2000" b="1" baseline="-25000" dirty="0">
                <a:solidFill>
                  <a:srgbClr val="035970"/>
                </a:solidFill>
                <a:latin typeface="BMWGroupTN Condensed"/>
              </a:rPr>
              <a:t>2</a:t>
            </a:r>
            <a:r>
              <a:rPr lang="en-US" sz="2000" b="1" dirty="0">
                <a:solidFill>
                  <a:srgbClr val="035970"/>
                </a:solidFill>
                <a:latin typeface="BMWGroupTN Condensed"/>
              </a:rPr>
              <a:t> footprint per vehicle by 40% </a:t>
            </a:r>
            <a:r>
              <a:rPr lang="en-US" sz="2000" dirty="0">
                <a:solidFill>
                  <a:srgbClr val="035970"/>
                </a:solidFill>
                <a:latin typeface="BMWGroupTN Condensed"/>
              </a:rPr>
              <a:t>across the entire value chain by 2030 (vs. 2019 levels). </a:t>
            </a:r>
            <a:endParaRPr lang="de-DE" sz="2000" dirty="0">
              <a:solidFill>
                <a:srgbClr val="035970"/>
              </a:solidFill>
              <a:latin typeface="BMWGroupTN Condensed"/>
            </a:endParaRPr>
          </a:p>
        </p:txBody>
      </p:sp>
    </p:spTree>
    <p:extLst>
      <p:ext uri="{BB962C8B-B14F-4D97-AF65-F5344CB8AC3E}">
        <p14:creationId xmlns:p14="http://schemas.microsoft.com/office/powerpoint/2010/main" val="301971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 name="Kép 3">
            <a:extLst>
              <a:ext uri="{FF2B5EF4-FFF2-40B4-BE49-F238E27FC236}">
                <a16:creationId xmlns:a16="http://schemas.microsoft.com/office/drawing/2014/main" id="{DC5BCC46-7322-A6E9-031D-48F1B080D147}"/>
              </a:ext>
            </a:extLst>
          </p:cNvPr>
          <p:cNvPicPr>
            <a:picLocks noChangeAspect="1"/>
          </p:cNvPicPr>
          <p:nvPr/>
        </p:nvPicPr>
        <p:blipFill>
          <a:blip r:embed="rId3">
            <a:extLst>
              <a:ext uri="{28A0092B-C50C-407E-A947-70E740481C1C}">
                <a14:useLocalDpi xmlns:a14="http://schemas.microsoft.com/office/drawing/2010/main" val="0"/>
              </a:ext>
            </a:extLst>
          </a:blip>
          <a:srcRect t="27448" b="27448"/>
          <a:stretch/>
        </p:blipFill>
        <p:spPr>
          <a:xfrm>
            <a:off x="-6" y="0"/>
            <a:ext cx="12191999" cy="6858000"/>
          </a:xfrm>
          <a:prstGeom prst="rect">
            <a:avLst/>
          </a:prstGeom>
          <a:effectLst>
            <a:innerShdw blurRad="914400" dist="1371600" dir="16200000">
              <a:prstClr val="black">
                <a:alpha val="29000"/>
              </a:prstClr>
            </a:innerShdw>
          </a:effectLst>
        </p:spPr>
      </p:pic>
      <p:pic>
        <p:nvPicPr>
          <p:cNvPr id="10" name="Kép 9">
            <a:extLst>
              <a:ext uri="{FF2B5EF4-FFF2-40B4-BE49-F238E27FC236}">
                <a16:creationId xmlns:a16="http://schemas.microsoft.com/office/drawing/2014/main" id="{19A667A5-D9C6-A2F1-48B6-AEC6BA86A5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8224"/>
          <a:stretch/>
        </p:blipFill>
        <p:spPr>
          <a:xfrm>
            <a:off x="572399" y="572398"/>
            <a:ext cx="1137889" cy="572400"/>
          </a:xfrm>
          <a:prstGeom prst="rect">
            <a:avLst/>
          </a:prstGeom>
        </p:spPr>
      </p:pic>
      <p:pic>
        <p:nvPicPr>
          <p:cNvPr id="11" name="Kép 10">
            <a:extLst>
              <a:ext uri="{FF2B5EF4-FFF2-40B4-BE49-F238E27FC236}">
                <a16:creationId xmlns:a16="http://schemas.microsoft.com/office/drawing/2014/main" id="{B0E1A00E-952C-4654-EFD2-EAE63C5709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51"/>
          <a:stretch/>
        </p:blipFill>
        <p:spPr>
          <a:xfrm>
            <a:off x="9909312" y="572399"/>
            <a:ext cx="1710288" cy="574948"/>
          </a:xfrm>
          <a:prstGeom prst="rect">
            <a:avLst/>
          </a:prstGeom>
        </p:spPr>
      </p:pic>
      <p:sp>
        <p:nvSpPr>
          <p:cNvPr id="2" name="Szövegdoboz 1">
            <a:extLst>
              <a:ext uri="{FF2B5EF4-FFF2-40B4-BE49-F238E27FC236}">
                <a16:creationId xmlns:a16="http://schemas.microsoft.com/office/drawing/2014/main" id="{5C44C03B-D123-CC86-6D32-C55028F12A3F}"/>
              </a:ext>
            </a:extLst>
          </p:cNvPr>
          <p:cNvSpPr txBox="1"/>
          <p:nvPr/>
        </p:nvSpPr>
        <p:spPr>
          <a:xfrm>
            <a:off x="-3" y="4800600"/>
            <a:ext cx="12192000" cy="2057400"/>
          </a:xfrm>
          <a:prstGeom prst="rect">
            <a:avLst/>
          </a:prstGeom>
          <a:gradFill flip="none" rotWithShape="1">
            <a:gsLst>
              <a:gs pos="0">
                <a:schemeClr val="tx1">
                  <a:alpha val="0"/>
                </a:schemeClr>
              </a:gs>
              <a:gs pos="13000">
                <a:schemeClr val="tx1">
                  <a:alpha val="36000"/>
                </a:schemeClr>
              </a:gs>
              <a:gs pos="57000">
                <a:schemeClr val="tx1">
                  <a:alpha val="67000"/>
                </a:schemeClr>
              </a:gs>
              <a:gs pos="100000">
                <a:schemeClr val="tx1">
                  <a:alpha val="70000"/>
                </a:schemeClr>
              </a:gs>
            </a:gsLst>
            <a:lin ang="5400000" scaled="1"/>
            <a:tileRect/>
          </a:gradFill>
        </p:spPr>
        <p:txBody>
          <a:bodyPr vert="horz" wrap="squar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endParaRPr lang="hu-HU" sz="1800" kern="1200" dirty="0" err="1">
              <a:solidFill>
                <a:schemeClr val="tx1"/>
              </a:solidFill>
              <a:latin typeface="+mn-lt"/>
              <a:ea typeface="+mn-ea"/>
              <a:cs typeface="+mn-cs"/>
            </a:endParaRPr>
          </a:p>
        </p:txBody>
      </p:sp>
      <p:sp>
        <p:nvSpPr>
          <p:cNvPr id="7" name="Untertitel 4">
            <a:extLst>
              <a:ext uri="{FF2B5EF4-FFF2-40B4-BE49-F238E27FC236}">
                <a16:creationId xmlns:a16="http://schemas.microsoft.com/office/drawing/2014/main" id="{B53054BE-F943-CA40-EC15-B01C5BB039B8}"/>
              </a:ext>
            </a:extLst>
          </p:cNvPr>
          <p:cNvSpPr txBox="1">
            <a:spLocks/>
          </p:cNvSpPr>
          <p:nvPr/>
        </p:nvSpPr>
        <p:spPr>
          <a:xfrm>
            <a:off x="-125835" y="6181520"/>
            <a:ext cx="4547364" cy="576293"/>
          </a:xfrm>
          <a:prstGeom prst="rect">
            <a:avLst/>
          </a:prstGeom>
          <a:noFill/>
        </p:spPr>
        <p:txBody>
          <a:bodyPr vert="horz" wrap="square" lIns="572400" tIns="72000" rIns="572400" bIns="72000" rtlCol="0">
            <a:spAutoFit/>
          </a:bodyPr>
          <a:lstStyle>
            <a:lvl1pPr marL="0" indent="0" algn="l" defTabSz="914400" rtl="0" eaLnBrk="1" latinLnBrk="0" hangingPunct="1">
              <a:lnSpc>
                <a:spcPct val="100000"/>
              </a:lnSpc>
              <a:spcBef>
                <a:spcPts val="0"/>
              </a:spcBef>
              <a:spcAft>
                <a:spcPts val="0"/>
              </a:spcAft>
              <a:buClr>
                <a:schemeClr val="tx2"/>
              </a:buClr>
              <a:buFont typeface="Wingdings" panose="05000000000000000000" pitchFamily="2" charset="2"/>
              <a:buNone/>
              <a:defRPr sz="2000" b="0" kern="1200" cap="all" baseline="0">
                <a:solidFill>
                  <a:schemeClr val="bg1"/>
                </a:solidFill>
                <a:latin typeface="+mj-lt"/>
                <a:ea typeface="+mn-ea"/>
                <a:cs typeface="+mn-cs"/>
              </a:defRPr>
            </a:lvl1pPr>
            <a:lvl2pPr marL="4572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latin typeface="BMWGroupTN Thin" pitchFamily="50" charset="0"/>
              </a:rPr>
              <a:t>THEN AND NOW</a:t>
            </a:r>
            <a:endParaRPr lang="en-GB" sz="2800" dirty="0">
              <a:latin typeface="BMWGroupTN Thin" pitchFamily="50" charset="0"/>
            </a:endParaRPr>
          </a:p>
        </p:txBody>
      </p:sp>
      <p:sp>
        <p:nvSpPr>
          <p:cNvPr id="6" name="Untertitel 4">
            <a:extLst>
              <a:ext uri="{FF2B5EF4-FFF2-40B4-BE49-F238E27FC236}">
                <a16:creationId xmlns:a16="http://schemas.microsoft.com/office/drawing/2014/main" id="{9B847807-1ED1-384A-5969-8E01FCC3B612}"/>
              </a:ext>
            </a:extLst>
          </p:cNvPr>
          <p:cNvSpPr txBox="1">
            <a:spLocks/>
          </p:cNvSpPr>
          <p:nvPr/>
        </p:nvSpPr>
        <p:spPr>
          <a:xfrm>
            <a:off x="-125835" y="5613015"/>
            <a:ext cx="5947515" cy="576293"/>
          </a:xfrm>
          <a:prstGeom prst="rect">
            <a:avLst/>
          </a:prstGeom>
          <a:noFill/>
        </p:spPr>
        <p:txBody>
          <a:bodyPr vert="horz" wrap="square" lIns="572400" tIns="72000" rIns="572400" bIns="72000" rtlCol="0">
            <a:spAutoFit/>
          </a:bodyPr>
          <a:lstStyle>
            <a:lvl1pPr indent="0" algn="ctr">
              <a:lnSpc>
                <a:spcPct val="100000"/>
              </a:lnSpc>
              <a:spcBef>
                <a:spcPts val="0"/>
              </a:spcBef>
              <a:spcAft>
                <a:spcPts val="0"/>
              </a:spcAft>
              <a:buClr>
                <a:schemeClr val="tx2"/>
              </a:buClr>
              <a:buFont typeface="Wingdings" panose="05000000000000000000" pitchFamily="2" charset="2"/>
              <a:buNone/>
              <a:defRPr sz="2800" b="0" cap="all" baseline="0">
                <a:solidFill>
                  <a:schemeClr val="bg1"/>
                </a:solidFill>
                <a:latin typeface="BMWGroupTN Thin" pitchFamily="50" charset="0"/>
              </a:defRPr>
            </a:lvl1pPr>
            <a:lvl2pPr indent="0" algn="ctr">
              <a:lnSpc>
                <a:spcPct val="100000"/>
              </a:lnSpc>
              <a:spcBef>
                <a:spcPts val="0"/>
              </a:spcBef>
              <a:spcAft>
                <a:spcPts val="600"/>
              </a:spcAft>
              <a:buClr>
                <a:schemeClr val="tx2"/>
              </a:buClr>
              <a:buFont typeface="BMW Group Condensed" panose="020B0606020202020204" pitchFamily="34" charset="0"/>
              <a:buNone/>
              <a:defRPr lang="de-DE" sz="2000"/>
            </a:lvl2pPr>
            <a:lvl3pPr indent="0" algn="ctr">
              <a:lnSpc>
                <a:spcPct val="100000"/>
              </a:lnSpc>
              <a:spcBef>
                <a:spcPts val="0"/>
              </a:spcBef>
              <a:spcAft>
                <a:spcPts val="600"/>
              </a:spcAft>
              <a:buClr>
                <a:schemeClr val="tx2"/>
              </a:buClr>
              <a:buFont typeface="BMW Group Condensed" panose="020B0606020202020204" pitchFamily="34" charset="0"/>
              <a:buNone/>
              <a:defRPr lang="de-DE"/>
            </a:lvl3pPr>
            <a:lvl4pPr indent="0" algn="ctr">
              <a:lnSpc>
                <a:spcPct val="100000"/>
              </a:lnSpc>
              <a:spcBef>
                <a:spcPts val="0"/>
              </a:spcBef>
              <a:spcAft>
                <a:spcPts val="600"/>
              </a:spcAft>
              <a:buClr>
                <a:schemeClr val="tx2"/>
              </a:buClr>
              <a:buFont typeface="BMW Group Condensed" panose="020B0606020202020204" pitchFamily="34" charset="0"/>
              <a:buNone/>
              <a:defRPr lang="de-DE" sz="1600"/>
            </a:lvl4pPr>
            <a:lvl5pPr indent="0" algn="ctr">
              <a:lnSpc>
                <a:spcPct val="100000"/>
              </a:lnSpc>
              <a:spcBef>
                <a:spcPts val="0"/>
              </a:spcBef>
              <a:spcAft>
                <a:spcPts val="600"/>
              </a:spcAft>
              <a:buClr>
                <a:schemeClr val="tx2"/>
              </a:buClr>
              <a:buFont typeface="BMW Group Condensed" panose="020B0606020202020204" pitchFamily="34" charset="0"/>
              <a:buNone/>
              <a:defRPr lang="de-DE"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l"/>
            <a:r>
              <a:rPr lang="hu-HU" dirty="0"/>
              <a:t>BMW GROUP ROMANIA </a:t>
            </a:r>
            <a:endParaRPr lang="en-GB" dirty="0"/>
          </a:p>
        </p:txBody>
      </p:sp>
    </p:spTree>
    <p:extLst>
      <p:ext uri="{BB962C8B-B14F-4D97-AF65-F5344CB8AC3E}">
        <p14:creationId xmlns:p14="http://schemas.microsoft.com/office/powerpoint/2010/main" val="315224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Kép 1">
            <a:extLst>
              <a:ext uri="{FF2B5EF4-FFF2-40B4-BE49-F238E27FC236}">
                <a16:creationId xmlns:a16="http://schemas.microsoft.com/office/drawing/2014/main" id="{93FD981E-62DA-BFC1-7741-EBD5C8CB436C}"/>
              </a:ext>
            </a:extLst>
          </p:cNvPr>
          <p:cNvPicPr>
            <a:picLocks noChangeAspect="1"/>
          </p:cNvPicPr>
          <p:nvPr/>
        </p:nvPicPr>
        <p:blipFill>
          <a:blip r:embed="rId3">
            <a:extLst>
              <a:ext uri="{28A0092B-C50C-407E-A947-70E740481C1C}">
                <a14:useLocalDpi xmlns:a14="http://schemas.microsoft.com/office/drawing/2010/main" val="0"/>
              </a:ext>
            </a:extLst>
          </a:blip>
          <a:srcRect t="11319" b="11319"/>
          <a:stretch/>
        </p:blipFill>
        <p:spPr>
          <a:xfrm>
            <a:off x="0" y="0"/>
            <a:ext cx="12192000" cy="6858000"/>
          </a:xfrm>
          <a:prstGeom prst="rect">
            <a:avLst/>
          </a:prstGeom>
          <a:effectLst>
            <a:innerShdw blurRad="609600" dist="1473200" dir="5400000">
              <a:prstClr val="black">
                <a:alpha val="51000"/>
              </a:prstClr>
            </a:innerShdw>
          </a:effectLst>
        </p:spPr>
      </p:pic>
      <p:sp>
        <p:nvSpPr>
          <p:cNvPr id="9" name="Szövegdoboz 8">
            <a:extLst>
              <a:ext uri="{FF2B5EF4-FFF2-40B4-BE49-F238E27FC236}">
                <a16:creationId xmlns:a16="http://schemas.microsoft.com/office/drawing/2014/main" id="{734B99DA-8A6E-E573-DD6E-0217344B8B01}"/>
              </a:ext>
            </a:extLst>
          </p:cNvPr>
          <p:cNvSpPr txBox="1"/>
          <p:nvPr/>
        </p:nvSpPr>
        <p:spPr>
          <a:xfrm>
            <a:off x="479424" y="5575779"/>
            <a:ext cx="4300920" cy="492443"/>
          </a:xfrm>
          <a:prstGeom prst="rect">
            <a:avLst/>
          </a:prstGeom>
        </p:spPr>
        <p:txBody>
          <a:bodyPr vert="horz" wrap="squar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ro-RO" sz="3200" dirty="0">
                <a:solidFill>
                  <a:schemeClr val="bg1"/>
                </a:solidFill>
                <a:latin typeface="BMWGroupTN Light" pitchFamily="50" charset="0"/>
              </a:rPr>
              <a:t>BMW ROMANIA THEN</a:t>
            </a:r>
            <a:endParaRPr lang="en-US" sz="3200" kern="1200" dirty="0">
              <a:solidFill>
                <a:schemeClr val="bg1"/>
              </a:solidFill>
              <a:latin typeface="BMWGroupTN Light" pitchFamily="50" charset="0"/>
            </a:endParaRPr>
          </a:p>
        </p:txBody>
      </p:sp>
    </p:spTree>
    <p:extLst>
      <p:ext uri="{BB962C8B-B14F-4D97-AF65-F5344CB8AC3E}">
        <p14:creationId xmlns:p14="http://schemas.microsoft.com/office/powerpoint/2010/main" val="2198542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081A5763-3901-633B-C764-80FFC74FFF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5275" y="541983"/>
            <a:ext cx="3780525" cy="604304"/>
          </a:xfrm>
          <a:prstGeom prst="rect">
            <a:avLst/>
          </a:prstGeom>
        </p:spPr>
      </p:pic>
      <p:sp>
        <p:nvSpPr>
          <p:cNvPr id="8" name="Szövegdoboz 6">
            <a:extLst>
              <a:ext uri="{FF2B5EF4-FFF2-40B4-BE49-F238E27FC236}">
                <a16:creationId xmlns:a16="http://schemas.microsoft.com/office/drawing/2014/main" id="{81FB00AC-77B5-B58C-E7D6-726C624F6861}"/>
              </a:ext>
            </a:extLst>
          </p:cNvPr>
          <p:cNvSpPr txBox="1"/>
          <p:nvPr/>
        </p:nvSpPr>
        <p:spPr>
          <a:xfrm>
            <a:off x="7408985" y="4192925"/>
            <a:ext cx="4539175" cy="830997"/>
          </a:xfrm>
          <a:prstGeom prst="rect">
            <a:avLst/>
          </a:prstGeom>
        </p:spPr>
        <p:txBody>
          <a:bodyPr vert="horz" wrap="square" lIns="0" tIns="0" rIns="0" bIns="0" rtlCol="0">
            <a:spAutoFit/>
          </a:bodyPr>
          <a:lstStyle/>
          <a:p>
            <a:pPr defTabSz="914400" rtl="0" eaLnBrk="1" latinLnBrk="0" hangingPunct="1">
              <a:lnSpc>
                <a:spcPct val="100000"/>
              </a:lnSpc>
              <a:spcBef>
                <a:spcPts val="0"/>
              </a:spcBef>
              <a:spcAft>
                <a:spcPts val="1800"/>
              </a:spcAft>
              <a:buClr>
                <a:schemeClr val="bg1"/>
              </a:buClr>
            </a:pPr>
            <a:r>
              <a:rPr lang="en-US" b="1" dirty="0">
                <a:solidFill>
                  <a:schemeClr val="bg1"/>
                </a:solidFill>
                <a:latin typeface="BMWGroupTN Light" pitchFamily="50" charset="0"/>
              </a:rPr>
              <a:t>The last major competition that the BMW 328 MM Roadsters where entered was </a:t>
            </a:r>
            <a:r>
              <a:rPr lang="en-US" dirty="0" err="1">
                <a:solidFill>
                  <a:schemeClr val="bg1"/>
                </a:solidFill>
                <a:latin typeface="BMWGroupTN Light" pitchFamily="50" charset="0"/>
              </a:rPr>
              <a:t>Braşov</a:t>
            </a:r>
            <a:r>
              <a:rPr lang="en-US" dirty="0">
                <a:solidFill>
                  <a:schemeClr val="bg1"/>
                </a:solidFill>
                <a:latin typeface="BMWGroupTN Light" pitchFamily="50" charset="0"/>
              </a:rPr>
              <a:t> </a:t>
            </a:r>
            <a:r>
              <a:rPr lang="en-US" b="1" dirty="0">
                <a:solidFill>
                  <a:schemeClr val="bg1"/>
                </a:solidFill>
                <a:latin typeface="BMWGroupTN Light" pitchFamily="50" charset="0"/>
              </a:rPr>
              <a:t>and Bucharest Grand Prix.</a:t>
            </a:r>
            <a:endParaRPr lang="ro-RO" b="1" dirty="0">
              <a:solidFill>
                <a:schemeClr val="bg1"/>
              </a:solidFill>
              <a:latin typeface="BMWGroupTN Light" pitchFamily="50" charset="0"/>
            </a:endParaRPr>
          </a:p>
        </p:txBody>
      </p:sp>
      <p:pic>
        <p:nvPicPr>
          <p:cNvPr id="4" name="Picture 3">
            <a:extLst>
              <a:ext uri="{FF2B5EF4-FFF2-40B4-BE49-F238E27FC236}">
                <a16:creationId xmlns:a16="http://schemas.microsoft.com/office/drawing/2014/main" id="{18433A34-EE43-7AFE-F3F5-4E94B57416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1" y="1123956"/>
            <a:ext cx="6610731" cy="4730962"/>
          </a:xfrm>
          <a:prstGeom prst="rect">
            <a:avLst/>
          </a:prstGeom>
        </p:spPr>
      </p:pic>
      <p:pic>
        <p:nvPicPr>
          <p:cNvPr id="6" name="Picture 5">
            <a:extLst>
              <a:ext uri="{FF2B5EF4-FFF2-40B4-BE49-F238E27FC236}">
                <a16:creationId xmlns:a16="http://schemas.microsoft.com/office/drawing/2014/main" id="{BD19D704-A124-22BB-0A51-CD064CC4E86E}"/>
              </a:ext>
            </a:extLst>
          </p:cNvPr>
          <p:cNvPicPr>
            <a:picLocks noChangeAspect="1"/>
          </p:cNvPicPr>
          <p:nvPr/>
        </p:nvPicPr>
        <p:blipFill>
          <a:blip r:embed="rId5"/>
          <a:stretch>
            <a:fillRect/>
          </a:stretch>
        </p:blipFill>
        <p:spPr>
          <a:xfrm>
            <a:off x="7408985" y="1643440"/>
            <a:ext cx="1627557" cy="2052331"/>
          </a:xfrm>
          <a:prstGeom prst="rect">
            <a:avLst/>
          </a:prstGeom>
          <a:effectLst>
            <a:outerShdw blurRad="317500" dist="317500" dir="2700000" algn="tl" rotWithShape="0">
              <a:prstClr val="black">
                <a:alpha val="40000"/>
              </a:prstClr>
            </a:outerShdw>
          </a:effectLst>
        </p:spPr>
      </p:pic>
    </p:spTree>
    <p:extLst>
      <p:ext uri="{BB962C8B-B14F-4D97-AF65-F5344CB8AC3E}">
        <p14:creationId xmlns:p14="http://schemas.microsoft.com/office/powerpoint/2010/main" val="151775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9" name="Szövegdoboz 8">
            <a:extLst>
              <a:ext uri="{FF2B5EF4-FFF2-40B4-BE49-F238E27FC236}">
                <a16:creationId xmlns:a16="http://schemas.microsoft.com/office/drawing/2014/main" id="{734B99DA-8A6E-E573-DD6E-0217344B8B01}"/>
              </a:ext>
            </a:extLst>
          </p:cNvPr>
          <p:cNvSpPr txBox="1"/>
          <p:nvPr/>
        </p:nvSpPr>
        <p:spPr>
          <a:xfrm>
            <a:off x="479424" y="472332"/>
            <a:ext cx="1728102"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en-US" sz="3200" dirty="0">
                <a:solidFill>
                  <a:schemeClr val="bg1"/>
                </a:solidFill>
                <a:latin typeface="BMWGroupTN Light" pitchFamily="50" charset="0"/>
              </a:rPr>
              <a:t>AGENDA</a:t>
            </a:r>
            <a:endParaRPr lang="en-US" sz="3200" kern="1200" dirty="0">
              <a:solidFill>
                <a:schemeClr val="bg1"/>
              </a:solidFill>
              <a:latin typeface="BMWGroupTN Light" pitchFamily="50" charset="0"/>
            </a:endParaRPr>
          </a:p>
        </p:txBody>
      </p:sp>
      <p:pic>
        <p:nvPicPr>
          <p:cNvPr id="2" name="Kép 1">
            <a:extLst>
              <a:ext uri="{FF2B5EF4-FFF2-40B4-BE49-F238E27FC236}">
                <a16:creationId xmlns:a16="http://schemas.microsoft.com/office/drawing/2014/main" id="{081A5763-3901-633B-C764-80FFC74FFF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5275" y="541983"/>
            <a:ext cx="3780525" cy="604304"/>
          </a:xfrm>
          <a:prstGeom prst="rect">
            <a:avLst/>
          </a:prstGeom>
        </p:spPr>
      </p:pic>
      <p:sp>
        <p:nvSpPr>
          <p:cNvPr id="3" name="Szövegdoboz 6">
            <a:extLst>
              <a:ext uri="{FF2B5EF4-FFF2-40B4-BE49-F238E27FC236}">
                <a16:creationId xmlns:a16="http://schemas.microsoft.com/office/drawing/2014/main" id="{6B95316A-2C05-9C68-EC89-931D105B6237}"/>
              </a:ext>
            </a:extLst>
          </p:cNvPr>
          <p:cNvSpPr txBox="1"/>
          <p:nvPr/>
        </p:nvSpPr>
        <p:spPr>
          <a:xfrm>
            <a:off x="1200665" y="2508183"/>
            <a:ext cx="6211249" cy="2077492"/>
          </a:xfrm>
          <a:prstGeom prst="rect">
            <a:avLst/>
          </a:prstGeom>
        </p:spPr>
        <p:txBody>
          <a:bodyPr vert="horz" wrap="square" lIns="0" tIns="0" rIns="0" bIns="0" rtlCol="0">
            <a:spAutoFit/>
          </a:bodyPr>
          <a:lstStyle/>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en-US" b="1" dirty="0">
                <a:solidFill>
                  <a:schemeClr val="bg1"/>
                </a:solidFill>
                <a:latin typeface="BMWGroupTN Light" pitchFamily="50" charset="0"/>
              </a:rPr>
              <a:t>BMW Group</a:t>
            </a:r>
            <a:r>
              <a:rPr lang="ro-RO" b="1" dirty="0">
                <a:solidFill>
                  <a:schemeClr val="bg1"/>
                </a:solidFill>
                <a:latin typeface="BMWGroupTN Light" pitchFamily="50" charset="0"/>
              </a:rPr>
              <a:t> Strategic </a:t>
            </a:r>
            <a:r>
              <a:rPr lang="ro-RO" b="1" dirty="0" err="1">
                <a:solidFill>
                  <a:schemeClr val="bg1"/>
                </a:solidFill>
                <a:latin typeface="BMWGroupTN Light" pitchFamily="50" charset="0"/>
              </a:rPr>
              <a:t>Development</a:t>
            </a:r>
            <a:r>
              <a:rPr lang="ro-RO" b="1" dirty="0">
                <a:solidFill>
                  <a:schemeClr val="bg1"/>
                </a:solidFill>
                <a:latin typeface="BMWGroupTN Light" pitchFamily="50" charset="0"/>
              </a:rPr>
              <a:t> </a:t>
            </a:r>
            <a:r>
              <a:rPr lang="ro-RO" b="1" dirty="0" err="1">
                <a:solidFill>
                  <a:schemeClr val="bg1"/>
                </a:solidFill>
                <a:latin typeface="BMWGroupTN Light" pitchFamily="50" charset="0"/>
              </a:rPr>
              <a:t>and</a:t>
            </a:r>
            <a:r>
              <a:rPr lang="en-US" b="1" dirty="0">
                <a:solidFill>
                  <a:schemeClr val="bg1"/>
                </a:solidFill>
                <a:latin typeface="BMWGroupTN Light" pitchFamily="50" charset="0"/>
              </a:rPr>
              <a:t> Global Sales</a:t>
            </a:r>
            <a:r>
              <a:rPr lang="ro-RO" b="1" dirty="0">
                <a:solidFill>
                  <a:schemeClr val="bg1"/>
                </a:solidFill>
                <a:latin typeface="BMWGroupTN Light" pitchFamily="50" charset="0"/>
              </a:rPr>
              <a:t>.</a:t>
            </a:r>
            <a:endParaRPr lang="en-US" b="1" dirty="0">
              <a:solidFill>
                <a:schemeClr val="bg1"/>
              </a:solidFill>
              <a:latin typeface="BMWGroupTN Light" pitchFamily="50" charset="0"/>
            </a:endParaRP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en-US" b="1" dirty="0">
                <a:solidFill>
                  <a:schemeClr val="bg1"/>
                </a:solidFill>
                <a:latin typeface="BMWGroupTN Light" pitchFamily="50" charset="0"/>
              </a:rPr>
              <a:t>BMW Group in Romania</a:t>
            </a:r>
            <a:r>
              <a:rPr lang="ro-RO" b="1" dirty="0">
                <a:solidFill>
                  <a:schemeClr val="bg1"/>
                </a:solidFill>
                <a:latin typeface="BMWGroupTN Light" pitchFamily="50" charset="0"/>
              </a:rPr>
              <a:t>, </a:t>
            </a:r>
            <a:br>
              <a:rPr lang="ro-RO" b="1" dirty="0">
                <a:solidFill>
                  <a:schemeClr val="bg1"/>
                </a:solidFill>
                <a:latin typeface="BMWGroupTN Light" pitchFamily="50" charset="0"/>
              </a:rPr>
            </a:br>
            <a:r>
              <a:rPr lang="ro-RO" b="1" dirty="0" err="1">
                <a:solidFill>
                  <a:schemeClr val="bg1"/>
                </a:solidFill>
                <a:latin typeface="BMWGroupTN Light" pitchFamily="50" charset="0"/>
              </a:rPr>
              <a:t>Then</a:t>
            </a:r>
            <a:r>
              <a:rPr lang="ro-RO" b="1" dirty="0">
                <a:solidFill>
                  <a:schemeClr val="bg1"/>
                </a:solidFill>
                <a:latin typeface="BMWGroupTN Light" pitchFamily="50" charset="0"/>
              </a:rPr>
              <a:t> </a:t>
            </a:r>
            <a:r>
              <a:rPr lang="ro-RO" b="1" dirty="0" err="1">
                <a:solidFill>
                  <a:schemeClr val="bg1"/>
                </a:solidFill>
                <a:latin typeface="BMWGroupTN Light" pitchFamily="50" charset="0"/>
              </a:rPr>
              <a:t>and</a:t>
            </a:r>
            <a:r>
              <a:rPr lang="ro-RO" b="1" dirty="0">
                <a:solidFill>
                  <a:schemeClr val="bg1"/>
                </a:solidFill>
                <a:latin typeface="BMWGroupTN Light" pitchFamily="50" charset="0"/>
              </a:rPr>
              <a:t> </a:t>
            </a:r>
            <a:r>
              <a:rPr lang="ro-RO" b="1" dirty="0" err="1">
                <a:solidFill>
                  <a:schemeClr val="bg1"/>
                </a:solidFill>
                <a:latin typeface="BMWGroupTN Light" pitchFamily="50" charset="0"/>
              </a:rPr>
              <a:t>Now</a:t>
            </a:r>
            <a:r>
              <a:rPr lang="ro-RO" b="1" dirty="0">
                <a:solidFill>
                  <a:schemeClr val="bg1"/>
                </a:solidFill>
                <a:latin typeface="BMWGroupTN Light" pitchFamily="50" charset="0"/>
              </a:rPr>
              <a:t>.</a:t>
            </a: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ro-RO" b="1" dirty="0">
                <a:solidFill>
                  <a:schemeClr val="bg1"/>
                </a:solidFill>
                <a:latin typeface="BMWGroupTN Light" pitchFamily="50" charset="0"/>
              </a:rPr>
              <a:t>Outlook 2025.</a:t>
            </a:r>
            <a:endParaRPr lang="en-US" b="1" dirty="0">
              <a:solidFill>
                <a:schemeClr val="bg1"/>
              </a:solidFill>
              <a:latin typeface="BMWGroupTN Light" pitchFamily="50" charset="0"/>
            </a:endParaRP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endParaRPr lang="en-US" b="1" dirty="0">
              <a:solidFill>
                <a:schemeClr val="bg1"/>
              </a:solidFill>
              <a:latin typeface="BMWGroupTN Light" pitchFamily="50" charset="0"/>
            </a:endParaRPr>
          </a:p>
        </p:txBody>
      </p:sp>
      <p:sp>
        <p:nvSpPr>
          <p:cNvPr id="4" name="Szövegdoboz 6">
            <a:extLst>
              <a:ext uri="{FF2B5EF4-FFF2-40B4-BE49-F238E27FC236}">
                <a16:creationId xmlns:a16="http://schemas.microsoft.com/office/drawing/2014/main" id="{7492C07A-5864-1A40-F3FB-2F3B4DFC2453}"/>
              </a:ext>
            </a:extLst>
          </p:cNvPr>
          <p:cNvSpPr txBox="1"/>
          <p:nvPr/>
        </p:nvSpPr>
        <p:spPr>
          <a:xfrm>
            <a:off x="479424" y="5309256"/>
            <a:ext cx="6211249" cy="553998"/>
          </a:xfrm>
          <a:prstGeom prst="rect">
            <a:avLst/>
          </a:prstGeom>
        </p:spPr>
        <p:txBody>
          <a:bodyPr vert="horz" wrap="square" lIns="0" tIns="0" rIns="0" bIns="0" rtlCol="0">
            <a:spAutoFit/>
          </a:bodyPr>
          <a:lstStyle/>
          <a:p>
            <a:pPr defTabSz="914400" rtl="0" eaLnBrk="1" latinLnBrk="0" hangingPunct="1">
              <a:lnSpc>
                <a:spcPct val="100000"/>
              </a:lnSpc>
              <a:spcBef>
                <a:spcPts val="0"/>
              </a:spcBef>
              <a:spcAft>
                <a:spcPts val="1800"/>
              </a:spcAft>
              <a:buClr>
                <a:schemeClr val="bg1"/>
              </a:buClr>
            </a:pPr>
            <a:r>
              <a:rPr lang="ro-RO" b="1" dirty="0">
                <a:solidFill>
                  <a:schemeClr val="bg1"/>
                </a:solidFill>
                <a:latin typeface="BMWGroupTN Light" pitchFamily="50" charset="0"/>
              </a:rPr>
              <a:t>Oliver Rademacher</a:t>
            </a:r>
            <a:br>
              <a:rPr lang="ro-RO" b="1" dirty="0">
                <a:solidFill>
                  <a:schemeClr val="bg1"/>
                </a:solidFill>
                <a:latin typeface="BMWGroupTN Light" pitchFamily="50" charset="0"/>
              </a:rPr>
            </a:br>
            <a:r>
              <a:rPr lang="ro-RO" b="1" dirty="0" err="1">
                <a:solidFill>
                  <a:schemeClr val="bg1"/>
                </a:solidFill>
                <a:latin typeface="BMWGroupTN Light" pitchFamily="50" charset="0"/>
              </a:rPr>
              <a:t>Managing</a:t>
            </a:r>
            <a:r>
              <a:rPr lang="ro-RO" b="1" dirty="0">
                <a:solidFill>
                  <a:schemeClr val="bg1"/>
                </a:solidFill>
                <a:latin typeface="BMWGroupTN Light" pitchFamily="50" charset="0"/>
              </a:rPr>
              <a:t> Director BMW Group Romania </a:t>
            </a:r>
            <a:endParaRPr lang="en-US" b="1" dirty="0">
              <a:solidFill>
                <a:schemeClr val="bg1"/>
              </a:solidFill>
              <a:latin typeface="BMWGroupTN Light" pitchFamily="50" charset="0"/>
            </a:endParaRPr>
          </a:p>
        </p:txBody>
      </p:sp>
    </p:spTree>
    <p:extLst>
      <p:ext uri="{BB962C8B-B14F-4D97-AF65-F5344CB8AC3E}">
        <p14:creationId xmlns:p14="http://schemas.microsoft.com/office/powerpoint/2010/main" val="158943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9FEC37-3A6F-B435-3C4C-788B3804AA66}"/>
              </a:ext>
            </a:extLst>
          </p:cNvPr>
          <p:cNvPicPr>
            <a:picLocks noChangeAspect="1"/>
          </p:cNvPicPr>
          <p:nvPr/>
        </p:nvPicPr>
        <p:blipFill>
          <a:blip r:embed="rId3" cstate="print">
            <a:extLst>
              <a:ext uri="{28A0092B-C50C-407E-A947-70E740481C1C}">
                <a14:useLocalDpi xmlns:a14="http://schemas.microsoft.com/office/drawing/2010/main" val="0"/>
              </a:ext>
            </a:extLst>
          </a:blip>
          <a:srcRect t="20584" b="27661"/>
          <a:stretch/>
        </p:blipFill>
        <p:spPr>
          <a:xfrm>
            <a:off x="0" y="1"/>
            <a:ext cx="12192000" cy="6858000"/>
          </a:xfrm>
          <a:prstGeom prst="rect">
            <a:avLst/>
          </a:prstGeom>
        </p:spPr>
      </p:pic>
      <p:sp>
        <p:nvSpPr>
          <p:cNvPr id="4" name="Szövegdoboz 3">
            <a:extLst>
              <a:ext uri="{FF2B5EF4-FFF2-40B4-BE49-F238E27FC236}">
                <a16:creationId xmlns:a16="http://schemas.microsoft.com/office/drawing/2014/main" id="{0475FF0B-9CE9-A490-BACB-005931057583}"/>
              </a:ext>
            </a:extLst>
          </p:cNvPr>
          <p:cNvSpPr txBox="1"/>
          <p:nvPr/>
        </p:nvSpPr>
        <p:spPr>
          <a:xfrm>
            <a:off x="6810776" y="2115937"/>
            <a:ext cx="3692421" cy="984885"/>
          </a:xfrm>
          <a:prstGeom prst="rect">
            <a:avLst/>
          </a:prstGeom>
          <a:effectLst>
            <a:outerShdw blurRad="50800" dist="38100" dir="2700000" algn="tl" rotWithShape="0">
              <a:prstClr val="black">
                <a:alpha val="40000"/>
              </a:prstClr>
            </a:outerShdw>
          </a:effectLst>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ro-RO" sz="3200" kern="1200" dirty="0">
                <a:solidFill>
                  <a:schemeClr val="bg1"/>
                </a:solidFill>
                <a:latin typeface="BMWGroupTN Light" pitchFamily="50" charset="0"/>
              </a:rPr>
              <a:t>BMW IN ROMANIA.</a:t>
            </a:r>
            <a:br>
              <a:rPr lang="ro-RO" sz="3200" kern="1200" dirty="0">
                <a:solidFill>
                  <a:schemeClr val="bg1"/>
                </a:solidFill>
                <a:latin typeface="BMWGroupTN Light" pitchFamily="50" charset="0"/>
              </a:rPr>
            </a:br>
            <a:r>
              <a:rPr lang="ro-RO" sz="3200" kern="1200" dirty="0">
                <a:solidFill>
                  <a:schemeClr val="bg1"/>
                </a:solidFill>
                <a:latin typeface="BMWGroupTN Light" pitchFamily="50" charset="0"/>
              </a:rPr>
              <a:t>RESULTS 2024.</a:t>
            </a:r>
            <a:endParaRPr lang="en-US" sz="3200" kern="1200" dirty="0" err="1">
              <a:solidFill>
                <a:schemeClr val="bg1"/>
              </a:solidFill>
              <a:latin typeface="BMWGroupTN Light" pitchFamily="50" charset="0"/>
            </a:endParaRPr>
          </a:p>
        </p:txBody>
      </p:sp>
      <p:sp>
        <p:nvSpPr>
          <p:cNvPr id="11" name="Szövegdoboz 10">
            <a:extLst>
              <a:ext uri="{FF2B5EF4-FFF2-40B4-BE49-F238E27FC236}">
                <a16:creationId xmlns:a16="http://schemas.microsoft.com/office/drawing/2014/main" id="{0DC596F2-B077-2344-7633-FFA1578600C9}"/>
              </a:ext>
            </a:extLst>
          </p:cNvPr>
          <p:cNvSpPr txBox="1"/>
          <p:nvPr/>
        </p:nvSpPr>
        <p:spPr>
          <a:xfrm>
            <a:off x="4359180" y="5225039"/>
            <a:ext cx="65" cy="323165"/>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endParaRPr lang="hu-HU" sz="2100" kern="1200" dirty="0">
              <a:solidFill>
                <a:schemeClr val="bg1"/>
              </a:solidFill>
              <a:latin typeface="BMWGroupTN Light" pitchFamily="50" charset="0"/>
            </a:endParaRPr>
          </a:p>
        </p:txBody>
      </p:sp>
    </p:spTree>
    <p:extLst>
      <p:ext uri="{BB962C8B-B14F-4D97-AF65-F5344CB8AC3E}">
        <p14:creationId xmlns:p14="http://schemas.microsoft.com/office/powerpoint/2010/main" val="118496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0475FF0B-9CE9-A490-BACB-005931057583}"/>
              </a:ext>
            </a:extLst>
          </p:cNvPr>
          <p:cNvSpPr txBox="1"/>
          <p:nvPr/>
        </p:nvSpPr>
        <p:spPr>
          <a:xfrm>
            <a:off x="479423" y="472332"/>
            <a:ext cx="9058115" cy="984885"/>
          </a:xfrm>
          <a:prstGeom prst="rect">
            <a:avLst/>
          </a:prstGeom>
        </p:spPr>
        <p:txBody>
          <a:bodyPr vert="horz" wrap="squar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BMW GROUP ROMANIA 2024</a:t>
            </a:r>
            <a:r>
              <a:rPr lang="en-US" sz="3200" kern="1200" dirty="0">
                <a:solidFill>
                  <a:schemeClr val="bg1"/>
                </a:solidFill>
                <a:latin typeface="BMWGroupTN Light" pitchFamily="50" charset="0"/>
              </a:rPr>
              <a:t> RECORD YEAR</a:t>
            </a:r>
            <a:br>
              <a:rPr lang="hu-HU" sz="3200" kern="1200" dirty="0">
                <a:solidFill>
                  <a:schemeClr val="bg1"/>
                </a:solidFill>
                <a:latin typeface="BMWGroupTN Light" pitchFamily="50" charset="0"/>
              </a:rPr>
            </a:br>
            <a:r>
              <a:rPr lang="en-GB" sz="3200" kern="1200" dirty="0">
                <a:solidFill>
                  <a:schemeClr val="bg1"/>
                </a:solidFill>
                <a:latin typeface="BMWGroupTN Light" pitchFamily="50" charset="0"/>
              </a:rPr>
              <a:t>5.222 BMW &amp; MINI @ +2.9%</a:t>
            </a:r>
            <a:endParaRPr lang="en-US" sz="3200" kern="1200" dirty="0" err="1">
              <a:solidFill>
                <a:schemeClr val="bg1"/>
              </a:solidFill>
              <a:latin typeface="BMWGroupTN Light" pitchFamily="50" charset="0"/>
            </a:endParaRPr>
          </a:p>
        </p:txBody>
      </p:sp>
      <p:grpSp>
        <p:nvGrpSpPr>
          <p:cNvPr id="8" name="Csoportba foglalás 7">
            <a:extLst>
              <a:ext uri="{FF2B5EF4-FFF2-40B4-BE49-F238E27FC236}">
                <a16:creationId xmlns:a16="http://schemas.microsoft.com/office/drawing/2014/main" id="{F461C9AD-DF04-AD2B-7D8A-0924B9DDF409}"/>
              </a:ext>
            </a:extLst>
          </p:cNvPr>
          <p:cNvGrpSpPr/>
          <p:nvPr/>
        </p:nvGrpSpPr>
        <p:grpSpPr>
          <a:xfrm>
            <a:off x="3939041" y="4549178"/>
            <a:ext cx="4634923" cy="1342672"/>
            <a:chOff x="7898139" y="1685677"/>
            <a:chExt cx="4634923" cy="1342672"/>
          </a:xfrm>
        </p:grpSpPr>
        <p:sp>
          <p:nvSpPr>
            <p:cNvPr id="9" name="Szövegdoboz 8">
              <a:extLst>
                <a:ext uri="{FF2B5EF4-FFF2-40B4-BE49-F238E27FC236}">
                  <a16:creationId xmlns:a16="http://schemas.microsoft.com/office/drawing/2014/main" id="{F488065D-4AF0-C15E-BF53-04E3B0653901}"/>
                </a:ext>
              </a:extLst>
            </p:cNvPr>
            <p:cNvSpPr txBox="1"/>
            <p:nvPr/>
          </p:nvSpPr>
          <p:spPr>
            <a:xfrm>
              <a:off x="7898139" y="2305074"/>
              <a:ext cx="4634923" cy="723275"/>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en-GB" sz="2100" kern="1200" dirty="0">
                  <a:solidFill>
                    <a:schemeClr val="bg1"/>
                  </a:solidFill>
                  <a:latin typeface="BMWGroupTN" pitchFamily="50" charset="0"/>
                </a:rPr>
                <a:t>LUXURY SEGMENT - RECORD YEAR</a:t>
              </a:r>
            </a:p>
            <a:p>
              <a:pPr marL="0" indent="0" algn="ctr" defTabSz="914400" rtl="0" eaLnBrk="1" latinLnBrk="0" hangingPunct="1">
                <a:lnSpc>
                  <a:spcPct val="100000"/>
                </a:lnSpc>
                <a:spcBef>
                  <a:spcPts val="0"/>
                </a:spcBef>
                <a:spcAft>
                  <a:spcPts val="600"/>
                </a:spcAft>
                <a:buClr>
                  <a:schemeClr val="tx2"/>
                </a:buClr>
                <a:buFontTx/>
                <a:buNone/>
              </a:pPr>
              <a:r>
                <a:rPr lang="en-GB" sz="2100" kern="1200" dirty="0">
                  <a:solidFill>
                    <a:schemeClr val="bg1"/>
                  </a:solidFill>
                  <a:latin typeface="BMWGroupTN Light" pitchFamily="50" charset="0"/>
                </a:rPr>
                <a:t>BMW 7 SERIES: +41%</a:t>
              </a:r>
            </a:p>
          </p:txBody>
        </p:sp>
        <p:sp>
          <p:nvSpPr>
            <p:cNvPr id="11" name="Szövegdoboz 10">
              <a:extLst>
                <a:ext uri="{FF2B5EF4-FFF2-40B4-BE49-F238E27FC236}">
                  <a16:creationId xmlns:a16="http://schemas.microsoft.com/office/drawing/2014/main" id="{0DC596F2-B077-2344-7633-FFA1578600C9}"/>
                </a:ext>
              </a:extLst>
            </p:cNvPr>
            <p:cNvSpPr txBox="1"/>
            <p:nvPr/>
          </p:nvSpPr>
          <p:spPr>
            <a:xfrm>
              <a:off x="8572719" y="1685677"/>
              <a:ext cx="65" cy="323165"/>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endParaRPr lang="hu-HU" sz="2100" kern="1200" dirty="0">
                <a:solidFill>
                  <a:schemeClr val="bg1"/>
                </a:solidFill>
                <a:latin typeface="BMWGroupTN Light" pitchFamily="50" charset="0"/>
              </a:endParaRPr>
            </a:p>
          </p:txBody>
        </p:sp>
      </p:grpSp>
      <p:pic>
        <p:nvPicPr>
          <p:cNvPr id="5" name="Picture 4">
            <a:extLst>
              <a:ext uri="{FF2B5EF4-FFF2-40B4-BE49-F238E27FC236}">
                <a16:creationId xmlns:a16="http://schemas.microsoft.com/office/drawing/2014/main" id="{BF3398F9-47DA-143F-93AB-79C457C8AF88}"/>
              </a:ext>
            </a:extLst>
          </p:cNvPr>
          <p:cNvPicPr>
            <a:picLocks noChangeAspect="1"/>
          </p:cNvPicPr>
          <p:nvPr/>
        </p:nvPicPr>
        <p:blipFill>
          <a:blip r:embed="rId3"/>
          <a:stretch>
            <a:fillRect/>
          </a:stretch>
        </p:blipFill>
        <p:spPr>
          <a:xfrm>
            <a:off x="8573964" y="2578403"/>
            <a:ext cx="2544278" cy="1133343"/>
          </a:xfrm>
          <a:prstGeom prst="rect">
            <a:avLst/>
          </a:prstGeom>
        </p:spPr>
      </p:pic>
      <p:pic>
        <p:nvPicPr>
          <p:cNvPr id="6" name="Picture 5">
            <a:extLst>
              <a:ext uri="{FF2B5EF4-FFF2-40B4-BE49-F238E27FC236}">
                <a16:creationId xmlns:a16="http://schemas.microsoft.com/office/drawing/2014/main" id="{1574D733-A023-7A2B-52E6-6394890A82C5}"/>
              </a:ext>
            </a:extLst>
          </p:cNvPr>
          <p:cNvPicPr>
            <a:picLocks noChangeAspect="1"/>
          </p:cNvPicPr>
          <p:nvPr/>
        </p:nvPicPr>
        <p:blipFill>
          <a:blip r:embed="rId4"/>
          <a:stretch>
            <a:fillRect/>
          </a:stretch>
        </p:blipFill>
        <p:spPr>
          <a:xfrm>
            <a:off x="1582640" y="2770460"/>
            <a:ext cx="2115846" cy="886391"/>
          </a:xfrm>
          <a:prstGeom prst="rect">
            <a:avLst/>
          </a:prstGeom>
        </p:spPr>
      </p:pic>
      <p:pic>
        <p:nvPicPr>
          <p:cNvPr id="7" name="Picture 6">
            <a:extLst>
              <a:ext uri="{FF2B5EF4-FFF2-40B4-BE49-F238E27FC236}">
                <a16:creationId xmlns:a16="http://schemas.microsoft.com/office/drawing/2014/main" id="{1C9C2F62-B2D2-2E66-BF65-DD6F638B5480}"/>
              </a:ext>
            </a:extLst>
          </p:cNvPr>
          <p:cNvPicPr>
            <a:picLocks noChangeAspect="1"/>
          </p:cNvPicPr>
          <p:nvPr/>
        </p:nvPicPr>
        <p:blipFill>
          <a:blip r:embed="rId5"/>
          <a:stretch>
            <a:fillRect/>
          </a:stretch>
        </p:blipFill>
        <p:spPr>
          <a:xfrm>
            <a:off x="5060542" y="4075134"/>
            <a:ext cx="2337800" cy="988729"/>
          </a:xfrm>
          <a:prstGeom prst="rect">
            <a:avLst/>
          </a:prstGeom>
        </p:spPr>
      </p:pic>
      <p:grpSp>
        <p:nvGrpSpPr>
          <p:cNvPr id="17" name="Csoportba foglalás 7">
            <a:extLst>
              <a:ext uri="{FF2B5EF4-FFF2-40B4-BE49-F238E27FC236}">
                <a16:creationId xmlns:a16="http://schemas.microsoft.com/office/drawing/2014/main" id="{23BD34F4-5EA9-A8EA-58D0-13AF9A5AC07F}"/>
              </a:ext>
            </a:extLst>
          </p:cNvPr>
          <p:cNvGrpSpPr/>
          <p:nvPr/>
        </p:nvGrpSpPr>
        <p:grpSpPr>
          <a:xfrm>
            <a:off x="604096" y="3213655"/>
            <a:ext cx="3451586" cy="1275662"/>
            <a:chOff x="7573658" y="1685677"/>
            <a:chExt cx="3451586" cy="1275662"/>
          </a:xfrm>
        </p:grpSpPr>
        <p:sp>
          <p:nvSpPr>
            <p:cNvPr id="18" name="Szövegdoboz 8">
              <a:extLst>
                <a:ext uri="{FF2B5EF4-FFF2-40B4-BE49-F238E27FC236}">
                  <a16:creationId xmlns:a16="http://schemas.microsoft.com/office/drawing/2014/main" id="{F82505A4-3232-4BA0-C4A1-25ACB192B603}"/>
                </a:ext>
              </a:extLst>
            </p:cNvPr>
            <p:cNvSpPr txBox="1"/>
            <p:nvPr/>
          </p:nvSpPr>
          <p:spPr>
            <a:xfrm>
              <a:off x="7573658" y="2238064"/>
              <a:ext cx="3451586" cy="723275"/>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ro-RO" sz="2100" kern="1200" dirty="0">
                  <a:solidFill>
                    <a:schemeClr val="bg1"/>
                  </a:solidFill>
                  <a:latin typeface="BMWGroupTN" pitchFamily="50" charset="0"/>
                </a:rPr>
                <a:t>BMW </a:t>
              </a:r>
              <a:r>
                <a:rPr lang="en-US" sz="2100" kern="1200" dirty="0">
                  <a:solidFill>
                    <a:schemeClr val="bg1"/>
                  </a:solidFill>
                  <a:latin typeface="BMWGroupTN" pitchFamily="50" charset="0"/>
                </a:rPr>
                <a:t>BEV</a:t>
              </a:r>
              <a:r>
                <a:rPr lang="ro-RO" sz="2100" kern="1200" dirty="0">
                  <a:solidFill>
                    <a:schemeClr val="bg1"/>
                  </a:solidFill>
                  <a:latin typeface="BMWGroupTN" pitchFamily="50" charset="0"/>
                </a:rPr>
                <a:t> </a:t>
              </a:r>
              <a:r>
                <a:rPr lang="en-GB" sz="2100" kern="1200" dirty="0">
                  <a:solidFill>
                    <a:schemeClr val="bg1"/>
                  </a:solidFill>
                  <a:latin typeface="BMWGroupTN" pitchFamily="50" charset="0"/>
                </a:rPr>
                <a:t>- RECORD YEAR</a:t>
              </a:r>
            </a:p>
            <a:p>
              <a:pPr marL="0" indent="0" algn="ctr" defTabSz="914400" rtl="0" eaLnBrk="1" latinLnBrk="0" hangingPunct="1">
                <a:lnSpc>
                  <a:spcPct val="100000"/>
                </a:lnSpc>
                <a:spcBef>
                  <a:spcPts val="0"/>
                </a:spcBef>
                <a:spcAft>
                  <a:spcPts val="600"/>
                </a:spcAft>
                <a:buClr>
                  <a:schemeClr val="tx2"/>
                </a:buClr>
                <a:buFontTx/>
                <a:buNone/>
              </a:pPr>
              <a:r>
                <a:rPr lang="en-GB" sz="2100" kern="1200" dirty="0">
                  <a:solidFill>
                    <a:schemeClr val="bg1"/>
                  </a:solidFill>
                  <a:latin typeface="BMWGroupTN Light" pitchFamily="50" charset="0"/>
                </a:rPr>
                <a:t>BMW </a:t>
              </a:r>
              <a:r>
                <a:rPr lang="ro-RO" sz="2100" kern="1200" dirty="0">
                  <a:solidFill>
                    <a:schemeClr val="bg1"/>
                  </a:solidFill>
                  <a:latin typeface="BMWGroupTN Light" pitchFamily="50" charset="0"/>
                </a:rPr>
                <a:t>i4</a:t>
              </a:r>
              <a:r>
                <a:rPr lang="en-GB" sz="2100" kern="1200" dirty="0">
                  <a:solidFill>
                    <a:schemeClr val="bg1"/>
                  </a:solidFill>
                  <a:latin typeface="BMWGroupTN Light" pitchFamily="50" charset="0"/>
                </a:rPr>
                <a:t>: +</a:t>
              </a:r>
              <a:r>
                <a:rPr lang="ro-RO" sz="2100" kern="1200" dirty="0">
                  <a:solidFill>
                    <a:schemeClr val="bg1"/>
                  </a:solidFill>
                  <a:latin typeface="BMWGroupTN Light" pitchFamily="50" charset="0"/>
                </a:rPr>
                <a:t>17</a:t>
              </a:r>
              <a:r>
                <a:rPr lang="en-GB" sz="2100" kern="1200" dirty="0">
                  <a:solidFill>
                    <a:schemeClr val="bg1"/>
                  </a:solidFill>
                  <a:latin typeface="BMWGroupTN Light" pitchFamily="50" charset="0"/>
                </a:rPr>
                <a:t>%</a:t>
              </a:r>
            </a:p>
          </p:txBody>
        </p:sp>
        <p:sp>
          <p:nvSpPr>
            <p:cNvPr id="19" name="Szövegdoboz 10">
              <a:extLst>
                <a:ext uri="{FF2B5EF4-FFF2-40B4-BE49-F238E27FC236}">
                  <a16:creationId xmlns:a16="http://schemas.microsoft.com/office/drawing/2014/main" id="{217EFCFA-DDFB-43C5-0E66-1F1A5EA0B978}"/>
                </a:ext>
              </a:extLst>
            </p:cNvPr>
            <p:cNvSpPr txBox="1"/>
            <p:nvPr/>
          </p:nvSpPr>
          <p:spPr>
            <a:xfrm>
              <a:off x="8572719" y="1685677"/>
              <a:ext cx="65" cy="246221"/>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endParaRPr lang="hu-HU" sz="1600" kern="1200" dirty="0">
                <a:solidFill>
                  <a:schemeClr val="bg1"/>
                </a:solidFill>
                <a:latin typeface="BMWGroupTN Light" pitchFamily="50" charset="0"/>
              </a:endParaRPr>
            </a:p>
          </p:txBody>
        </p:sp>
      </p:grpSp>
      <p:grpSp>
        <p:nvGrpSpPr>
          <p:cNvPr id="20" name="Csoportba foglalás 7">
            <a:extLst>
              <a:ext uri="{FF2B5EF4-FFF2-40B4-BE49-F238E27FC236}">
                <a16:creationId xmlns:a16="http://schemas.microsoft.com/office/drawing/2014/main" id="{8B01E3F9-4102-C29A-A103-1D6CC2BE0C98}"/>
              </a:ext>
            </a:extLst>
          </p:cNvPr>
          <p:cNvGrpSpPr/>
          <p:nvPr/>
        </p:nvGrpSpPr>
        <p:grpSpPr>
          <a:xfrm>
            <a:off x="7811764" y="3213655"/>
            <a:ext cx="3140924" cy="1319679"/>
            <a:chOff x="7348418" y="1685677"/>
            <a:chExt cx="3140924" cy="1319679"/>
          </a:xfrm>
        </p:grpSpPr>
        <p:sp>
          <p:nvSpPr>
            <p:cNvPr id="21" name="Szövegdoboz 8">
              <a:extLst>
                <a:ext uri="{FF2B5EF4-FFF2-40B4-BE49-F238E27FC236}">
                  <a16:creationId xmlns:a16="http://schemas.microsoft.com/office/drawing/2014/main" id="{7327479F-7AD7-2A92-27ED-48400906841D}"/>
                </a:ext>
              </a:extLst>
            </p:cNvPr>
            <p:cNvSpPr txBox="1"/>
            <p:nvPr/>
          </p:nvSpPr>
          <p:spPr>
            <a:xfrm>
              <a:off x="7348418" y="2282081"/>
              <a:ext cx="3140924" cy="723275"/>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en-US" sz="2100" kern="1200" dirty="0">
                  <a:solidFill>
                    <a:schemeClr val="bg1"/>
                  </a:solidFill>
                  <a:latin typeface="BMWGroupTN" pitchFamily="50" charset="0"/>
                </a:rPr>
                <a:t>BMW M </a:t>
              </a:r>
              <a:r>
                <a:rPr lang="en-GB" sz="2100" kern="1200" dirty="0">
                  <a:solidFill>
                    <a:schemeClr val="bg1"/>
                  </a:solidFill>
                  <a:latin typeface="BMWGroupTN" pitchFamily="50" charset="0"/>
                </a:rPr>
                <a:t>- RECORD YEAR</a:t>
              </a:r>
            </a:p>
            <a:p>
              <a:pPr marL="0" indent="0" algn="ctr" defTabSz="914400" rtl="0" eaLnBrk="1" latinLnBrk="0" hangingPunct="1">
                <a:lnSpc>
                  <a:spcPct val="100000"/>
                </a:lnSpc>
                <a:spcBef>
                  <a:spcPts val="0"/>
                </a:spcBef>
                <a:spcAft>
                  <a:spcPts val="600"/>
                </a:spcAft>
                <a:buClr>
                  <a:schemeClr val="tx2"/>
                </a:buClr>
                <a:buFontTx/>
                <a:buNone/>
              </a:pPr>
              <a:r>
                <a:rPr lang="en-GB" sz="2100" kern="1200" dirty="0">
                  <a:solidFill>
                    <a:schemeClr val="bg1"/>
                  </a:solidFill>
                  <a:latin typeface="BMWGroupTN Light" pitchFamily="50" charset="0"/>
                </a:rPr>
                <a:t>BMW </a:t>
              </a:r>
              <a:r>
                <a:rPr lang="ro-RO" sz="2100" kern="1200" dirty="0">
                  <a:solidFill>
                    <a:schemeClr val="bg1"/>
                  </a:solidFill>
                  <a:latin typeface="BMWGroupTN Light" pitchFamily="50" charset="0"/>
                </a:rPr>
                <a:t>XM</a:t>
              </a:r>
              <a:r>
                <a:rPr lang="en-GB" sz="2100" kern="1200" dirty="0">
                  <a:solidFill>
                    <a:schemeClr val="bg1"/>
                  </a:solidFill>
                  <a:latin typeface="BMWGroupTN Light" pitchFamily="50" charset="0"/>
                </a:rPr>
                <a:t>: +</a:t>
              </a:r>
              <a:r>
                <a:rPr lang="ro-RO" sz="2100" kern="1200" dirty="0">
                  <a:solidFill>
                    <a:schemeClr val="bg1"/>
                  </a:solidFill>
                  <a:latin typeface="BMWGroupTN Light" pitchFamily="50" charset="0"/>
                </a:rPr>
                <a:t>62</a:t>
              </a:r>
              <a:r>
                <a:rPr lang="en-GB" sz="2100" kern="1200" dirty="0">
                  <a:solidFill>
                    <a:schemeClr val="bg1"/>
                  </a:solidFill>
                  <a:latin typeface="BMWGroupTN Light" pitchFamily="50" charset="0"/>
                </a:rPr>
                <a:t>%</a:t>
              </a:r>
            </a:p>
          </p:txBody>
        </p:sp>
        <p:sp>
          <p:nvSpPr>
            <p:cNvPr id="22" name="Szövegdoboz 10">
              <a:extLst>
                <a:ext uri="{FF2B5EF4-FFF2-40B4-BE49-F238E27FC236}">
                  <a16:creationId xmlns:a16="http://schemas.microsoft.com/office/drawing/2014/main" id="{934F9DFF-7793-E406-5B1A-D836ED9BA534}"/>
                </a:ext>
              </a:extLst>
            </p:cNvPr>
            <p:cNvSpPr txBox="1"/>
            <p:nvPr/>
          </p:nvSpPr>
          <p:spPr>
            <a:xfrm>
              <a:off x="8572719" y="1685677"/>
              <a:ext cx="65" cy="246221"/>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endParaRPr lang="hu-HU" sz="1600" kern="1200" dirty="0">
                <a:solidFill>
                  <a:schemeClr val="bg1"/>
                </a:solidFill>
                <a:latin typeface="BMWGroupTN Light" pitchFamily="50" charset="0"/>
              </a:endParaRPr>
            </a:p>
          </p:txBody>
        </p:sp>
      </p:grpSp>
    </p:spTree>
    <p:extLst>
      <p:ext uri="{BB962C8B-B14F-4D97-AF65-F5344CB8AC3E}">
        <p14:creationId xmlns:p14="http://schemas.microsoft.com/office/powerpoint/2010/main" val="145259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Szövegdoboz 3">
            <a:extLst>
              <a:ext uri="{FF2B5EF4-FFF2-40B4-BE49-F238E27FC236}">
                <a16:creationId xmlns:a16="http://schemas.microsoft.com/office/drawing/2014/main" id="{7588EB48-0367-9788-D143-91459F1B98DD}"/>
              </a:ext>
            </a:extLst>
          </p:cNvPr>
          <p:cNvSpPr txBox="1"/>
          <p:nvPr/>
        </p:nvSpPr>
        <p:spPr>
          <a:xfrm>
            <a:off x="479424" y="472332"/>
            <a:ext cx="3637919"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BMW</a:t>
            </a:r>
            <a:r>
              <a:rPr lang="en-US" sz="3200" kern="1200" dirty="0">
                <a:solidFill>
                  <a:schemeClr val="bg1"/>
                </a:solidFill>
                <a:latin typeface="BMWGroupTN Light" pitchFamily="50" charset="0"/>
              </a:rPr>
              <a:t> 2024 </a:t>
            </a:r>
            <a:r>
              <a:rPr lang="ro-RO" sz="3200" kern="1200" dirty="0">
                <a:solidFill>
                  <a:schemeClr val="bg1"/>
                </a:solidFill>
                <a:latin typeface="BMWGroupTN Light" pitchFamily="50" charset="0"/>
              </a:rPr>
              <a:t>+4.4%</a:t>
            </a:r>
            <a:endParaRPr lang="en-US" sz="3200" kern="1200" dirty="0">
              <a:solidFill>
                <a:schemeClr val="bg1"/>
              </a:solidFill>
              <a:latin typeface="BMWGroupTN Light" pitchFamily="50" charset="0"/>
            </a:endParaRPr>
          </a:p>
        </p:txBody>
      </p:sp>
      <p:pic>
        <p:nvPicPr>
          <p:cNvPr id="10" name="Picture 9">
            <a:extLst>
              <a:ext uri="{FF2B5EF4-FFF2-40B4-BE49-F238E27FC236}">
                <a16:creationId xmlns:a16="http://schemas.microsoft.com/office/drawing/2014/main" id="{2F406C1E-9441-2FE0-105D-D41B522B787F}"/>
              </a:ext>
            </a:extLst>
          </p:cNvPr>
          <p:cNvPicPr>
            <a:picLocks noChangeAspect="1"/>
          </p:cNvPicPr>
          <p:nvPr/>
        </p:nvPicPr>
        <p:blipFill>
          <a:blip r:embed="rId3" cstate="print">
            <a:extLst>
              <a:ext uri="{28A0092B-C50C-407E-A947-70E740481C1C}">
                <a14:useLocalDpi xmlns:a14="http://schemas.microsoft.com/office/drawing/2010/main" val="0"/>
              </a:ext>
            </a:extLst>
          </a:blip>
          <a:srcRect l="41814"/>
          <a:stretch/>
        </p:blipFill>
        <p:spPr>
          <a:xfrm>
            <a:off x="479424" y="1256700"/>
            <a:ext cx="4476532" cy="5128968"/>
          </a:xfrm>
          <a:prstGeom prst="rect">
            <a:avLst/>
          </a:prstGeom>
        </p:spPr>
      </p:pic>
      <p:graphicFrame>
        <p:nvGraphicFramePr>
          <p:cNvPr id="12" name="Table 11">
            <a:extLst>
              <a:ext uri="{FF2B5EF4-FFF2-40B4-BE49-F238E27FC236}">
                <a16:creationId xmlns:a16="http://schemas.microsoft.com/office/drawing/2014/main" id="{B160E4CF-0753-09F2-6D96-4931D849AF59}"/>
              </a:ext>
            </a:extLst>
          </p:cNvPr>
          <p:cNvGraphicFramePr>
            <a:graphicFrameLocks noGrp="1"/>
          </p:cNvGraphicFramePr>
          <p:nvPr>
            <p:extLst>
              <p:ext uri="{D42A27DB-BD31-4B8C-83A1-F6EECF244321}">
                <p14:modId xmlns:p14="http://schemas.microsoft.com/office/powerpoint/2010/main" val="2361600260"/>
              </p:ext>
            </p:extLst>
          </p:nvPr>
        </p:nvGraphicFramePr>
        <p:xfrm>
          <a:off x="6096000" y="2918248"/>
          <a:ext cx="5134781" cy="3426487"/>
        </p:xfrm>
        <a:graphic>
          <a:graphicData uri="http://schemas.openxmlformats.org/drawingml/2006/table">
            <a:tbl>
              <a:tblPr firstRow="1" firstCol="1" bandRow="1">
                <a:tableStyleId>{5FD0F851-EC5A-4D38-B0AD-8093EC10F338}</a:tableStyleId>
              </a:tblPr>
              <a:tblGrid>
                <a:gridCol w="1515181">
                  <a:extLst>
                    <a:ext uri="{9D8B030D-6E8A-4147-A177-3AD203B41FA5}">
                      <a16:colId xmlns:a16="http://schemas.microsoft.com/office/drawing/2014/main" val="3296398734"/>
                    </a:ext>
                  </a:extLst>
                </a:gridCol>
                <a:gridCol w="1515181">
                  <a:extLst>
                    <a:ext uri="{9D8B030D-6E8A-4147-A177-3AD203B41FA5}">
                      <a16:colId xmlns:a16="http://schemas.microsoft.com/office/drawing/2014/main" val="3311747535"/>
                    </a:ext>
                  </a:extLst>
                </a:gridCol>
                <a:gridCol w="2104419">
                  <a:extLst>
                    <a:ext uri="{9D8B030D-6E8A-4147-A177-3AD203B41FA5}">
                      <a16:colId xmlns:a16="http://schemas.microsoft.com/office/drawing/2014/main" val="259880861"/>
                    </a:ext>
                  </a:extLst>
                </a:gridCol>
              </a:tblGrid>
              <a:tr h="468253">
                <a:tc gridSpan="3">
                  <a:txBody>
                    <a:bodyPr/>
                    <a:lstStyle/>
                    <a:p>
                      <a:pPr algn="l" fontAlgn="ctr"/>
                      <a:endParaRPr lang="en-GB" sz="2400" b="0" i="0" u="none" strike="noStrike" dirty="0">
                        <a:solidFill>
                          <a:schemeClr val="bg1"/>
                        </a:solidFill>
                        <a:effectLst/>
                        <a:latin typeface="BMWGroupTN Condensed" pitchFamily="50" charset="0"/>
                      </a:endParaRPr>
                    </a:p>
                  </a:txBody>
                  <a:tcPr marL="82466" marR="82466" marT="41233" marB="41233"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058906"/>
                  </a:ext>
                </a:extLst>
              </a:tr>
              <a:tr h="591187">
                <a:tc>
                  <a:txBody>
                    <a:bodyPr/>
                    <a:lstStyle/>
                    <a:p>
                      <a:pPr algn="l" fontAlgn="b"/>
                      <a:r>
                        <a:rPr lang="en-GB" sz="2100" u="none" strike="noStrike" dirty="0">
                          <a:solidFill>
                            <a:schemeClr val="bg1"/>
                          </a:solidFill>
                          <a:effectLst/>
                        </a:rPr>
                        <a:t> </a:t>
                      </a:r>
                      <a:endParaRPr lang="en-GB" sz="2100" b="0" i="0" u="none" strike="noStrike" dirty="0">
                        <a:solidFill>
                          <a:schemeClr val="bg1"/>
                        </a:solidFill>
                        <a:effectLst/>
                        <a:latin typeface="Times New Roman" panose="02020603050405020304" pitchFamily="18" charset="0"/>
                      </a:endParaRPr>
                    </a:p>
                  </a:txBody>
                  <a:tcPr marL="6635" marR="6635" marT="6635" marB="0" anchor="b"/>
                </a:tc>
                <a:tc>
                  <a:txBody>
                    <a:bodyPr/>
                    <a:lstStyle/>
                    <a:p>
                      <a:pPr algn="l" fontAlgn="ctr"/>
                      <a:r>
                        <a:rPr lang="en-GB" sz="2100" u="none" strike="noStrike" dirty="0">
                          <a:solidFill>
                            <a:schemeClr val="bg1"/>
                          </a:solidFill>
                          <a:effectLst/>
                        </a:rPr>
                        <a:t>Total</a:t>
                      </a:r>
                      <a:endParaRPr lang="en-GB" sz="2100" b="1" i="0" u="none" strike="noStrike" dirty="0">
                        <a:solidFill>
                          <a:schemeClr val="bg1"/>
                        </a:solidFill>
                        <a:effectLst/>
                        <a:latin typeface="BMWGroupTN Condensed" pitchFamily="50" charset="0"/>
                      </a:endParaRPr>
                    </a:p>
                  </a:txBody>
                  <a:tcPr marL="6635" marR="6635" marT="6635" marB="0" anchor="ctr"/>
                </a:tc>
                <a:tc>
                  <a:txBody>
                    <a:bodyPr/>
                    <a:lstStyle/>
                    <a:p>
                      <a:pPr algn="l" fontAlgn="ctr"/>
                      <a:r>
                        <a:rPr lang="en-GB" sz="2100" u="none" strike="noStrike" dirty="0">
                          <a:solidFill>
                            <a:schemeClr val="bg1"/>
                          </a:solidFill>
                          <a:effectLst/>
                        </a:rPr>
                        <a:t>% Deviation vs. PY</a:t>
                      </a:r>
                      <a:endParaRPr lang="en-GB" sz="2100" b="1"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25487586"/>
                  </a:ext>
                </a:extLst>
              </a:tr>
              <a:tr h="443965">
                <a:tc>
                  <a:txBody>
                    <a:bodyPr/>
                    <a:lstStyle/>
                    <a:p>
                      <a:pPr algn="l" fontAlgn="ctr"/>
                      <a:r>
                        <a:rPr lang="en-GB" sz="2100" b="0" u="none" strike="noStrike" dirty="0">
                          <a:solidFill>
                            <a:schemeClr val="bg1"/>
                          </a:solidFill>
                          <a:effectLst/>
                        </a:rPr>
                        <a:t>BMW X5</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664</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-1</a:t>
                      </a:r>
                      <a:r>
                        <a:rPr lang="ro-RO" sz="2100" u="none" strike="noStrike" dirty="0">
                          <a:solidFill>
                            <a:schemeClr val="bg1"/>
                          </a:solidFill>
                          <a:effectLst/>
                        </a:rPr>
                        <a:t>9</a:t>
                      </a:r>
                      <a:r>
                        <a:rPr lang="en-GB" sz="2100" u="none" strike="noStrike" dirty="0">
                          <a:solidFill>
                            <a:schemeClr val="bg1"/>
                          </a:solidFill>
                          <a:effectLst/>
                        </a:rPr>
                        <a:t>%</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922115734"/>
                  </a:ext>
                </a:extLst>
              </a:tr>
              <a:tr h="443965">
                <a:tc>
                  <a:txBody>
                    <a:bodyPr/>
                    <a:lstStyle/>
                    <a:p>
                      <a:pPr algn="l" fontAlgn="ctr"/>
                      <a:r>
                        <a:rPr lang="en-GB" sz="2100" b="0" u="none" strike="noStrike" dirty="0">
                          <a:solidFill>
                            <a:schemeClr val="bg1"/>
                          </a:solidFill>
                          <a:effectLst/>
                        </a:rPr>
                        <a:t>BMW X1</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613</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ro-RO" sz="2100" u="none" strike="noStrike" dirty="0">
                          <a:solidFill>
                            <a:schemeClr val="bg1"/>
                          </a:solidFill>
                          <a:effectLst/>
                        </a:rPr>
                        <a:t>+</a:t>
                      </a:r>
                      <a:r>
                        <a:rPr lang="en-GB" sz="2100" u="none" strike="noStrike" dirty="0">
                          <a:solidFill>
                            <a:schemeClr val="bg1"/>
                          </a:solidFill>
                          <a:effectLst/>
                        </a:rPr>
                        <a:t>10</a:t>
                      </a:r>
                      <a:r>
                        <a:rPr lang="ro-RO" sz="2100" u="none" strike="noStrike" dirty="0">
                          <a:solidFill>
                            <a:schemeClr val="bg1"/>
                          </a:solidFill>
                          <a:effectLst/>
                        </a:rPr>
                        <a:t>3</a:t>
                      </a:r>
                      <a:r>
                        <a:rPr lang="en-GB" sz="2100" u="none" strike="noStrike" dirty="0">
                          <a:solidFill>
                            <a:schemeClr val="bg1"/>
                          </a:solidFill>
                          <a:effectLst/>
                        </a:rPr>
                        <a:t>%</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989432632"/>
                  </a:ext>
                </a:extLst>
              </a:tr>
              <a:tr h="591187">
                <a:tc>
                  <a:txBody>
                    <a:bodyPr/>
                    <a:lstStyle/>
                    <a:p>
                      <a:pPr algn="l" fontAlgn="ctr"/>
                      <a:r>
                        <a:rPr lang="en-GB" sz="2100" b="0" u="none" strike="noStrike" dirty="0">
                          <a:solidFill>
                            <a:schemeClr val="bg1"/>
                          </a:solidFill>
                          <a:effectLst/>
                        </a:rPr>
                        <a:t>BMW 3 Series</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407</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-3</a:t>
                      </a:r>
                      <a:r>
                        <a:rPr lang="ro-RO" sz="2100" u="none" strike="noStrike" dirty="0">
                          <a:solidFill>
                            <a:schemeClr val="bg1"/>
                          </a:solidFill>
                          <a:effectLst/>
                        </a:rPr>
                        <a:t>6</a:t>
                      </a:r>
                      <a:r>
                        <a:rPr lang="en-GB" sz="2100" u="none" strike="noStrike" dirty="0">
                          <a:solidFill>
                            <a:schemeClr val="bg1"/>
                          </a:solidFill>
                          <a:effectLst/>
                        </a:rPr>
                        <a:t>%</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543663093"/>
                  </a:ext>
                </a:extLst>
              </a:tr>
              <a:tr h="443965">
                <a:tc>
                  <a:txBody>
                    <a:bodyPr/>
                    <a:lstStyle/>
                    <a:p>
                      <a:pPr algn="l" fontAlgn="ctr"/>
                      <a:r>
                        <a:rPr lang="en-GB" sz="2100" b="0" u="none" strike="noStrike" dirty="0">
                          <a:solidFill>
                            <a:schemeClr val="bg1"/>
                          </a:solidFill>
                          <a:effectLst/>
                        </a:rPr>
                        <a:t>BMW X6</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374</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ro-RO" sz="2100" u="none" strike="noStrike" dirty="0">
                          <a:solidFill>
                            <a:schemeClr val="bg1"/>
                          </a:solidFill>
                          <a:effectLst/>
                        </a:rPr>
                        <a:t>+</a:t>
                      </a:r>
                      <a:r>
                        <a:rPr lang="en-GB" sz="2100" u="none" strike="noStrike" dirty="0">
                          <a:solidFill>
                            <a:schemeClr val="bg1"/>
                          </a:solidFill>
                          <a:effectLst/>
                        </a:rPr>
                        <a:t>4</a:t>
                      </a:r>
                      <a:r>
                        <a:rPr lang="ro-RO" sz="2100" u="none" strike="noStrike" dirty="0">
                          <a:solidFill>
                            <a:schemeClr val="bg1"/>
                          </a:solidFill>
                          <a:effectLst/>
                        </a:rPr>
                        <a:t>4</a:t>
                      </a:r>
                      <a:r>
                        <a:rPr lang="en-GB" sz="2100" u="none" strike="noStrike" dirty="0">
                          <a:solidFill>
                            <a:schemeClr val="bg1"/>
                          </a:solidFill>
                          <a:effectLst/>
                        </a:rPr>
                        <a:t>%</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410921591"/>
                  </a:ext>
                </a:extLst>
              </a:tr>
              <a:tr h="443965">
                <a:tc>
                  <a:txBody>
                    <a:bodyPr/>
                    <a:lstStyle/>
                    <a:p>
                      <a:pPr algn="l" fontAlgn="ctr"/>
                      <a:r>
                        <a:rPr lang="en-GB" sz="2100" b="0" u="none" strike="noStrike" dirty="0">
                          <a:solidFill>
                            <a:schemeClr val="bg1"/>
                          </a:solidFill>
                          <a:effectLst/>
                        </a:rPr>
                        <a:t>BMW X3</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321</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a:t>
                      </a:r>
                      <a:r>
                        <a:rPr lang="ro-RO" sz="2100" u="none" strike="noStrike" dirty="0">
                          <a:solidFill>
                            <a:schemeClr val="bg1"/>
                          </a:solidFill>
                          <a:effectLst/>
                        </a:rPr>
                        <a:t>18</a:t>
                      </a:r>
                      <a:r>
                        <a:rPr lang="en-GB" sz="2100" u="none" strike="noStrike" dirty="0">
                          <a:solidFill>
                            <a:schemeClr val="bg1"/>
                          </a:solidFill>
                          <a:effectLst/>
                        </a:rPr>
                        <a:t>%</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725978735"/>
                  </a:ext>
                </a:extLst>
              </a:tr>
            </a:tbl>
          </a:graphicData>
        </a:graphic>
      </p:graphicFrame>
      <p:sp>
        <p:nvSpPr>
          <p:cNvPr id="13" name="Szövegdoboz 8">
            <a:extLst>
              <a:ext uri="{FF2B5EF4-FFF2-40B4-BE49-F238E27FC236}">
                <a16:creationId xmlns:a16="http://schemas.microsoft.com/office/drawing/2014/main" id="{9557F1EA-35D2-2812-14CD-2A4C57C93CA5}"/>
              </a:ext>
            </a:extLst>
          </p:cNvPr>
          <p:cNvSpPr txBox="1"/>
          <p:nvPr/>
        </p:nvSpPr>
        <p:spPr>
          <a:xfrm>
            <a:off x="6096000" y="723985"/>
            <a:ext cx="5781040" cy="3308598"/>
          </a:xfrm>
          <a:prstGeom prst="rect">
            <a:avLst/>
          </a:prstGeom>
        </p:spPr>
        <p:txBody>
          <a:bodyPr vert="horz" wrap="squar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en-US" sz="2400" dirty="0">
                <a:solidFill>
                  <a:schemeClr val="bg1"/>
                </a:solidFill>
              </a:rPr>
              <a:t>Overall performance: </a:t>
            </a:r>
            <a:br>
              <a:rPr lang="en-US" sz="2400" dirty="0">
                <a:solidFill>
                  <a:schemeClr val="bg1"/>
                </a:solidFill>
              </a:rPr>
            </a:br>
            <a:r>
              <a:rPr lang="en-US" sz="2400" dirty="0">
                <a:solidFill>
                  <a:schemeClr val="bg1"/>
                </a:solidFill>
              </a:rPr>
              <a:t>4.895 registrations (+4.4%). </a:t>
            </a:r>
            <a:br>
              <a:rPr lang="en-US" sz="2400" dirty="0">
                <a:solidFill>
                  <a:schemeClr val="bg1"/>
                </a:solidFill>
              </a:rPr>
            </a:br>
            <a:br>
              <a:rPr lang="en-US" sz="2400" dirty="0">
                <a:solidFill>
                  <a:schemeClr val="bg1"/>
                </a:solidFill>
              </a:rPr>
            </a:br>
            <a:r>
              <a:rPr lang="en-US" sz="2400" dirty="0">
                <a:solidFill>
                  <a:schemeClr val="bg1"/>
                </a:solidFill>
              </a:rPr>
              <a:t>Number one brand in premium automobile segment. </a:t>
            </a:r>
            <a:br>
              <a:rPr lang="ro-RO" sz="2400" dirty="0">
                <a:solidFill>
                  <a:schemeClr val="bg1"/>
                </a:solidFill>
              </a:rPr>
            </a:br>
            <a:endParaRPr lang="ro-RO" sz="2400" dirty="0">
              <a:solidFill>
                <a:schemeClr val="bg1"/>
              </a:solidFill>
            </a:endParaRPr>
          </a:p>
          <a:p>
            <a:pPr marL="0" indent="0" defTabSz="914400" rtl="0" eaLnBrk="1" latinLnBrk="0" hangingPunct="1">
              <a:lnSpc>
                <a:spcPct val="100000"/>
              </a:lnSpc>
              <a:spcBef>
                <a:spcPts val="0"/>
              </a:spcBef>
              <a:spcAft>
                <a:spcPts val="600"/>
              </a:spcAft>
              <a:buClr>
                <a:schemeClr val="tx2"/>
              </a:buClr>
              <a:buFontTx/>
              <a:buNone/>
            </a:pPr>
            <a:r>
              <a:rPr lang="ro-RO" sz="2400" dirty="0">
                <a:solidFill>
                  <a:schemeClr val="bg1"/>
                </a:solidFill>
              </a:rPr>
              <a:t>BEST SELLERS</a:t>
            </a:r>
            <a:br>
              <a:rPr lang="en-US" sz="2400" dirty="0">
                <a:solidFill>
                  <a:schemeClr val="bg1"/>
                </a:solidFill>
              </a:rPr>
            </a:br>
            <a:br>
              <a:rPr lang="en-US" sz="2400" dirty="0">
                <a:solidFill>
                  <a:schemeClr val="bg1"/>
                </a:solidFill>
              </a:rPr>
            </a:br>
            <a:endParaRPr lang="hu-HU" kern="1200" dirty="0">
              <a:solidFill>
                <a:schemeClr val="bg1"/>
              </a:solidFill>
            </a:endParaRPr>
          </a:p>
        </p:txBody>
      </p:sp>
    </p:spTree>
    <p:extLst>
      <p:ext uri="{BB962C8B-B14F-4D97-AF65-F5344CB8AC3E}">
        <p14:creationId xmlns:p14="http://schemas.microsoft.com/office/powerpoint/2010/main" val="309404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Szövegdoboz 3">
            <a:extLst>
              <a:ext uri="{FF2B5EF4-FFF2-40B4-BE49-F238E27FC236}">
                <a16:creationId xmlns:a16="http://schemas.microsoft.com/office/drawing/2014/main" id="{49DC0012-3A92-B154-0BE6-3928BAADF87F}"/>
              </a:ext>
            </a:extLst>
          </p:cNvPr>
          <p:cNvSpPr txBox="1"/>
          <p:nvPr/>
        </p:nvSpPr>
        <p:spPr>
          <a:xfrm>
            <a:off x="479424" y="472332"/>
            <a:ext cx="5274842"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BMW xDrive and Engine Mix</a:t>
            </a:r>
            <a:endParaRPr lang="en-US" sz="3200" kern="1200" dirty="0" err="1">
              <a:solidFill>
                <a:schemeClr val="bg1"/>
              </a:solidFill>
              <a:latin typeface="BMWGroupTN Light" pitchFamily="50" charset="0"/>
            </a:endParaRPr>
          </a:p>
        </p:txBody>
      </p:sp>
      <p:sp>
        <p:nvSpPr>
          <p:cNvPr id="3" name="Szövegdoboz 10">
            <a:extLst>
              <a:ext uri="{FF2B5EF4-FFF2-40B4-BE49-F238E27FC236}">
                <a16:creationId xmlns:a16="http://schemas.microsoft.com/office/drawing/2014/main" id="{5A9CEC23-FB8D-2251-08F9-B1D8822C45DD}"/>
              </a:ext>
            </a:extLst>
          </p:cNvPr>
          <p:cNvSpPr txBox="1"/>
          <p:nvPr/>
        </p:nvSpPr>
        <p:spPr>
          <a:xfrm>
            <a:off x="6796406" y="2859289"/>
            <a:ext cx="65" cy="369332"/>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endParaRPr lang="hu-HU" sz="2400" kern="1200" dirty="0">
              <a:solidFill>
                <a:schemeClr val="bg1"/>
              </a:solidFill>
              <a:latin typeface="BMWGroupTN Light" pitchFamily="50" charset="0"/>
            </a:endParaRPr>
          </a:p>
        </p:txBody>
      </p:sp>
      <p:pic>
        <p:nvPicPr>
          <p:cNvPr id="4" name="Picture 3">
            <a:extLst>
              <a:ext uri="{FF2B5EF4-FFF2-40B4-BE49-F238E27FC236}">
                <a16:creationId xmlns:a16="http://schemas.microsoft.com/office/drawing/2014/main" id="{61B55A59-E0D5-CD2D-12F7-71BBA64A0083}"/>
              </a:ext>
            </a:extLst>
          </p:cNvPr>
          <p:cNvPicPr>
            <a:picLocks noChangeAspect="1"/>
          </p:cNvPicPr>
          <p:nvPr/>
        </p:nvPicPr>
        <p:blipFill>
          <a:blip r:embed="rId3">
            <a:extLst>
              <a:ext uri="{28A0092B-C50C-407E-A947-70E740481C1C}">
                <a14:useLocalDpi xmlns:a14="http://schemas.microsoft.com/office/drawing/2010/main" val="0"/>
              </a:ext>
            </a:extLst>
          </a:blip>
          <a:srcRect t="11808" b="11808"/>
          <a:stretch/>
        </p:blipFill>
        <p:spPr>
          <a:xfrm>
            <a:off x="479424" y="1256700"/>
            <a:ext cx="4476532" cy="5128968"/>
          </a:xfrm>
          <a:prstGeom prst="rect">
            <a:avLst/>
          </a:prstGeom>
        </p:spPr>
      </p:pic>
      <p:sp>
        <p:nvSpPr>
          <p:cNvPr id="5" name="Szövegdoboz 8">
            <a:extLst>
              <a:ext uri="{FF2B5EF4-FFF2-40B4-BE49-F238E27FC236}">
                <a16:creationId xmlns:a16="http://schemas.microsoft.com/office/drawing/2014/main" id="{BF522F9D-9295-C07C-2E5E-F3E4FBEC2135}"/>
              </a:ext>
            </a:extLst>
          </p:cNvPr>
          <p:cNvSpPr txBox="1"/>
          <p:nvPr/>
        </p:nvSpPr>
        <p:spPr>
          <a:xfrm>
            <a:off x="6197600" y="1597498"/>
            <a:ext cx="5090160" cy="4447371"/>
          </a:xfrm>
          <a:prstGeom prst="rect">
            <a:avLst/>
          </a:prstGeom>
        </p:spPr>
        <p:txBody>
          <a:bodyPr vert="horz" wrap="squar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en-GB" sz="2400" dirty="0">
                <a:solidFill>
                  <a:schemeClr val="bg1"/>
                </a:solidFill>
                <a:latin typeface="+mj-lt"/>
              </a:rPr>
              <a:t>xDrive share</a:t>
            </a:r>
            <a:br>
              <a:rPr lang="ro-RO" sz="2400" dirty="0">
                <a:solidFill>
                  <a:schemeClr val="bg1"/>
                </a:solidFill>
                <a:latin typeface="+mj-lt"/>
              </a:rPr>
            </a:br>
            <a:r>
              <a:rPr lang="ro-RO" sz="2400" dirty="0">
                <a:solidFill>
                  <a:schemeClr val="bg1"/>
                </a:solidFill>
                <a:latin typeface="+mj-lt"/>
              </a:rPr>
              <a:t>82% (vs. 84% in 2023) </a:t>
            </a:r>
          </a:p>
          <a:p>
            <a:pPr marL="0" indent="0" defTabSz="914400" rtl="0" eaLnBrk="1" latinLnBrk="0" hangingPunct="1">
              <a:lnSpc>
                <a:spcPct val="100000"/>
              </a:lnSpc>
              <a:spcBef>
                <a:spcPts val="0"/>
              </a:spcBef>
              <a:spcAft>
                <a:spcPts val="600"/>
              </a:spcAft>
              <a:buClr>
                <a:schemeClr val="tx2"/>
              </a:buClr>
              <a:buFontTx/>
              <a:buNone/>
            </a:pPr>
            <a:br>
              <a:rPr lang="ro-RO" sz="2400" dirty="0">
                <a:solidFill>
                  <a:schemeClr val="bg1"/>
                </a:solidFill>
                <a:latin typeface="+mj-lt"/>
              </a:rPr>
            </a:br>
            <a:r>
              <a:rPr lang="ro-RO" sz="2400" dirty="0">
                <a:solidFill>
                  <a:schemeClr val="bg1"/>
                </a:solidFill>
                <a:latin typeface="+mj-lt"/>
              </a:rPr>
              <a:t>Diesel </a:t>
            </a:r>
            <a:r>
              <a:rPr lang="ro-RO" sz="2400" dirty="0" err="1">
                <a:solidFill>
                  <a:schemeClr val="bg1"/>
                </a:solidFill>
                <a:latin typeface="+mj-lt"/>
              </a:rPr>
              <a:t>share</a:t>
            </a:r>
            <a:endParaRPr lang="ro-RO" sz="2400" dirty="0">
              <a:solidFill>
                <a:schemeClr val="bg1"/>
              </a:solidFill>
              <a:latin typeface="+mj-lt"/>
            </a:endParaRPr>
          </a:p>
          <a:p>
            <a:pPr marL="0" indent="0" defTabSz="914400" rtl="0" eaLnBrk="1" latinLnBrk="0" hangingPunct="1">
              <a:lnSpc>
                <a:spcPct val="100000"/>
              </a:lnSpc>
              <a:spcBef>
                <a:spcPts val="0"/>
              </a:spcBef>
              <a:spcAft>
                <a:spcPts val="600"/>
              </a:spcAft>
              <a:buClr>
                <a:schemeClr val="tx2"/>
              </a:buClr>
              <a:buFontTx/>
              <a:buNone/>
            </a:pPr>
            <a:r>
              <a:rPr lang="ro-RO" sz="2400" dirty="0">
                <a:solidFill>
                  <a:schemeClr val="bg1"/>
                </a:solidFill>
                <a:latin typeface="+mj-lt"/>
              </a:rPr>
              <a:t>35% (vs. 32% in 2023)</a:t>
            </a:r>
          </a:p>
          <a:p>
            <a:pPr marL="0" indent="0" defTabSz="914400" rtl="0" eaLnBrk="1" latinLnBrk="0" hangingPunct="1">
              <a:lnSpc>
                <a:spcPct val="100000"/>
              </a:lnSpc>
              <a:spcBef>
                <a:spcPts val="0"/>
              </a:spcBef>
              <a:spcAft>
                <a:spcPts val="600"/>
              </a:spcAft>
              <a:buClr>
                <a:schemeClr val="tx2"/>
              </a:buClr>
              <a:buFontTx/>
              <a:buNone/>
            </a:pPr>
            <a:endParaRPr lang="ro-RO" sz="2400" dirty="0">
              <a:solidFill>
                <a:schemeClr val="bg1"/>
              </a:solidFill>
              <a:latin typeface="+mj-lt"/>
            </a:endParaRPr>
          </a:p>
          <a:p>
            <a:pPr marL="0" indent="0" defTabSz="914400" rtl="0" eaLnBrk="1" latinLnBrk="0" hangingPunct="1">
              <a:lnSpc>
                <a:spcPct val="100000"/>
              </a:lnSpc>
              <a:spcBef>
                <a:spcPts val="0"/>
              </a:spcBef>
              <a:spcAft>
                <a:spcPts val="600"/>
              </a:spcAft>
              <a:buClr>
                <a:schemeClr val="tx2"/>
              </a:buClr>
              <a:buFontTx/>
              <a:buNone/>
            </a:pPr>
            <a:r>
              <a:rPr lang="ro-RO" sz="2400" dirty="0" err="1">
                <a:solidFill>
                  <a:schemeClr val="bg1"/>
                </a:solidFill>
                <a:latin typeface="+mj-lt"/>
              </a:rPr>
              <a:t>xEV</a:t>
            </a:r>
            <a:br>
              <a:rPr lang="ro-RO" sz="2400" dirty="0">
                <a:solidFill>
                  <a:schemeClr val="bg1"/>
                </a:solidFill>
                <a:latin typeface="+mj-lt"/>
              </a:rPr>
            </a:br>
            <a:r>
              <a:rPr lang="ro-RO" sz="2400" dirty="0">
                <a:solidFill>
                  <a:schemeClr val="bg1"/>
                </a:solidFill>
                <a:latin typeface="+mj-lt"/>
              </a:rPr>
              <a:t>28% (vs. 25% in 2023)</a:t>
            </a:r>
          </a:p>
          <a:p>
            <a:pPr marL="0" indent="0" defTabSz="914400" rtl="0" eaLnBrk="1" latinLnBrk="0" hangingPunct="1">
              <a:lnSpc>
                <a:spcPct val="100000"/>
              </a:lnSpc>
              <a:spcBef>
                <a:spcPts val="0"/>
              </a:spcBef>
              <a:spcAft>
                <a:spcPts val="600"/>
              </a:spcAft>
              <a:buClr>
                <a:schemeClr val="tx2"/>
              </a:buClr>
              <a:buFontTx/>
              <a:buNone/>
            </a:pPr>
            <a:br>
              <a:rPr lang="ro-RO" sz="2400" dirty="0">
                <a:solidFill>
                  <a:schemeClr val="bg1"/>
                </a:solidFill>
                <a:latin typeface="+mj-lt"/>
              </a:rPr>
            </a:br>
            <a:r>
              <a:rPr lang="ro-RO" sz="2400" dirty="0">
                <a:solidFill>
                  <a:schemeClr val="bg1"/>
                </a:solidFill>
                <a:latin typeface="+mj-lt"/>
              </a:rPr>
              <a:t>BEV</a:t>
            </a:r>
            <a:br>
              <a:rPr lang="ro-RO" sz="2400" dirty="0">
                <a:solidFill>
                  <a:schemeClr val="bg1"/>
                </a:solidFill>
                <a:latin typeface="+mj-lt"/>
              </a:rPr>
            </a:br>
            <a:r>
              <a:rPr lang="ro-RO" sz="2400" dirty="0">
                <a:solidFill>
                  <a:schemeClr val="bg1"/>
                </a:solidFill>
                <a:latin typeface="+mj-lt"/>
              </a:rPr>
              <a:t>9.3% (vs. 9.5% in 2023)</a:t>
            </a:r>
            <a:endParaRPr lang="en-GB" sz="2400" dirty="0">
              <a:solidFill>
                <a:schemeClr val="bg1"/>
              </a:solidFill>
              <a:latin typeface="+mj-lt"/>
            </a:endParaRPr>
          </a:p>
        </p:txBody>
      </p:sp>
    </p:spTree>
    <p:extLst>
      <p:ext uri="{BB962C8B-B14F-4D97-AF65-F5344CB8AC3E}">
        <p14:creationId xmlns:p14="http://schemas.microsoft.com/office/powerpoint/2010/main" val="419765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Szövegdoboz 3">
            <a:extLst>
              <a:ext uri="{FF2B5EF4-FFF2-40B4-BE49-F238E27FC236}">
                <a16:creationId xmlns:a16="http://schemas.microsoft.com/office/drawing/2014/main" id="{CDCF0B1C-A05A-4643-54D9-B427C9355EED}"/>
              </a:ext>
            </a:extLst>
          </p:cNvPr>
          <p:cNvSpPr txBox="1"/>
          <p:nvPr/>
        </p:nvSpPr>
        <p:spPr>
          <a:xfrm>
            <a:off x="479424" y="472332"/>
            <a:ext cx="3569952"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BMW </a:t>
            </a:r>
            <a:r>
              <a:rPr lang="en-US" sz="3200" dirty="0" err="1">
                <a:solidFill>
                  <a:schemeClr val="bg1"/>
                </a:solidFill>
                <a:latin typeface="BMWGroupTN Light" pitchFamily="50" charset="0"/>
              </a:rPr>
              <a:t>xEV</a:t>
            </a:r>
            <a:r>
              <a:rPr lang="en-US" sz="3200" kern="1200" dirty="0">
                <a:solidFill>
                  <a:schemeClr val="bg1"/>
                </a:solidFill>
                <a:latin typeface="BMWGroupTN Light" pitchFamily="50" charset="0"/>
              </a:rPr>
              <a:t> +17.4%</a:t>
            </a:r>
          </a:p>
        </p:txBody>
      </p:sp>
      <p:pic>
        <p:nvPicPr>
          <p:cNvPr id="3" name="Picture 2">
            <a:extLst>
              <a:ext uri="{FF2B5EF4-FFF2-40B4-BE49-F238E27FC236}">
                <a16:creationId xmlns:a16="http://schemas.microsoft.com/office/drawing/2014/main" id="{7F79D6F3-3327-97DC-C554-449A07E7F8AB}"/>
              </a:ext>
            </a:extLst>
          </p:cNvPr>
          <p:cNvPicPr>
            <a:picLocks noChangeAspect="1"/>
          </p:cNvPicPr>
          <p:nvPr/>
        </p:nvPicPr>
        <p:blipFill>
          <a:blip r:embed="rId3" cstate="print">
            <a:extLst>
              <a:ext uri="{28A0092B-C50C-407E-A947-70E740481C1C}">
                <a14:useLocalDpi xmlns:a14="http://schemas.microsoft.com/office/drawing/2010/main" val="0"/>
              </a:ext>
            </a:extLst>
          </a:blip>
          <a:srcRect l="20907" r="20907"/>
          <a:stretch/>
        </p:blipFill>
        <p:spPr>
          <a:xfrm>
            <a:off x="479424" y="1256700"/>
            <a:ext cx="4476532" cy="5128968"/>
          </a:xfrm>
          <a:prstGeom prst="rect">
            <a:avLst/>
          </a:prstGeom>
        </p:spPr>
      </p:pic>
      <p:sp>
        <p:nvSpPr>
          <p:cNvPr id="4" name="Szövegdoboz 8">
            <a:extLst>
              <a:ext uri="{FF2B5EF4-FFF2-40B4-BE49-F238E27FC236}">
                <a16:creationId xmlns:a16="http://schemas.microsoft.com/office/drawing/2014/main" id="{0076FE53-E707-66EA-700E-7AB96352C327}"/>
              </a:ext>
            </a:extLst>
          </p:cNvPr>
          <p:cNvSpPr txBox="1"/>
          <p:nvPr/>
        </p:nvSpPr>
        <p:spPr>
          <a:xfrm>
            <a:off x="6004560" y="2461950"/>
            <a:ext cx="6187440" cy="3185487"/>
          </a:xfrm>
          <a:prstGeom prst="rect">
            <a:avLst/>
          </a:prstGeom>
        </p:spPr>
        <p:txBody>
          <a:bodyPr vert="horz" wrap="squar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en-US" sz="2400" dirty="0">
                <a:solidFill>
                  <a:schemeClr val="bg1"/>
                </a:solidFill>
                <a:latin typeface="+mj-lt"/>
              </a:rPr>
              <a:t>BEV – record year,</a:t>
            </a:r>
            <a:br>
              <a:rPr lang="en-US" sz="2400" dirty="0">
                <a:solidFill>
                  <a:schemeClr val="bg1"/>
                </a:solidFill>
                <a:latin typeface="+mj-lt"/>
              </a:rPr>
            </a:br>
            <a:r>
              <a:rPr lang="en-US" sz="2400" dirty="0">
                <a:solidFill>
                  <a:schemeClr val="bg1"/>
                </a:solidFill>
                <a:latin typeface="+mj-lt"/>
              </a:rPr>
              <a:t>378 </a:t>
            </a:r>
            <a:r>
              <a:rPr lang="ro-RO" sz="2400" dirty="0" err="1">
                <a:solidFill>
                  <a:schemeClr val="bg1"/>
                </a:solidFill>
                <a:latin typeface="+mj-lt"/>
              </a:rPr>
              <a:t>sales</a:t>
            </a:r>
            <a:r>
              <a:rPr lang="en-US" sz="2400" dirty="0">
                <a:solidFill>
                  <a:schemeClr val="bg1"/>
                </a:solidFill>
                <a:latin typeface="+mj-lt"/>
              </a:rPr>
              <a:t>, +</a:t>
            </a:r>
            <a:r>
              <a:rPr lang="ro-RO" sz="2400" dirty="0">
                <a:solidFill>
                  <a:schemeClr val="bg1"/>
                </a:solidFill>
                <a:latin typeface="+mj-lt"/>
              </a:rPr>
              <a:t>3.3</a:t>
            </a:r>
            <a:r>
              <a:rPr lang="en-US" sz="2400" dirty="0">
                <a:solidFill>
                  <a:schemeClr val="bg1"/>
                </a:solidFill>
                <a:latin typeface="+mj-lt"/>
              </a:rPr>
              <a:t>%.</a:t>
            </a:r>
            <a:br>
              <a:rPr lang="en-US" sz="2400" dirty="0">
                <a:solidFill>
                  <a:schemeClr val="bg1"/>
                </a:solidFill>
                <a:latin typeface="+mj-lt"/>
              </a:rPr>
            </a:br>
            <a:r>
              <a:rPr lang="en-US" sz="2400" dirty="0">
                <a:solidFill>
                  <a:schemeClr val="bg1"/>
                </a:solidFill>
                <a:latin typeface="+mj-lt"/>
              </a:rPr>
              <a:t>Best selling model: BMW i4 (150 units)</a:t>
            </a:r>
          </a:p>
          <a:p>
            <a:pPr marL="0" indent="0" defTabSz="914400" rtl="0" eaLnBrk="1" latinLnBrk="0" hangingPunct="1">
              <a:lnSpc>
                <a:spcPct val="100000"/>
              </a:lnSpc>
              <a:spcBef>
                <a:spcPts val="0"/>
              </a:spcBef>
              <a:spcAft>
                <a:spcPts val="600"/>
              </a:spcAft>
              <a:buClr>
                <a:schemeClr val="tx2"/>
              </a:buClr>
              <a:buFontTx/>
              <a:buNone/>
            </a:pPr>
            <a:endParaRPr lang="en-US" sz="2400" kern="1200" dirty="0">
              <a:solidFill>
                <a:schemeClr val="bg1"/>
              </a:solidFill>
              <a:latin typeface="+mj-lt"/>
            </a:endParaRPr>
          </a:p>
          <a:p>
            <a:pPr marL="0" indent="0" defTabSz="914400" rtl="0" eaLnBrk="1" latinLnBrk="0" hangingPunct="1">
              <a:lnSpc>
                <a:spcPct val="100000"/>
              </a:lnSpc>
              <a:spcBef>
                <a:spcPts val="0"/>
              </a:spcBef>
              <a:spcAft>
                <a:spcPts val="600"/>
              </a:spcAft>
              <a:buClr>
                <a:schemeClr val="tx2"/>
              </a:buClr>
              <a:buFontTx/>
              <a:buNone/>
            </a:pPr>
            <a:r>
              <a:rPr lang="en-US" sz="2400" dirty="0">
                <a:solidFill>
                  <a:schemeClr val="bg1"/>
                </a:solidFill>
                <a:latin typeface="+mj-lt"/>
              </a:rPr>
              <a:t>PHEV – record year,</a:t>
            </a:r>
          </a:p>
          <a:p>
            <a:pPr marL="0" indent="0" defTabSz="914400" rtl="0" eaLnBrk="1" latinLnBrk="0" hangingPunct="1">
              <a:lnSpc>
                <a:spcPct val="100000"/>
              </a:lnSpc>
              <a:spcBef>
                <a:spcPts val="0"/>
              </a:spcBef>
              <a:spcAft>
                <a:spcPts val="600"/>
              </a:spcAft>
              <a:buClr>
                <a:schemeClr val="tx2"/>
              </a:buClr>
              <a:buFontTx/>
              <a:buNone/>
            </a:pPr>
            <a:r>
              <a:rPr lang="en-US" sz="2400" dirty="0">
                <a:solidFill>
                  <a:schemeClr val="bg1"/>
                </a:solidFill>
                <a:latin typeface="+mj-lt"/>
              </a:rPr>
              <a:t>764 </a:t>
            </a:r>
            <a:r>
              <a:rPr lang="ro-RO" sz="2400" dirty="0" err="1">
                <a:solidFill>
                  <a:schemeClr val="bg1"/>
                </a:solidFill>
                <a:latin typeface="+mj-lt"/>
              </a:rPr>
              <a:t>sales</a:t>
            </a:r>
            <a:r>
              <a:rPr lang="en-US" sz="2400" dirty="0">
                <a:solidFill>
                  <a:schemeClr val="bg1"/>
                </a:solidFill>
                <a:latin typeface="+mj-lt"/>
              </a:rPr>
              <a:t>, +26.3%.</a:t>
            </a:r>
            <a:br>
              <a:rPr lang="en-US" sz="2400" dirty="0">
                <a:solidFill>
                  <a:schemeClr val="bg1"/>
                </a:solidFill>
                <a:latin typeface="+mj-lt"/>
              </a:rPr>
            </a:br>
            <a:r>
              <a:rPr lang="en-US" sz="2400" dirty="0">
                <a:solidFill>
                  <a:schemeClr val="bg1"/>
                </a:solidFill>
                <a:latin typeface="+mj-lt"/>
              </a:rPr>
              <a:t>Best selling model: BMW X1 (196 units)</a:t>
            </a:r>
            <a:br>
              <a:rPr lang="en-US" sz="2400" dirty="0">
                <a:solidFill>
                  <a:schemeClr val="bg1"/>
                </a:solidFill>
                <a:latin typeface="+mj-lt"/>
              </a:rPr>
            </a:br>
            <a:r>
              <a:rPr lang="en-US" sz="2400" dirty="0">
                <a:solidFill>
                  <a:schemeClr val="bg1"/>
                </a:solidFill>
                <a:latin typeface="+mj-lt"/>
              </a:rPr>
              <a:t>and BMW X5 (195 units).</a:t>
            </a:r>
          </a:p>
        </p:txBody>
      </p:sp>
    </p:spTree>
    <p:extLst>
      <p:ext uri="{BB962C8B-B14F-4D97-AF65-F5344CB8AC3E}">
        <p14:creationId xmlns:p14="http://schemas.microsoft.com/office/powerpoint/2010/main" val="39068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Szövegdoboz 3">
            <a:extLst>
              <a:ext uri="{FF2B5EF4-FFF2-40B4-BE49-F238E27FC236}">
                <a16:creationId xmlns:a16="http://schemas.microsoft.com/office/drawing/2014/main" id="{1698D4B6-C0C7-0FEC-D514-AE51D3498EDD}"/>
              </a:ext>
            </a:extLst>
          </p:cNvPr>
          <p:cNvSpPr txBox="1"/>
          <p:nvPr/>
        </p:nvSpPr>
        <p:spPr>
          <a:xfrm>
            <a:off x="479424" y="472332"/>
            <a:ext cx="3197094"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BMW M</a:t>
            </a:r>
            <a:r>
              <a:rPr lang="en-US" sz="3200" kern="1200" dirty="0">
                <a:solidFill>
                  <a:schemeClr val="bg1"/>
                </a:solidFill>
                <a:latin typeface="BMWGroupTN Light" pitchFamily="50" charset="0"/>
              </a:rPr>
              <a:t> +37.6%</a:t>
            </a:r>
          </a:p>
        </p:txBody>
      </p:sp>
      <p:pic>
        <p:nvPicPr>
          <p:cNvPr id="3" name="Picture 2">
            <a:extLst>
              <a:ext uri="{FF2B5EF4-FFF2-40B4-BE49-F238E27FC236}">
                <a16:creationId xmlns:a16="http://schemas.microsoft.com/office/drawing/2014/main" id="{B195128E-F52E-42CB-00BD-74AE81B335E7}"/>
              </a:ext>
            </a:extLst>
          </p:cNvPr>
          <p:cNvPicPr>
            <a:picLocks noChangeAspect="1"/>
          </p:cNvPicPr>
          <p:nvPr/>
        </p:nvPicPr>
        <p:blipFill>
          <a:blip r:embed="rId3">
            <a:extLst>
              <a:ext uri="{28A0092B-C50C-407E-A947-70E740481C1C}">
                <a14:useLocalDpi xmlns:a14="http://schemas.microsoft.com/office/drawing/2010/main" val="0"/>
              </a:ext>
            </a:extLst>
          </a:blip>
          <a:srcRect l="20935" r="20935"/>
          <a:stretch/>
        </p:blipFill>
        <p:spPr>
          <a:xfrm>
            <a:off x="479424" y="1245125"/>
            <a:ext cx="4476532" cy="5128968"/>
          </a:xfrm>
          <a:prstGeom prst="rect">
            <a:avLst/>
          </a:prstGeom>
        </p:spPr>
      </p:pic>
      <p:grpSp>
        <p:nvGrpSpPr>
          <p:cNvPr id="4" name="Gruppieren 39">
            <a:extLst>
              <a:ext uri="{FF2B5EF4-FFF2-40B4-BE49-F238E27FC236}">
                <a16:creationId xmlns:a16="http://schemas.microsoft.com/office/drawing/2014/main" id="{F0D5D404-11D7-3A60-C5D0-A8946ECB6D58}"/>
              </a:ext>
            </a:extLst>
          </p:cNvPr>
          <p:cNvGrpSpPr/>
          <p:nvPr/>
        </p:nvGrpSpPr>
        <p:grpSpPr>
          <a:xfrm>
            <a:off x="-158394" y="367"/>
            <a:ext cx="4291767" cy="168649"/>
            <a:chOff x="10190356" y="0"/>
            <a:chExt cx="14179918" cy="557213"/>
          </a:xfrm>
          <a:effectLst>
            <a:outerShdw blurRad="63500" dist="63500" dir="8100000" algn="tr" rotWithShape="0">
              <a:prstClr val="black">
                <a:alpha val="52000"/>
              </a:prstClr>
            </a:outerShdw>
          </a:effectLst>
        </p:grpSpPr>
        <p:sp>
          <p:nvSpPr>
            <p:cNvPr id="5" name="Freihandform: Form 40">
              <a:extLst>
                <a:ext uri="{FF2B5EF4-FFF2-40B4-BE49-F238E27FC236}">
                  <a16:creationId xmlns:a16="http://schemas.microsoft.com/office/drawing/2014/main" id="{CC2F615F-78CC-ADFE-8B7A-2799AC14C981}"/>
                </a:ext>
              </a:extLst>
            </p:cNvPr>
            <p:cNvSpPr/>
            <p:nvPr/>
          </p:nvSpPr>
          <p:spPr>
            <a:xfrm rot="10800000">
              <a:off x="19424648" y="0"/>
              <a:ext cx="4945626" cy="557213"/>
            </a:xfrm>
            <a:custGeom>
              <a:avLst/>
              <a:gdLst>
                <a:gd name="connsiteX0" fmla="*/ 4621752 w 4945626"/>
                <a:gd name="connsiteY0" fmla="*/ 557213 h 557213"/>
                <a:gd name="connsiteX1" fmla="*/ 4589328 w 4945626"/>
                <a:gd name="connsiteY1" fmla="*/ 557213 h 557213"/>
                <a:gd name="connsiteX2" fmla="*/ 1335024 w 4945626"/>
                <a:gd name="connsiteY2" fmla="*/ 557213 h 557213"/>
                <a:gd name="connsiteX3" fmla="*/ 0 w 4945626"/>
                <a:gd name="connsiteY3" fmla="*/ 557213 h 557213"/>
                <a:gd name="connsiteX4" fmla="*/ 323874 w 4945626"/>
                <a:gd name="connsiteY4" fmla="*/ 0 h 557213"/>
                <a:gd name="connsiteX5" fmla="*/ 4945626 w 4945626"/>
                <a:gd name="connsiteY5"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5626" h="557213">
                  <a:moveTo>
                    <a:pt x="4621752" y="557213"/>
                  </a:moveTo>
                  <a:lnTo>
                    <a:pt x="4589328" y="557213"/>
                  </a:lnTo>
                  <a:lnTo>
                    <a:pt x="1335024" y="557213"/>
                  </a:lnTo>
                  <a:lnTo>
                    <a:pt x="0" y="557213"/>
                  </a:lnTo>
                  <a:lnTo>
                    <a:pt x="323874" y="0"/>
                  </a:lnTo>
                  <a:lnTo>
                    <a:pt x="4945626" y="0"/>
                  </a:lnTo>
                  <a:close/>
                </a:path>
              </a:pathLst>
            </a:custGeom>
            <a:solidFill>
              <a:srgbClr val="E227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41">
              <a:extLst>
                <a:ext uri="{FF2B5EF4-FFF2-40B4-BE49-F238E27FC236}">
                  <a16:creationId xmlns:a16="http://schemas.microsoft.com/office/drawing/2014/main" id="{C31799B5-C6EA-80BD-7062-C26BC3150C4C}"/>
                </a:ext>
              </a:extLst>
            </p:cNvPr>
            <p:cNvSpPr/>
            <p:nvPr/>
          </p:nvSpPr>
          <p:spPr>
            <a:xfrm rot="10800000">
              <a:off x="14807325" y="0"/>
              <a:ext cx="4945623" cy="557213"/>
            </a:xfrm>
            <a:custGeom>
              <a:avLst/>
              <a:gdLst>
                <a:gd name="connsiteX0" fmla="*/ 4621749 w 4945623"/>
                <a:gd name="connsiteY0" fmla="*/ 557213 h 557213"/>
                <a:gd name="connsiteX1" fmla="*/ 4589327 w 4945623"/>
                <a:gd name="connsiteY1" fmla="*/ 557213 h 557213"/>
                <a:gd name="connsiteX2" fmla="*/ 1335024 w 4945623"/>
                <a:gd name="connsiteY2" fmla="*/ 557213 h 557213"/>
                <a:gd name="connsiteX3" fmla="*/ 0 w 4945623"/>
                <a:gd name="connsiteY3" fmla="*/ 557213 h 557213"/>
                <a:gd name="connsiteX4" fmla="*/ 323874 w 4945623"/>
                <a:gd name="connsiteY4" fmla="*/ 0 h 557213"/>
                <a:gd name="connsiteX5" fmla="*/ 4945623 w 4945623"/>
                <a:gd name="connsiteY5"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5623" h="557213">
                  <a:moveTo>
                    <a:pt x="4621749" y="557213"/>
                  </a:moveTo>
                  <a:lnTo>
                    <a:pt x="4589327" y="557213"/>
                  </a:lnTo>
                  <a:lnTo>
                    <a:pt x="1335024" y="557213"/>
                  </a:lnTo>
                  <a:lnTo>
                    <a:pt x="0" y="557213"/>
                  </a:lnTo>
                  <a:lnTo>
                    <a:pt x="323874" y="0"/>
                  </a:lnTo>
                  <a:lnTo>
                    <a:pt x="4945623" y="0"/>
                  </a:lnTo>
                  <a:close/>
                </a:path>
              </a:pathLst>
            </a:custGeom>
            <a:solidFill>
              <a:srgbClr val="003D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42">
              <a:extLst>
                <a:ext uri="{FF2B5EF4-FFF2-40B4-BE49-F238E27FC236}">
                  <a16:creationId xmlns:a16="http://schemas.microsoft.com/office/drawing/2014/main" id="{B17C7F6E-FAD7-6860-A3C2-D012BBD54576}"/>
                </a:ext>
              </a:extLst>
            </p:cNvPr>
            <p:cNvSpPr/>
            <p:nvPr/>
          </p:nvSpPr>
          <p:spPr>
            <a:xfrm rot="10800000">
              <a:off x="10190356" y="0"/>
              <a:ext cx="4945622" cy="557213"/>
            </a:xfrm>
            <a:custGeom>
              <a:avLst/>
              <a:gdLst>
                <a:gd name="connsiteX0" fmla="*/ 4621747 w 4945622"/>
                <a:gd name="connsiteY0" fmla="*/ 557213 h 557213"/>
                <a:gd name="connsiteX1" fmla="*/ 4589326 w 4945622"/>
                <a:gd name="connsiteY1" fmla="*/ 557213 h 557213"/>
                <a:gd name="connsiteX2" fmla="*/ 1335024 w 4945622"/>
                <a:gd name="connsiteY2" fmla="*/ 557213 h 557213"/>
                <a:gd name="connsiteX3" fmla="*/ 0 w 4945622"/>
                <a:gd name="connsiteY3" fmla="*/ 557213 h 557213"/>
                <a:gd name="connsiteX4" fmla="*/ 323874 w 4945622"/>
                <a:gd name="connsiteY4" fmla="*/ 0 h 557213"/>
                <a:gd name="connsiteX5" fmla="*/ 4945622 w 4945622"/>
                <a:gd name="connsiteY5"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5622" h="557213">
                  <a:moveTo>
                    <a:pt x="4621747" y="557213"/>
                  </a:moveTo>
                  <a:lnTo>
                    <a:pt x="4589326" y="557213"/>
                  </a:lnTo>
                  <a:lnTo>
                    <a:pt x="1335024" y="557213"/>
                  </a:lnTo>
                  <a:lnTo>
                    <a:pt x="0" y="557213"/>
                  </a:lnTo>
                  <a:lnTo>
                    <a:pt x="323874" y="0"/>
                  </a:lnTo>
                  <a:lnTo>
                    <a:pt x="4945622" y="0"/>
                  </a:lnTo>
                  <a:close/>
                </a:path>
              </a:pathLst>
            </a:custGeom>
            <a:solidFill>
              <a:srgbClr val="0066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pSp>
      <p:graphicFrame>
        <p:nvGraphicFramePr>
          <p:cNvPr id="8" name="Table 7">
            <a:extLst>
              <a:ext uri="{FF2B5EF4-FFF2-40B4-BE49-F238E27FC236}">
                <a16:creationId xmlns:a16="http://schemas.microsoft.com/office/drawing/2014/main" id="{9CE73A3C-5B5C-2800-B04F-D3A91DBFEC65}"/>
              </a:ext>
            </a:extLst>
          </p:cNvPr>
          <p:cNvGraphicFramePr>
            <a:graphicFrameLocks noGrp="1"/>
          </p:cNvGraphicFramePr>
          <p:nvPr>
            <p:extLst>
              <p:ext uri="{D42A27DB-BD31-4B8C-83A1-F6EECF244321}">
                <p14:modId xmlns:p14="http://schemas.microsoft.com/office/powerpoint/2010/main" val="2712210467"/>
              </p:ext>
            </p:extLst>
          </p:nvPr>
        </p:nvGraphicFramePr>
        <p:xfrm>
          <a:off x="6096000" y="2906673"/>
          <a:ext cx="2448560" cy="3426487"/>
        </p:xfrm>
        <a:graphic>
          <a:graphicData uri="http://schemas.openxmlformats.org/drawingml/2006/table">
            <a:tbl>
              <a:tblPr firstRow="1" firstCol="1" bandRow="1">
                <a:tableStyleId>{5FD0F851-EC5A-4D38-B0AD-8093EC10F338}</a:tableStyleId>
              </a:tblPr>
              <a:tblGrid>
                <a:gridCol w="1224280">
                  <a:extLst>
                    <a:ext uri="{9D8B030D-6E8A-4147-A177-3AD203B41FA5}">
                      <a16:colId xmlns:a16="http://schemas.microsoft.com/office/drawing/2014/main" val="3296398734"/>
                    </a:ext>
                  </a:extLst>
                </a:gridCol>
                <a:gridCol w="1224280">
                  <a:extLst>
                    <a:ext uri="{9D8B030D-6E8A-4147-A177-3AD203B41FA5}">
                      <a16:colId xmlns:a16="http://schemas.microsoft.com/office/drawing/2014/main" val="3311747535"/>
                    </a:ext>
                  </a:extLst>
                </a:gridCol>
              </a:tblGrid>
              <a:tr h="468253">
                <a:tc gridSpan="2">
                  <a:txBody>
                    <a:bodyPr/>
                    <a:lstStyle/>
                    <a:p>
                      <a:pPr algn="l" fontAlgn="ctr"/>
                      <a:r>
                        <a:rPr lang="en-US" sz="2400" b="0" i="0" u="none" strike="noStrike" dirty="0">
                          <a:solidFill>
                            <a:schemeClr val="bg1"/>
                          </a:solidFill>
                          <a:effectLst/>
                          <a:latin typeface="BMWGroupTN Condensed" pitchFamily="50" charset="0"/>
                        </a:rPr>
                        <a:t>High Performance</a:t>
                      </a:r>
                      <a:endParaRPr lang="en-GB" sz="2400" b="0" i="0" u="none" strike="noStrike" dirty="0">
                        <a:solidFill>
                          <a:schemeClr val="bg1"/>
                        </a:solidFill>
                        <a:effectLst/>
                        <a:latin typeface="BMWGroupTN Condensed" pitchFamily="50" charset="0"/>
                      </a:endParaRPr>
                    </a:p>
                  </a:txBody>
                  <a:tcPr marL="82466" marR="82466" marT="41233" marB="41233" anchor="ctr"/>
                </a:tc>
                <a:tc hMerge="1">
                  <a:txBody>
                    <a:bodyPr/>
                    <a:lstStyle/>
                    <a:p>
                      <a:endParaRPr lang="en-GB"/>
                    </a:p>
                  </a:txBody>
                  <a:tcPr/>
                </a:tc>
                <a:extLst>
                  <a:ext uri="{0D108BD9-81ED-4DB2-BD59-A6C34878D82A}">
                    <a16:rowId xmlns:a16="http://schemas.microsoft.com/office/drawing/2014/main" val="14058906"/>
                  </a:ext>
                </a:extLst>
              </a:tr>
              <a:tr h="591187">
                <a:tc>
                  <a:txBody>
                    <a:bodyPr/>
                    <a:lstStyle/>
                    <a:p>
                      <a:pPr algn="l" fontAlgn="b"/>
                      <a:r>
                        <a:rPr lang="en-GB" sz="2100" b="0" u="none" strike="noStrike" dirty="0">
                          <a:solidFill>
                            <a:schemeClr val="bg1"/>
                          </a:solidFill>
                          <a:effectLst/>
                        </a:rPr>
                        <a:t> </a:t>
                      </a:r>
                      <a:endParaRPr lang="en-GB" sz="2100" b="0" i="0" u="none" strike="noStrike" dirty="0">
                        <a:solidFill>
                          <a:schemeClr val="bg1"/>
                        </a:solidFill>
                        <a:effectLst/>
                        <a:latin typeface="Times New Roman" panose="02020603050405020304" pitchFamily="18" charset="0"/>
                      </a:endParaRPr>
                    </a:p>
                  </a:txBody>
                  <a:tcPr marL="6635" marR="6635" marT="6635" marB="0" anchor="b"/>
                </a:tc>
                <a:tc>
                  <a:txBody>
                    <a:bodyPr/>
                    <a:lstStyle/>
                    <a:p>
                      <a:pPr algn="l" fontAlgn="ctr"/>
                      <a:r>
                        <a:rPr lang="en-GB" sz="2100" u="none" strike="noStrike" dirty="0">
                          <a:solidFill>
                            <a:schemeClr val="bg1"/>
                          </a:solidFill>
                          <a:effectLst/>
                        </a:rPr>
                        <a:t>Total</a:t>
                      </a:r>
                      <a:endParaRPr lang="en-GB" sz="2100" b="1"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25487586"/>
                  </a:ext>
                </a:extLst>
              </a:tr>
              <a:tr h="443965">
                <a:tc>
                  <a:txBody>
                    <a:bodyPr/>
                    <a:lstStyle/>
                    <a:p>
                      <a:pPr algn="l" fontAlgn="ctr"/>
                      <a:r>
                        <a:rPr lang="en-US" sz="2100" b="0" i="0" u="none" strike="noStrike" dirty="0">
                          <a:solidFill>
                            <a:schemeClr val="bg1"/>
                          </a:solidFill>
                          <a:effectLst/>
                          <a:latin typeface="BMWGroupTN Condensed" pitchFamily="50" charset="0"/>
                        </a:rPr>
                        <a:t>BMW XM</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41</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922115734"/>
                  </a:ext>
                </a:extLst>
              </a:tr>
              <a:tr h="443965">
                <a:tc>
                  <a:txBody>
                    <a:bodyPr/>
                    <a:lstStyle/>
                    <a:p>
                      <a:pPr algn="l" fontAlgn="ctr"/>
                      <a:r>
                        <a:rPr lang="en-GB" sz="2100" b="0" u="none" strike="noStrike" dirty="0">
                          <a:solidFill>
                            <a:schemeClr val="bg1"/>
                          </a:solidFill>
                          <a:effectLst/>
                        </a:rPr>
                        <a:t>BMW M3</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40</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989432632"/>
                  </a:ext>
                </a:extLst>
              </a:tr>
              <a:tr h="591187">
                <a:tc>
                  <a:txBody>
                    <a:bodyPr/>
                    <a:lstStyle/>
                    <a:p>
                      <a:pPr algn="l" fontAlgn="ctr"/>
                      <a:r>
                        <a:rPr lang="en-GB" sz="2100" b="0" u="none" strike="noStrike" dirty="0">
                          <a:solidFill>
                            <a:schemeClr val="bg1"/>
                          </a:solidFill>
                          <a:effectLst/>
                        </a:rPr>
                        <a:t>BMW X6 M</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38</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543663093"/>
                  </a:ext>
                </a:extLst>
              </a:tr>
              <a:tr h="443965">
                <a:tc>
                  <a:txBody>
                    <a:bodyPr/>
                    <a:lstStyle/>
                    <a:p>
                      <a:pPr algn="l" fontAlgn="ctr"/>
                      <a:r>
                        <a:rPr lang="en-GB" sz="2100" b="0" u="none" strike="noStrike" dirty="0">
                          <a:solidFill>
                            <a:schemeClr val="bg1"/>
                          </a:solidFill>
                          <a:effectLst/>
                        </a:rPr>
                        <a:t>BMW M4</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33</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410921591"/>
                  </a:ext>
                </a:extLst>
              </a:tr>
              <a:tr h="443965">
                <a:tc>
                  <a:txBody>
                    <a:bodyPr/>
                    <a:lstStyle/>
                    <a:p>
                      <a:pPr algn="l" fontAlgn="ctr"/>
                      <a:r>
                        <a:rPr lang="en-GB" sz="2100" b="0" u="none" strike="noStrike" dirty="0">
                          <a:solidFill>
                            <a:schemeClr val="bg1"/>
                          </a:solidFill>
                          <a:effectLst/>
                        </a:rPr>
                        <a:t>Total </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ro-RO" sz="2100" u="none" strike="noStrike" dirty="0">
                          <a:solidFill>
                            <a:schemeClr val="bg1"/>
                          </a:solidFill>
                          <a:effectLst/>
                        </a:rPr>
                        <a:t>304</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725978735"/>
                  </a:ext>
                </a:extLst>
              </a:tr>
            </a:tbl>
          </a:graphicData>
        </a:graphic>
      </p:graphicFrame>
      <p:graphicFrame>
        <p:nvGraphicFramePr>
          <p:cNvPr id="9" name="Table 8">
            <a:extLst>
              <a:ext uri="{FF2B5EF4-FFF2-40B4-BE49-F238E27FC236}">
                <a16:creationId xmlns:a16="http://schemas.microsoft.com/office/drawing/2014/main" id="{69BCBBD0-06F8-AB09-7B77-5260B68F20B0}"/>
              </a:ext>
            </a:extLst>
          </p:cNvPr>
          <p:cNvGraphicFramePr>
            <a:graphicFrameLocks noGrp="1"/>
          </p:cNvGraphicFramePr>
          <p:nvPr>
            <p:extLst>
              <p:ext uri="{D42A27DB-BD31-4B8C-83A1-F6EECF244321}">
                <p14:modId xmlns:p14="http://schemas.microsoft.com/office/powerpoint/2010/main" val="1324551274"/>
              </p:ext>
            </p:extLst>
          </p:nvPr>
        </p:nvGraphicFramePr>
        <p:xfrm>
          <a:off x="9032240" y="2906673"/>
          <a:ext cx="2448560" cy="3426487"/>
        </p:xfrm>
        <a:graphic>
          <a:graphicData uri="http://schemas.openxmlformats.org/drawingml/2006/table">
            <a:tbl>
              <a:tblPr firstRow="1" firstCol="1" bandRow="1">
                <a:tableStyleId>{5FD0F851-EC5A-4D38-B0AD-8093EC10F338}</a:tableStyleId>
              </a:tblPr>
              <a:tblGrid>
                <a:gridCol w="1224280">
                  <a:extLst>
                    <a:ext uri="{9D8B030D-6E8A-4147-A177-3AD203B41FA5}">
                      <a16:colId xmlns:a16="http://schemas.microsoft.com/office/drawing/2014/main" val="3296398734"/>
                    </a:ext>
                  </a:extLst>
                </a:gridCol>
                <a:gridCol w="1224280">
                  <a:extLst>
                    <a:ext uri="{9D8B030D-6E8A-4147-A177-3AD203B41FA5}">
                      <a16:colId xmlns:a16="http://schemas.microsoft.com/office/drawing/2014/main" val="3311747535"/>
                    </a:ext>
                  </a:extLst>
                </a:gridCol>
              </a:tblGrid>
              <a:tr h="468253">
                <a:tc gridSpan="2">
                  <a:txBody>
                    <a:bodyPr/>
                    <a:lstStyle/>
                    <a:p>
                      <a:pPr algn="l" fontAlgn="ctr"/>
                      <a:r>
                        <a:rPr lang="en-US" sz="2400" b="0" i="0" u="none" strike="noStrike" dirty="0">
                          <a:solidFill>
                            <a:schemeClr val="bg1"/>
                          </a:solidFill>
                          <a:effectLst/>
                          <a:latin typeface="BMWGroupTN Condensed" pitchFamily="50" charset="0"/>
                        </a:rPr>
                        <a:t>Performance</a:t>
                      </a:r>
                      <a:endParaRPr lang="en-GB" sz="2400" b="0" i="0" u="none" strike="noStrike" dirty="0">
                        <a:solidFill>
                          <a:schemeClr val="bg1"/>
                        </a:solidFill>
                        <a:effectLst/>
                        <a:latin typeface="BMWGroupTN Condensed" pitchFamily="50" charset="0"/>
                      </a:endParaRPr>
                    </a:p>
                  </a:txBody>
                  <a:tcPr marL="82466" marR="82466" marT="41233" marB="41233" anchor="ctr"/>
                </a:tc>
                <a:tc hMerge="1">
                  <a:txBody>
                    <a:bodyPr/>
                    <a:lstStyle/>
                    <a:p>
                      <a:endParaRPr lang="en-GB"/>
                    </a:p>
                  </a:txBody>
                  <a:tcPr/>
                </a:tc>
                <a:extLst>
                  <a:ext uri="{0D108BD9-81ED-4DB2-BD59-A6C34878D82A}">
                    <a16:rowId xmlns:a16="http://schemas.microsoft.com/office/drawing/2014/main" val="14058906"/>
                  </a:ext>
                </a:extLst>
              </a:tr>
              <a:tr h="591187">
                <a:tc>
                  <a:txBody>
                    <a:bodyPr/>
                    <a:lstStyle/>
                    <a:p>
                      <a:pPr algn="l" fontAlgn="b"/>
                      <a:r>
                        <a:rPr lang="en-GB" sz="2100" b="0" u="none" strike="noStrike" dirty="0">
                          <a:solidFill>
                            <a:schemeClr val="bg1"/>
                          </a:solidFill>
                          <a:effectLst/>
                        </a:rPr>
                        <a:t> </a:t>
                      </a:r>
                      <a:endParaRPr lang="en-GB" sz="2100" b="0" i="0" u="none" strike="noStrike" dirty="0">
                        <a:solidFill>
                          <a:schemeClr val="bg1"/>
                        </a:solidFill>
                        <a:effectLst/>
                        <a:latin typeface="Times New Roman" panose="02020603050405020304" pitchFamily="18" charset="0"/>
                      </a:endParaRPr>
                    </a:p>
                  </a:txBody>
                  <a:tcPr marL="6635" marR="6635" marT="6635" marB="0" anchor="b"/>
                </a:tc>
                <a:tc>
                  <a:txBody>
                    <a:bodyPr/>
                    <a:lstStyle/>
                    <a:p>
                      <a:pPr algn="l" fontAlgn="ctr"/>
                      <a:r>
                        <a:rPr lang="en-GB" sz="2100" u="none" strike="noStrike" dirty="0">
                          <a:solidFill>
                            <a:schemeClr val="bg1"/>
                          </a:solidFill>
                          <a:effectLst/>
                        </a:rPr>
                        <a:t>Total</a:t>
                      </a:r>
                      <a:endParaRPr lang="en-GB" sz="2100" b="1"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25487586"/>
                  </a:ext>
                </a:extLst>
              </a:tr>
              <a:tr h="443965">
                <a:tc>
                  <a:txBody>
                    <a:bodyPr/>
                    <a:lstStyle/>
                    <a:p>
                      <a:pPr algn="l" fontAlgn="ctr"/>
                      <a:r>
                        <a:rPr lang="en-US" sz="2100" b="0" i="0" u="none" strike="noStrike" dirty="0">
                          <a:solidFill>
                            <a:schemeClr val="bg1"/>
                          </a:solidFill>
                          <a:effectLst/>
                          <a:latin typeface="BMWGroupTN Condensed" pitchFamily="50" charset="0"/>
                        </a:rPr>
                        <a:t>M760e</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50</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922115734"/>
                  </a:ext>
                </a:extLst>
              </a:tr>
              <a:tr h="443965">
                <a:tc>
                  <a:txBody>
                    <a:bodyPr/>
                    <a:lstStyle/>
                    <a:p>
                      <a:pPr algn="l" fontAlgn="ctr"/>
                      <a:r>
                        <a:rPr lang="en-GB" sz="2100" b="0" u="none" strike="noStrike" dirty="0">
                          <a:solidFill>
                            <a:schemeClr val="bg1"/>
                          </a:solidFill>
                          <a:effectLst/>
                        </a:rPr>
                        <a:t>X5 M60i</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41</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989432632"/>
                  </a:ext>
                </a:extLst>
              </a:tr>
              <a:tr h="591187">
                <a:tc>
                  <a:txBody>
                    <a:bodyPr/>
                    <a:lstStyle/>
                    <a:p>
                      <a:pPr algn="l" fontAlgn="ctr"/>
                      <a:r>
                        <a:rPr lang="en-GB" sz="2100" b="0" u="none" strike="noStrike" dirty="0">
                          <a:solidFill>
                            <a:schemeClr val="bg1"/>
                          </a:solidFill>
                          <a:effectLst/>
                        </a:rPr>
                        <a:t>M440i</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35</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543663093"/>
                  </a:ext>
                </a:extLst>
              </a:tr>
              <a:tr h="443965">
                <a:tc>
                  <a:txBody>
                    <a:bodyPr/>
                    <a:lstStyle/>
                    <a:p>
                      <a:pPr algn="l" fontAlgn="ctr"/>
                      <a:r>
                        <a:rPr lang="en-GB" sz="2100" b="0" u="none" strike="noStrike" dirty="0">
                          <a:solidFill>
                            <a:schemeClr val="bg1"/>
                          </a:solidFill>
                          <a:effectLst/>
                        </a:rPr>
                        <a:t>X7 M60i</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28</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410921591"/>
                  </a:ext>
                </a:extLst>
              </a:tr>
              <a:tr h="443965">
                <a:tc>
                  <a:txBody>
                    <a:bodyPr/>
                    <a:lstStyle/>
                    <a:p>
                      <a:pPr algn="l" fontAlgn="ctr"/>
                      <a:r>
                        <a:rPr lang="en-GB" sz="2100" b="0" u="none" strike="noStrike" dirty="0">
                          <a:solidFill>
                            <a:schemeClr val="bg1"/>
                          </a:solidFill>
                          <a:effectLst/>
                        </a:rPr>
                        <a:t>Total </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ro-RO" sz="2100" u="none" strike="noStrike" dirty="0">
                          <a:solidFill>
                            <a:schemeClr val="bg1"/>
                          </a:solidFill>
                          <a:effectLst/>
                        </a:rPr>
                        <a:t>380</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725978735"/>
                  </a:ext>
                </a:extLst>
              </a:tr>
            </a:tbl>
          </a:graphicData>
        </a:graphic>
      </p:graphicFrame>
      <p:sp>
        <p:nvSpPr>
          <p:cNvPr id="10" name="Szövegdoboz 8">
            <a:extLst>
              <a:ext uri="{FF2B5EF4-FFF2-40B4-BE49-F238E27FC236}">
                <a16:creationId xmlns:a16="http://schemas.microsoft.com/office/drawing/2014/main" id="{9891C2DB-A573-C893-08CB-935CF6B5058C}"/>
              </a:ext>
            </a:extLst>
          </p:cNvPr>
          <p:cNvSpPr txBox="1"/>
          <p:nvPr/>
        </p:nvSpPr>
        <p:spPr>
          <a:xfrm>
            <a:off x="6096000" y="1245125"/>
            <a:ext cx="6187440" cy="369332"/>
          </a:xfrm>
          <a:prstGeom prst="rect">
            <a:avLst/>
          </a:prstGeom>
        </p:spPr>
        <p:txBody>
          <a:bodyPr vert="horz" wrap="squar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en-GB" sz="2400" dirty="0">
                <a:solidFill>
                  <a:schemeClr val="bg1"/>
                </a:solidFill>
                <a:latin typeface="+mj-lt"/>
              </a:rPr>
              <a:t>Overall performance: 684 unit, record year.</a:t>
            </a:r>
          </a:p>
        </p:txBody>
      </p:sp>
      <p:sp>
        <p:nvSpPr>
          <p:cNvPr id="12" name="TextBox 11">
            <a:extLst>
              <a:ext uri="{FF2B5EF4-FFF2-40B4-BE49-F238E27FC236}">
                <a16:creationId xmlns:a16="http://schemas.microsoft.com/office/drawing/2014/main" id="{58FF6DE3-57C9-C13E-9D99-3EE065E5001F}"/>
              </a:ext>
            </a:extLst>
          </p:cNvPr>
          <p:cNvSpPr txBox="1"/>
          <p:nvPr/>
        </p:nvSpPr>
        <p:spPr>
          <a:xfrm>
            <a:off x="6004176" y="1690432"/>
            <a:ext cx="6279264" cy="461665"/>
          </a:xfrm>
          <a:prstGeom prst="rect">
            <a:avLst/>
          </a:prstGeom>
          <a:noFill/>
        </p:spPr>
        <p:txBody>
          <a:bodyPr wrap="square">
            <a:spAutoFit/>
          </a:bodyPr>
          <a:lstStyle/>
          <a:p>
            <a:r>
              <a:rPr lang="en-GB" sz="2400" dirty="0">
                <a:solidFill>
                  <a:schemeClr val="bg1"/>
                </a:solidFill>
                <a:latin typeface="+mj-lt"/>
              </a:rPr>
              <a:t>304 BMW M High Performance models (+32.2%).</a:t>
            </a:r>
            <a:endParaRPr lang="en-GB" sz="2400" dirty="0"/>
          </a:p>
        </p:txBody>
      </p:sp>
      <p:sp>
        <p:nvSpPr>
          <p:cNvPr id="14" name="TextBox 13">
            <a:extLst>
              <a:ext uri="{FF2B5EF4-FFF2-40B4-BE49-F238E27FC236}">
                <a16:creationId xmlns:a16="http://schemas.microsoft.com/office/drawing/2014/main" id="{006A1E4F-EAA1-ED23-EA55-03BC60A95B4C}"/>
              </a:ext>
            </a:extLst>
          </p:cNvPr>
          <p:cNvSpPr txBox="1"/>
          <p:nvPr/>
        </p:nvSpPr>
        <p:spPr>
          <a:xfrm>
            <a:off x="6004176" y="2067719"/>
            <a:ext cx="6279264" cy="461665"/>
          </a:xfrm>
          <a:prstGeom prst="rect">
            <a:avLst/>
          </a:prstGeom>
          <a:noFill/>
        </p:spPr>
        <p:txBody>
          <a:bodyPr wrap="square">
            <a:spAutoFit/>
          </a:bodyPr>
          <a:lstStyle/>
          <a:p>
            <a:pPr marL="0" indent="0" defTabSz="914400" rtl="0" eaLnBrk="1" latinLnBrk="0" hangingPunct="1">
              <a:lnSpc>
                <a:spcPct val="100000"/>
              </a:lnSpc>
              <a:spcBef>
                <a:spcPts val="0"/>
              </a:spcBef>
              <a:spcAft>
                <a:spcPts val="600"/>
              </a:spcAft>
              <a:buClr>
                <a:schemeClr val="tx2"/>
              </a:buClr>
              <a:buFontTx/>
              <a:buNone/>
            </a:pPr>
            <a:r>
              <a:rPr lang="en-GB" sz="2400" dirty="0">
                <a:solidFill>
                  <a:schemeClr val="bg1"/>
                </a:solidFill>
                <a:latin typeface="+mj-lt"/>
              </a:rPr>
              <a:t>380 BMW M Performance models (42.4%).</a:t>
            </a:r>
          </a:p>
        </p:txBody>
      </p:sp>
    </p:spTree>
    <p:extLst>
      <p:ext uri="{BB962C8B-B14F-4D97-AF65-F5344CB8AC3E}">
        <p14:creationId xmlns:p14="http://schemas.microsoft.com/office/powerpoint/2010/main" val="305760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Szövegdoboz 3">
            <a:extLst>
              <a:ext uri="{FF2B5EF4-FFF2-40B4-BE49-F238E27FC236}">
                <a16:creationId xmlns:a16="http://schemas.microsoft.com/office/drawing/2014/main" id="{5C40088A-7FB5-B425-11F5-9BA98357C12B}"/>
              </a:ext>
            </a:extLst>
          </p:cNvPr>
          <p:cNvSpPr txBox="1"/>
          <p:nvPr/>
        </p:nvSpPr>
        <p:spPr>
          <a:xfrm>
            <a:off x="479424" y="472332"/>
            <a:ext cx="5524269"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BMW </a:t>
            </a:r>
            <a:r>
              <a:rPr lang="hu-HU" sz="3200" dirty="0">
                <a:solidFill>
                  <a:schemeClr val="bg1"/>
                </a:solidFill>
                <a:latin typeface="BMWGroupTN Light" pitchFamily="50" charset="0"/>
              </a:rPr>
              <a:t>Luxury Segment</a:t>
            </a:r>
            <a:r>
              <a:rPr lang="en-US" sz="3200" dirty="0">
                <a:solidFill>
                  <a:schemeClr val="bg1"/>
                </a:solidFill>
                <a:latin typeface="BMWGroupTN Light" pitchFamily="50" charset="0"/>
              </a:rPr>
              <a:t> +29%</a:t>
            </a:r>
            <a:endParaRPr lang="en-US" sz="3200" kern="1200" dirty="0">
              <a:solidFill>
                <a:schemeClr val="bg1"/>
              </a:solidFill>
              <a:latin typeface="BMWGroupTN Light" pitchFamily="50" charset="0"/>
            </a:endParaRPr>
          </a:p>
        </p:txBody>
      </p:sp>
      <p:pic>
        <p:nvPicPr>
          <p:cNvPr id="3" name="Picture 2">
            <a:extLst>
              <a:ext uri="{FF2B5EF4-FFF2-40B4-BE49-F238E27FC236}">
                <a16:creationId xmlns:a16="http://schemas.microsoft.com/office/drawing/2014/main" id="{7ABE06A1-DDD6-7FD8-F15F-C04D09EEB15D}"/>
              </a:ext>
            </a:extLst>
          </p:cNvPr>
          <p:cNvPicPr>
            <a:picLocks noChangeAspect="1"/>
          </p:cNvPicPr>
          <p:nvPr/>
        </p:nvPicPr>
        <p:blipFill>
          <a:blip r:embed="rId3" cstate="print">
            <a:extLst>
              <a:ext uri="{28A0092B-C50C-407E-A947-70E740481C1C}">
                <a14:useLocalDpi xmlns:a14="http://schemas.microsoft.com/office/drawing/2010/main" val="0"/>
              </a:ext>
            </a:extLst>
          </a:blip>
          <a:srcRect l="20907" r="20907"/>
          <a:stretch/>
        </p:blipFill>
        <p:spPr>
          <a:xfrm>
            <a:off x="479424" y="1256700"/>
            <a:ext cx="4476532" cy="5128968"/>
          </a:xfrm>
          <a:prstGeom prst="rect">
            <a:avLst/>
          </a:prstGeom>
        </p:spPr>
      </p:pic>
      <p:sp>
        <p:nvSpPr>
          <p:cNvPr id="4" name="Szövegdoboz 8">
            <a:extLst>
              <a:ext uri="{FF2B5EF4-FFF2-40B4-BE49-F238E27FC236}">
                <a16:creationId xmlns:a16="http://schemas.microsoft.com/office/drawing/2014/main" id="{EEAE62B5-210B-0326-068A-B7F482AC4F5F}"/>
              </a:ext>
            </a:extLst>
          </p:cNvPr>
          <p:cNvSpPr txBox="1"/>
          <p:nvPr/>
        </p:nvSpPr>
        <p:spPr>
          <a:xfrm>
            <a:off x="6096000" y="1245125"/>
            <a:ext cx="5709920" cy="1461939"/>
          </a:xfrm>
          <a:prstGeom prst="rect">
            <a:avLst/>
          </a:prstGeom>
        </p:spPr>
        <p:txBody>
          <a:bodyPr vert="horz" wrap="squar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en-US" sz="2400" dirty="0">
                <a:solidFill>
                  <a:schemeClr val="bg1"/>
                </a:solidFill>
                <a:latin typeface="+mj-lt"/>
              </a:rPr>
              <a:t>Record year for luxury segment models with the exception of BMW 8 Series that has reached end of production.</a:t>
            </a:r>
            <a:endParaRPr lang="hu-HU" sz="2400" kern="1200" dirty="0">
              <a:solidFill>
                <a:schemeClr val="bg1"/>
              </a:solidFill>
              <a:latin typeface="+mj-lt"/>
            </a:endParaRPr>
          </a:p>
          <a:p>
            <a:pPr marL="0" indent="0" defTabSz="914400" rtl="0" eaLnBrk="1" latinLnBrk="0" hangingPunct="1">
              <a:lnSpc>
                <a:spcPct val="100000"/>
              </a:lnSpc>
              <a:spcBef>
                <a:spcPts val="0"/>
              </a:spcBef>
              <a:spcAft>
                <a:spcPts val="600"/>
              </a:spcAft>
              <a:buClr>
                <a:schemeClr val="tx2"/>
              </a:buClr>
              <a:buFontTx/>
              <a:buNone/>
            </a:pPr>
            <a:endParaRPr lang="hu-HU" kern="1200" dirty="0">
              <a:solidFill>
                <a:schemeClr val="bg1"/>
              </a:solidFill>
              <a:latin typeface="+mj-lt"/>
            </a:endParaRPr>
          </a:p>
        </p:txBody>
      </p:sp>
      <p:graphicFrame>
        <p:nvGraphicFramePr>
          <p:cNvPr id="5" name="Table 4">
            <a:extLst>
              <a:ext uri="{FF2B5EF4-FFF2-40B4-BE49-F238E27FC236}">
                <a16:creationId xmlns:a16="http://schemas.microsoft.com/office/drawing/2014/main" id="{523029B3-483F-4B90-425B-8EAC38CD5E82}"/>
              </a:ext>
            </a:extLst>
          </p:cNvPr>
          <p:cNvGraphicFramePr>
            <a:graphicFrameLocks noGrp="1"/>
          </p:cNvGraphicFramePr>
          <p:nvPr>
            <p:extLst>
              <p:ext uri="{D42A27DB-BD31-4B8C-83A1-F6EECF244321}">
                <p14:modId xmlns:p14="http://schemas.microsoft.com/office/powerpoint/2010/main" val="2813509287"/>
              </p:ext>
            </p:extLst>
          </p:nvPr>
        </p:nvGraphicFramePr>
        <p:xfrm>
          <a:off x="6096000" y="2906673"/>
          <a:ext cx="5134781" cy="3467420"/>
        </p:xfrm>
        <a:graphic>
          <a:graphicData uri="http://schemas.openxmlformats.org/drawingml/2006/table">
            <a:tbl>
              <a:tblPr firstRow="1" firstCol="1" bandRow="1">
                <a:tableStyleId>{5FD0F851-EC5A-4D38-B0AD-8093EC10F338}</a:tableStyleId>
              </a:tblPr>
              <a:tblGrid>
                <a:gridCol w="1515181">
                  <a:extLst>
                    <a:ext uri="{9D8B030D-6E8A-4147-A177-3AD203B41FA5}">
                      <a16:colId xmlns:a16="http://schemas.microsoft.com/office/drawing/2014/main" val="3296398734"/>
                    </a:ext>
                  </a:extLst>
                </a:gridCol>
                <a:gridCol w="1515181">
                  <a:extLst>
                    <a:ext uri="{9D8B030D-6E8A-4147-A177-3AD203B41FA5}">
                      <a16:colId xmlns:a16="http://schemas.microsoft.com/office/drawing/2014/main" val="3311747535"/>
                    </a:ext>
                  </a:extLst>
                </a:gridCol>
                <a:gridCol w="2104419">
                  <a:extLst>
                    <a:ext uri="{9D8B030D-6E8A-4147-A177-3AD203B41FA5}">
                      <a16:colId xmlns:a16="http://schemas.microsoft.com/office/drawing/2014/main" val="259880861"/>
                    </a:ext>
                  </a:extLst>
                </a:gridCol>
              </a:tblGrid>
              <a:tr h="468253">
                <a:tc gridSpan="3">
                  <a:txBody>
                    <a:bodyPr/>
                    <a:lstStyle/>
                    <a:p>
                      <a:pPr algn="l" fontAlgn="ctr"/>
                      <a:r>
                        <a:rPr lang="en-GB" sz="2800" b="0" u="none" strike="noStrike" dirty="0">
                          <a:solidFill>
                            <a:schemeClr val="bg1"/>
                          </a:solidFill>
                          <a:effectLst/>
                        </a:rPr>
                        <a:t>Luxury Segment Models</a:t>
                      </a:r>
                      <a:endParaRPr lang="en-GB" sz="2800" b="0" i="0" u="none" strike="noStrike" dirty="0">
                        <a:solidFill>
                          <a:schemeClr val="bg1"/>
                        </a:solidFill>
                        <a:effectLst/>
                        <a:latin typeface="BMWGroupTN Condensed" pitchFamily="50" charset="0"/>
                      </a:endParaRPr>
                    </a:p>
                  </a:txBody>
                  <a:tcPr marL="82466" marR="82466" marT="41233" marB="41233"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058906"/>
                  </a:ext>
                </a:extLst>
              </a:tr>
              <a:tr h="591187">
                <a:tc>
                  <a:txBody>
                    <a:bodyPr/>
                    <a:lstStyle/>
                    <a:p>
                      <a:pPr algn="l" fontAlgn="b"/>
                      <a:r>
                        <a:rPr lang="en-GB" sz="2100" b="0" u="none" strike="noStrike">
                          <a:solidFill>
                            <a:schemeClr val="bg1"/>
                          </a:solidFill>
                          <a:effectLst/>
                        </a:rPr>
                        <a:t> </a:t>
                      </a:r>
                      <a:endParaRPr lang="en-GB" sz="2100" b="0" i="0" u="none" strike="noStrike" dirty="0">
                        <a:solidFill>
                          <a:schemeClr val="bg1"/>
                        </a:solidFill>
                        <a:effectLst/>
                        <a:latin typeface="Times New Roman" panose="02020603050405020304" pitchFamily="18" charset="0"/>
                      </a:endParaRPr>
                    </a:p>
                  </a:txBody>
                  <a:tcPr marL="6635" marR="6635" marT="6635" marB="0" anchor="b"/>
                </a:tc>
                <a:tc>
                  <a:txBody>
                    <a:bodyPr/>
                    <a:lstStyle/>
                    <a:p>
                      <a:pPr algn="l" fontAlgn="ctr"/>
                      <a:r>
                        <a:rPr lang="en-GB" sz="2100" u="none" strike="noStrike" dirty="0">
                          <a:solidFill>
                            <a:schemeClr val="bg1"/>
                          </a:solidFill>
                          <a:effectLst/>
                        </a:rPr>
                        <a:t>Total</a:t>
                      </a:r>
                      <a:endParaRPr lang="en-GB" sz="2100" b="1" i="0" u="none" strike="noStrike" dirty="0">
                        <a:solidFill>
                          <a:schemeClr val="bg1"/>
                        </a:solidFill>
                        <a:effectLst/>
                        <a:latin typeface="BMWGroupTN Condensed" pitchFamily="50" charset="0"/>
                      </a:endParaRPr>
                    </a:p>
                  </a:txBody>
                  <a:tcPr marL="6635" marR="6635" marT="6635" marB="0" anchor="ctr"/>
                </a:tc>
                <a:tc>
                  <a:txBody>
                    <a:bodyPr/>
                    <a:lstStyle/>
                    <a:p>
                      <a:pPr algn="l" fontAlgn="ctr"/>
                      <a:r>
                        <a:rPr lang="en-GB" sz="2100" u="none" strike="noStrike" dirty="0">
                          <a:solidFill>
                            <a:schemeClr val="bg1"/>
                          </a:solidFill>
                          <a:effectLst/>
                        </a:rPr>
                        <a:t>% Deviation vs. PY</a:t>
                      </a:r>
                      <a:endParaRPr lang="en-GB" sz="2100" b="1"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25487586"/>
                  </a:ext>
                </a:extLst>
              </a:tr>
              <a:tr h="443965">
                <a:tc>
                  <a:txBody>
                    <a:bodyPr/>
                    <a:lstStyle/>
                    <a:p>
                      <a:pPr algn="l" fontAlgn="ctr"/>
                      <a:r>
                        <a:rPr lang="en-US" sz="2100" b="0" i="0" u="none" strike="noStrike" dirty="0">
                          <a:solidFill>
                            <a:schemeClr val="bg1"/>
                          </a:solidFill>
                          <a:effectLst/>
                          <a:latin typeface="BMWGroupTN Condensed" pitchFamily="50" charset="0"/>
                        </a:rPr>
                        <a:t>BMW 7 Series</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162</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+50%</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922115734"/>
                  </a:ext>
                </a:extLst>
              </a:tr>
              <a:tr h="443965">
                <a:tc>
                  <a:txBody>
                    <a:bodyPr/>
                    <a:lstStyle/>
                    <a:p>
                      <a:pPr algn="l" fontAlgn="ctr"/>
                      <a:r>
                        <a:rPr lang="en-GB" sz="2100" b="0" u="none" strike="noStrike" dirty="0">
                          <a:solidFill>
                            <a:schemeClr val="bg1"/>
                          </a:solidFill>
                          <a:effectLst/>
                        </a:rPr>
                        <a:t>BMW X7</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160</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+7%</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989432632"/>
                  </a:ext>
                </a:extLst>
              </a:tr>
              <a:tr h="591187">
                <a:tc>
                  <a:txBody>
                    <a:bodyPr/>
                    <a:lstStyle/>
                    <a:p>
                      <a:pPr algn="l" fontAlgn="ctr"/>
                      <a:r>
                        <a:rPr lang="en-GB" sz="2100" b="0" u="none" strike="noStrike" dirty="0">
                          <a:solidFill>
                            <a:schemeClr val="bg1"/>
                          </a:solidFill>
                          <a:effectLst/>
                        </a:rPr>
                        <a:t>BMW XM</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91</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+62%</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543663093"/>
                  </a:ext>
                </a:extLst>
              </a:tr>
              <a:tr h="443965">
                <a:tc>
                  <a:txBody>
                    <a:bodyPr/>
                    <a:lstStyle/>
                    <a:p>
                      <a:pPr algn="l" fontAlgn="ctr"/>
                      <a:r>
                        <a:rPr lang="en-GB" sz="2100" b="0" u="none" strike="noStrike" dirty="0">
                          <a:solidFill>
                            <a:schemeClr val="bg1"/>
                          </a:solidFill>
                          <a:effectLst/>
                        </a:rPr>
                        <a:t>BMW 8 Series</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30</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-58%</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1410921591"/>
                  </a:ext>
                </a:extLst>
              </a:tr>
              <a:tr h="443965">
                <a:tc>
                  <a:txBody>
                    <a:bodyPr/>
                    <a:lstStyle/>
                    <a:p>
                      <a:pPr algn="l" fontAlgn="ctr"/>
                      <a:r>
                        <a:rPr lang="en-GB" sz="2100" b="0" u="none" strike="noStrike" dirty="0">
                          <a:solidFill>
                            <a:schemeClr val="bg1"/>
                          </a:solidFill>
                          <a:effectLst/>
                        </a:rPr>
                        <a:t>Total </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GB" sz="2100" u="none" strike="noStrike" dirty="0">
                          <a:solidFill>
                            <a:schemeClr val="bg1"/>
                          </a:solidFill>
                          <a:effectLst/>
                        </a:rPr>
                        <a:t>443</a:t>
                      </a:r>
                      <a:endParaRPr lang="en-GB" sz="2100" b="0" i="0" u="none" strike="noStrike" dirty="0">
                        <a:solidFill>
                          <a:schemeClr val="bg1"/>
                        </a:solidFill>
                        <a:effectLst/>
                        <a:latin typeface="BMWGroupTN Condensed" pitchFamily="50" charset="0"/>
                      </a:endParaRPr>
                    </a:p>
                  </a:txBody>
                  <a:tcPr marL="6635" marR="6635" marT="6635" marB="0" anchor="ctr"/>
                </a:tc>
                <a:tc>
                  <a:txBody>
                    <a:bodyPr/>
                    <a:lstStyle/>
                    <a:p>
                      <a:pPr algn="r" fontAlgn="ctr"/>
                      <a:r>
                        <a:rPr lang="en-US" sz="2100" b="0" i="0" u="none" strike="noStrike" dirty="0">
                          <a:solidFill>
                            <a:schemeClr val="bg1"/>
                          </a:solidFill>
                          <a:effectLst/>
                          <a:latin typeface="BMWGroupTN Condensed" pitchFamily="50" charset="0"/>
                        </a:rPr>
                        <a:t>+29%</a:t>
                      </a:r>
                      <a:endParaRPr lang="en-GB" sz="2100" b="0" i="0" u="none" strike="noStrike" dirty="0">
                        <a:solidFill>
                          <a:schemeClr val="bg1"/>
                        </a:solidFill>
                        <a:effectLst/>
                        <a:latin typeface="BMWGroupTN Condensed" pitchFamily="50" charset="0"/>
                      </a:endParaRPr>
                    </a:p>
                  </a:txBody>
                  <a:tcPr marL="6635" marR="6635" marT="6635" marB="0" anchor="ctr"/>
                </a:tc>
                <a:extLst>
                  <a:ext uri="{0D108BD9-81ED-4DB2-BD59-A6C34878D82A}">
                    <a16:rowId xmlns:a16="http://schemas.microsoft.com/office/drawing/2014/main" val="725978735"/>
                  </a:ext>
                </a:extLst>
              </a:tr>
            </a:tbl>
          </a:graphicData>
        </a:graphic>
      </p:graphicFrame>
    </p:spTree>
    <p:extLst>
      <p:ext uri="{BB962C8B-B14F-4D97-AF65-F5344CB8AC3E}">
        <p14:creationId xmlns:p14="http://schemas.microsoft.com/office/powerpoint/2010/main" val="181579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Szövegdoboz 3">
            <a:extLst>
              <a:ext uri="{FF2B5EF4-FFF2-40B4-BE49-F238E27FC236}">
                <a16:creationId xmlns:a16="http://schemas.microsoft.com/office/drawing/2014/main" id="{94E2628E-9724-1B9A-D126-6FFFC6127925}"/>
              </a:ext>
            </a:extLst>
          </p:cNvPr>
          <p:cNvSpPr txBox="1"/>
          <p:nvPr/>
        </p:nvSpPr>
        <p:spPr>
          <a:xfrm>
            <a:off x="479424" y="472332"/>
            <a:ext cx="2564805"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MINI</a:t>
            </a:r>
            <a:r>
              <a:rPr lang="en-US" sz="3200" kern="1200" dirty="0">
                <a:solidFill>
                  <a:schemeClr val="bg1"/>
                </a:solidFill>
                <a:latin typeface="BMWGroupTN Light" pitchFamily="50" charset="0"/>
              </a:rPr>
              <a:t> –</a:t>
            </a:r>
            <a:r>
              <a:rPr lang="ro-RO" sz="3200" kern="1200" dirty="0">
                <a:solidFill>
                  <a:schemeClr val="bg1"/>
                </a:solidFill>
                <a:latin typeface="BMWGroupTN Light" pitchFamily="50" charset="0"/>
              </a:rPr>
              <a:t>15.5</a:t>
            </a:r>
            <a:r>
              <a:rPr lang="en-US" sz="3200" kern="1200" dirty="0">
                <a:solidFill>
                  <a:schemeClr val="bg1"/>
                </a:solidFill>
                <a:latin typeface="BMWGroupTN Light" pitchFamily="50" charset="0"/>
              </a:rPr>
              <a:t>%</a:t>
            </a:r>
          </a:p>
        </p:txBody>
      </p:sp>
      <p:pic>
        <p:nvPicPr>
          <p:cNvPr id="3" name="Picture 2">
            <a:extLst>
              <a:ext uri="{FF2B5EF4-FFF2-40B4-BE49-F238E27FC236}">
                <a16:creationId xmlns:a16="http://schemas.microsoft.com/office/drawing/2014/main" id="{D6C73799-7698-1268-EC99-923D37E0326F}"/>
              </a:ext>
            </a:extLst>
          </p:cNvPr>
          <p:cNvPicPr>
            <a:picLocks noChangeAspect="1"/>
          </p:cNvPicPr>
          <p:nvPr/>
        </p:nvPicPr>
        <p:blipFill>
          <a:blip r:embed="rId3" cstate="print">
            <a:extLst>
              <a:ext uri="{28A0092B-C50C-407E-A947-70E740481C1C}">
                <a14:useLocalDpi xmlns:a14="http://schemas.microsoft.com/office/drawing/2010/main" val="0"/>
              </a:ext>
            </a:extLst>
          </a:blip>
          <a:srcRect l="20907" r="20907"/>
          <a:stretch/>
        </p:blipFill>
        <p:spPr>
          <a:xfrm>
            <a:off x="479424" y="1256700"/>
            <a:ext cx="4476532" cy="5128968"/>
          </a:xfrm>
          <a:prstGeom prst="rect">
            <a:avLst/>
          </a:prstGeom>
        </p:spPr>
      </p:pic>
      <p:sp>
        <p:nvSpPr>
          <p:cNvPr id="4" name="Szövegdoboz 8">
            <a:extLst>
              <a:ext uri="{FF2B5EF4-FFF2-40B4-BE49-F238E27FC236}">
                <a16:creationId xmlns:a16="http://schemas.microsoft.com/office/drawing/2014/main" id="{9CAAA3ED-37C7-966E-9481-1552B6010E9D}"/>
              </a:ext>
            </a:extLst>
          </p:cNvPr>
          <p:cNvSpPr txBox="1"/>
          <p:nvPr/>
        </p:nvSpPr>
        <p:spPr>
          <a:xfrm>
            <a:off x="6096000" y="582350"/>
            <a:ext cx="6187440" cy="3016210"/>
          </a:xfrm>
          <a:prstGeom prst="rect">
            <a:avLst/>
          </a:prstGeom>
        </p:spPr>
        <p:txBody>
          <a:bodyPr vert="horz" wrap="square" lIns="0" tIns="0" rIns="0" bIns="0" rtlCol="0">
            <a:spAutoFit/>
          </a:bodyPr>
          <a:lstStyle/>
          <a:p>
            <a:pPr marL="0" indent="0" defTabSz="914400" rtl="0" eaLnBrk="1" latinLnBrk="0" hangingPunct="1">
              <a:lnSpc>
                <a:spcPct val="100000"/>
              </a:lnSpc>
              <a:spcBef>
                <a:spcPts val="0"/>
              </a:spcBef>
              <a:spcAft>
                <a:spcPts val="600"/>
              </a:spcAft>
              <a:buClr>
                <a:schemeClr val="tx2"/>
              </a:buClr>
              <a:buFontTx/>
              <a:buNone/>
            </a:pPr>
            <a:r>
              <a:rPr lang="en-US" sz="2400" dirty="0">
                <a:solidFill>
                  <a:schemeClr val="bg1"/>
                </a:solidFill>
              </a:rPr>
              <a:t>Overall performance: </a:t>
            </a:r>
            <a:br>
              <a:rPr lang="en-US" sz="2400" dirty="0">
                <a:solidFill>
                  <a:schemeClr val="bg1"/>
                </a:solidFill>
              </a:rPr>
            </a:br>
            <a:r>
              <a:rPr lang="en-US" sz="2400" dirty="0">
                <a:solidFill>
                  <a:schemeClr val="bg1"/>
                </a:solidFill>
              </a:rPr>
              <a:t>327 registrations (-15.5%). </a:t>
            </a:r>
            <a:br>
              <a:rPr lang="en-US" sz="2400" dirty="0">
                <a:solidFill>
                  <a:schemeClr val="bg1"/>
                </a:solidFill>
              </a:rPr>
            </a:br>
            <a:br>
              <a:rPr lang="en-US" sz="2400" dirty="0">
                <a:solidFill>
                  <a:schemeClr val="bg1"/>
                </a:solidFill>
              </a:rPr>
            </a:br>
            <a:r>
              <a:rPr lang="en-US" sz="2400" dirty="0">
                <a:solidFill>
                  <a:schemeClr val="bg1"/>
                </a:solidFill>
              </a:rPr>
              <a:t>2024 – year of the complete range renewal. </a:t>
            </a:r>
            <a:br>
              <a:rPr lang="en-US" sz="2400" dirty="0">
                <a:solidFill>
                  <a:schemeClr val="bg1"/>
                </a:solidFill>
              </a:rPr>
            </a:br>
            <a:r>
              <a:rPr lang="en-US" sz="2400" dirty="0">
                <a:solidFill>
                  <a:schemeClr val="bg1"/>
                </a:solidFill>
              </a:rPr>
              <a:t>Strong pick-up in deliveries in Q4.</a:t>
            </a:r>
          </a:p>
          <a:p>
            <a:pPr marL="0" indent="0" defTabSz="914400" rtl="0" eaLnBrk="1" latinLnBrk="0" hangingPunct="1">
              <a:lnSpc>
                <a:spcPct val="100000"/>
              </a:lnSpc>
              <a:spcBef>
                <a:spcPts val="0"/>
              </a:spcBef>
              <a:spcAft>
                <a:spcPts val="600"/>
              </a:spcAft>
              <a:buClr>
                <a:schemeClr val="tx2"/>
              </a:buClr>
              <a:buFontTx/>
              <a:buNone/>
            </a:pPr>
            <a:endParaRPr lang="en-US" sz="2400" dirty="0">
              <a:solidFill>
                <a:schemeClr val="bg1"/>
              </a:solidFill>
            </a:endParaRPr>
          </a:p>
          <a:p>
            <a:pPr marL="0" indent="0" defTabSz="914400" rtl="0" eaLnBrk="1" latinLnBrk="0" hangingPunct="1">
              <a:lnSpc>
                <a:spcPct val="100000"/>
              </a:lnSpc>
              <a:spcBef>
                <a:spcPts val="0"/>
              </a:spcBef>
              <a:spcAft>
                <a:spcPts val="600"/>
              </a:spcAft>
              <a:buClr>
                <a:schemeClr val="tx2"/>
              </a:buClr>
              <a:buFontTx/>
              <a:buNone/>
            </a:pPr>
            <a:br>
              <a:rPr lang="en-US" sz="2400" dirty="0">
                <a:solidFill>
                  <a:schemeClr val="bg1"/>
                </a:solidFill>
              </a:rPr>
            </a:br>
            <a:endParaRPr lang="hu-HU" kern="1200" dirty="0">
              <a:solidFill>
                <a:schemeClr val="bg1"/>
              </a:solidFill>
            </a:endParaRPr>
          </a:p>
        </p:txBody>
      </p:sp>
      <p:graphicFrame>
        <p:nvGraphicFramePr>
          <p:cNvPr id="5" name="Chart 4">
            <a:extLst>
              <a:ext uri="{FF2B5EF4-FFF2-40B4-BE49-F238E27FC236}">
                <a16:creationId xmlns:a16="http://schemas.microsoft.com/office/drawing/2014/main" id="{AEDF6D44-49E1-3873-DC71-C136E3921D9D}"/>
              </a:ext>
            </a:extLst>
          </p:cNvPr>
          <p:cNvGraphicFramePr/>
          <p:nvPr>
            <p:extLst>
              <p:ext uri="{D42A27DB-BD31-4B8C-83A1-F6EECF244321}">
                <p14:modId xmlns:p14="http://schemas.microsoft.com/office/powerpoint/2010/main" val="1802588333"/>
              </p:ext>
            </p:extLst>
          </p:nvPr>
        </p:nvGraphicFramePr>
        <p:xfrm>
          <a:off x="6096000" y="3027680"/>
          <a:ext cx="4612640" cy="360849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0D15B3C6-0B53-E6E9-59C3-2A38ED263371}"/>
              </a:ext>
            </a:extLst>
          </p:cNvPr>
          <p:cNvSpPr txBox="1"/>
          <p:nvPr/>
        </p:nvSpPr>
        <p:spPr>
          <a:xfrm>
            <a:off x="6051632" y="2799045"/>
            <a:ext cx="6140368" cy="1646605"/>
          </a:xfrm>
          <a:prstGeom prst="rect">
            <a:avLst/>
          </a:prstGeom>
          <a:noFill/>
        </p:spPr>
        <p:txBody>
          <a:bodyPr wrap="square">
            <a:spAutoFit/>
          </a:bodyPr>
          <a:lstStyle/>
          <a:p>
            <a:pPr marL="0" indent="0" defTabSz="914400" rtl="0" eaLnBrk="1" latinLnBrk="0" hangingPunct="1">
              <a:lnSpc>
                <a:spcPct val="100000"/>
              </a:lnSpc>
              <a:spcBef>
                <a:spcPts val="0"/>
              </a:spcBef>
              <a:spcAft>
                <a:spcPts val="600"/>
              </a:spcAft>
              <a:buClr>
                <a:schemeClr val="tx2"/>
              </a:buClr>
              <a:buFontTx/>
              <a:buNone/>
            </a:pPr>
            <a:r>
              <a:rPr lang="en-US" sz="2400" dirty="0">
                <a:solidFill>
                  <a:schemeClr val="bg1"/>
                </a:solidFill>
              </a:rPr>
              <a:t>BEV: 72 units</a:t>
            </a:r>
          </a:p>
          <a:p>
            <a:pPr marL="0" indent="0" defTabSz="914400" rtl="0" eaLnBrk="1" latinLnBrk="0" hangingPunct="1">
              <a:lnSpc>
                <a:spcPct val="100000"/>
              </a:lnSpc>
              <a:spcBef>
                <a:spcPts val="0"/>
              </a:spcBef>
              <a:spcAft>
                <a:spcPts val="600"/>
              </a:spcAft>
              <a:buClr>
                <a:schemeClr val="tx2"/>
              </a:buClr>
              <a:buFontTx/>
              <a:buNone/>
            </a:pPr>
            <a:r>
              <a:rPr lang="en-US" sz="2400" dirty="0">
                <a:solidFill>
                  <a:schemeClr val="bg1"/>
                </a:solidFill>
              </a:rPr>
              <a:t>JCW: 29 units</a:t>
            </a:r>
            <a:br>
              <a:rPr lang="en-US" sz="2400" dirty="0">
                <a:solidFill>
                  <a:schemeClr val="bg1"/>
                </a:solidFill>
              </a:rPr>
            </a:br>
            <a:br>
              <a:rPr lang="en-US" sz="2400" dirty="0">
                <a:solidFill>
                  <a:schemeClr val="bg1"/>
                </a:solidFill>
              </a:rPr>
            </a:br>
            <a:endParaRPr lang="en-GB" sz="2400" dirty="0"/>
          </a:p>
        </p:txBody>
      </p:sp>
    </p:spTree>
    <p:extLst>
      <p:ext uri="{BB962C8B-B14F-4D97-AF65-F5344CB8AC3E}">
        <p14:creationId xmlns:p14="http://schemas.microsoft.com/office/powerpoint/2010/main" val="74922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5" grpId="0">
        <p:bldAsOne/>
      </p:bldGraphic>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0475FF0B-9CE9-A490-BACB-005931057583}"/>
              </a:ext>
            </a:extLst>
          </p:cNvPr>
          <p:cNvSpPr txBox="1"/>
          <p:nvPr/>
        </p:nvSpPr>
        <p:spPr>
          <a:xfrm>
            <a:off x="479424" y="472332"/>
            <a:ext cx="4176593"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BMW Motorrad</a:t>
            </a:r>
            <a:r>
              <a:rPr lang="en-US" sz="3200" kern="1200" dirty="0">
                <a:solidFill>
                  <a:schemeClr val="bg1"/>
                </a:solidFill>
                <a:latin typeface="BMWGroupTN Light" pitchFamily="50" charset="0"/>
              </a:rPr>
              <a:t> +13%</a:t>
            </a:r>
          </a:p>
        </p:txBody>
      </p:sp>
      <p:pic>
        <p:nvPicPr>
          <p:cNvPr id="5" name="Kép 4">
            <a:extLst>
              <a:ext uri="{FF2B5EF4-FFF2-40B4-BE49-F238E27FC236}">
                <a16:creationId xmlns:a16="http://schemas.microsoft.com/office/drawing/2014/main" id="{D1273EEC-0BC9-74AE-708B-36B41D9ECE10}"/>
              </a:ext>
            </a:extLst>
          </p:cNvPr>
          <p:cNvPicPr>
            <a:picLocks noChangeAspect="1"/>
          </p:cNvPicPr>
          <p:nvPr/>
        </p:nvPicPr>
        <p:blipFill>
          <a:blip r:embed="rId3"/>
          <a:stretch>
            <a:fillRect/>
          </a:stretch>
        </p:blipFill>
        <p:spPr>
          <a:xfrm>
            <a:off x="9438867" y="4712289"/>
            <a:ext cx="2459874" cy="1546958"/>
          </a:xfrm>
          <a:prstGeom prst="rect">
            <a:avLst/>
          </a:prstGeom>
        </p:spPr>
      </p:pic>
      <p:sp>
        <p:nvSpPr>
          <p:cNvPr id="3" name="Szövegdoboz 8">
            <a:extLst>
              <a:ext uri="{FF2B5EF4-FFF2-40B4-BE49-F238E27FC236}">
                <a16:creationId xmlns:a16="http://schemas.microsoft.com/office/drawing/2014/main" id="{2F92D949-C96C-CC6F-6F2E-2A2B2F23DC8C}"/>
              </a:ext>
            </a:extLst>
          </p:cNvPr>
          <p:cNvSpPr txBox="1"/>
          <p:nvPr/>
        </p:nvSpPr>
        <p:spPr>
          <a:xfrm>
            <a:off x="3561954" y="1838960"/>
            <a:ext cx="6962978" cy="3093154"/>
          </a:xfrm>
          <a:prstGeom prst="rect">
            <a:avLst/>
          </a:prstGeom>
        </p:spPr>
        <p:txBody>
          <a:bodyPr vert="horz" wrap="square" lIns="0" tIns="0" rIns="0" bIns="0" rtlCol="0">
            <a:spAutoFit/>
          </a:bodyPr>
          <a:lstStyle/>
          <a:p>
            <a:pPr>
              <a:spcAft>
                <a:spcPts val="600"/>
              </a:spcAft>
              <a:buClr>
                <a:schemeClr val="tx2"/>
              </a:buClr>
            </a:pPr>
            <a:r>
              <a:rPr lang="en-US" sz="2400" dirty="0">
                <a:solidFill>
                  <a:schemeClr val="bg1"/>
                </a:solidFill>
                <a:latin typeface="+mj-lt"/>
              </a:rPr>
              <a:t>Record year: 830 (+13% growth).</a:t>
            </a:r>
            <a:br>
              <a:rPr lang="en-US" sz="2400" dirty="0">
                <a:solidFill>
                  <a:schemeClr val="bg1"/>
                </a:solidFill>
                <a:latin typeface="+mj-lt"/>
              </a:rPr>
            </a:br>
            <a:br>
              <a:rPr lang="en-US" sz="2400" dirty="0">
                <a:solidFill>
                  <a:schemeClr val="bg1"/>
                </a:solidFill>
                <a:latin typeface="+mj-lt"/>
              </a:rPr>
            </a:br>
            <a:r>
              <a:rPr lang="en-US" sz="2400" dirty="0">
                <a:solidFill>
                  <a:schemeClr val="bg1"/>
                </a:solidFill>
                <a:latin typeface="+mj-lt"/>
              </a:rPr>
              <a:t>Further growth perspectives in 2025 with the introduction of the new </a:t>
            </a:r>
            <a:br>
              <a:rPr lang="en-US" sz="2400" dirty="0">
                <a:solidFill>
                  <a:schemeClr val="bg1"/>
                </a:solidFill>
                <a:latin typeface="+mj-lt"/>
              </a:rPr>
            </a:br>
            <a:r>
              <a:rPr lang="en-US" sz="2400" dirty="0">
                <a:solidFill>
                  <a:schemeClr val="bg1"/>
                </a:solidFill>
                <a:latin typeface="+mj-lt"/>
              </a:rPr>
              <a:t>R 1300 GS Adventure model.</a:t>
            </a:r>
          </a:p>
          <a:p>
            <a:pPr>
              <a:spcAft>
                <a:spcPts val="600"/>
              </a:spcAft>
              <a:buClr>
                <a:schemeClr val="tx2"/>
              </a:buClr>
            </a:pPr>
            <a:endParaRPr lang="en-US" sz="2400" dirty="0">
              <a:solidFill>
                <a:schemeClr val="bg1"/>
              </a:solidFill>
              <a:latin typeface="+mj-lt"/>
            </a:endParaRPr>
          </a:p>
          <a:p>
            <a:pPr marL="0" indent="0" defTabSz="914400" rtl="0" eaLnBrk="1" latinLnBrk="0" hangingPunct="1">
              <a:lnSpc>
                <a:spcPct val="100000"/>
              </a:lnSpc>
              <a:spcBef>
                <a:spcPts val="0"/>
              </a:spcBef>
              <a:spcAft>
                <a:spcPts val="600"/>
              </a:spcAft>
              <a:buClr>
                <a:schemeClr val="tx2"/>
              </a:buClr>
              <a:buFontTx/>
              <a:buNone/>
            </a:pPr>
            <a:endParaRPr lang="hu-HU" sz="2400" kern="1200" dirty="0">
              <a:solidFill>
                <a:schemeClr val="bg1"/>
              </a:solidFill>
              <a:latin typeface="+mj-lt"/>
            </a:endParaRPr>
          </a:p>
          <a:p>
            <a:pPr marL="0" indent="0" defTabSz="914400" rtl="0" eaLnBrk="1" latinLnBrk="0" hangingPunct="1">
              <a:lnSpc>
                <a:spcPct val="100000"/>
              </a:lnSpc>
              <a:spcBef>
                <a:spcPts val="0"/>
              </a:spcBef>
              <a:spcAft>
                <a:spcPts val="600"/>
              </a:spcAft>
              <a:buClr>
                <a:schemeClr val="tx2"/>
              </a:buClr>
              <a:buFontTx/>
              <a:buNone/>
            </a:pPr>
            <a:endParaRPr lang="hu-HU" kern="1200" dirty="0">
              <a:solidFill>
                <a:schemeClr val="bg1"/>
              </a:solidFill>
              <a:latin typeface="+mj-lt"/>
            </a:endParaRPr>
          </a:p>
        </p:txBody>
      </p:sp>
      <p:pic>
        <p:nvPicPr>
          <p:cNvPr id="6" name="Grafik 22">
            <a:extLst>
              <a:ext uri="{FF2B5EF4-FFF2-40B4-BE49-F238E27FC236}">
                <a16:creationId xmlns:a16="http://schemas.microsoft.com/office/drawing/2014/main" id="{83E10982-985C-5BBC-B27F-F235E4CF81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252" r="11690"/>
          <a:stretch/>
        </p:blipFill>
        <p:spPr>
          <a:xfrm>
            <a:off x="-1215728" y="1489818"/>
            <a:ext cx="4777681" cy="4895850"/>
          </a:xfrm>
          <a:prstGeom prst="parallelogram">
            <a:avLst>
              <a:gd name="adj" fmla="val 25201"/>
            </a:avLst>
          </a:prstGeom>
          <a:blipFill>
            <a:blip r:embed="rId5"/>
            <a:srcRect/>
            <a:stretch>
              <a:fillRect l="-4564" r="-4564"/>
            </a:stretch>
          </a:blipFill>
          <a:ln w="19050">
            <a:noFill/>
            <a:miter lim="800000"/>
          </a:ln>
        </p:spPr>
      </p:pic>
    </p:spTree>
    <p:extLst>
      <p:ext uri="{BB962C8B-B14F-4D97-AF65-F5344CB8AC3E}">
        <p14:creationId xmlns:p14="http://schemas.microsoft.com/office/powerpoint/2010/main" val="402921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0475FF0B-9CE9-A490-BACB-005931057583}"/>
              </a:ext>
            </a:extLst>
          </p:cNvPr>
          <p:cNvSpPr txBox="1"/>
          <p:nvPr/>
        </p:nvSpPr>
        <p:spPr>
          <a:xfrm>
            <a:off x="479424" y="472332"/>
            <a:ext cx="4267194"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FINANCIAL SERVICES</a:t>
            </a:r>
            <a:endParaRPr lang="en-US" sz="3200" kern="1200" dirty="0">
              <a:solidFill>
                <a:schemeClr val="bg1"/>
              </a:solidFill>
              <a:latin typeface="BMWGroupTN Light" pitchFamily="50" charset="0"/>
            </a:endParaRPr>
          </a:p>
        </p:txBody>
      </p:sp>
      <p:sp>
        <p:nvSpPr>
          <p:cNvPr id="3" name="Szövegdoboz 8">
            <a:extLst>
              <a:ext uri="{FF2B5EF4-FFF2-40B4-BE49-F238E27FC236}">
                <a16:creationId xmlns:a16="http://schemas.microsoft.com/office/drawing/2014/main" id="{B99D73E1-92A2-12CE-AA58-33FD610A14A9}"/>
              </a:ext>
            </a:extLst>
          </p:cNvPr>
          <p:cNvSpPr txBox="1"/>
          <p:nvPr/>
        </p:nvSpPr>
        <p:spPr>
          <a:xfrm>
            <a:off x="1258505" y="2081360"/>
            <a:ext cx="10496615" cy="1184940"/>
          </a:xfrm>
          <a:prstGeom prst="rect">
            <a:avLst/>
          </a:prstGeom>
        </p:spPr>
        <p:txBody>
          <a:bodyPr vert="horz" wrap="square" lIns="0" tIns="0" rIns="0" bIns="0" rtlCol="0">
            <a:spAutoFit/>
          </a:bodyPr>
          <a:lstStyle/>
          <a:p>
            <a:pPr marL="342900" indent="-342900" defTabSz="914400" rtl="0" eaLnBrk="1" latinLnBrk="0" hangingPunct="1">
              <a:lnSpc>
                <a:spcPct val="100000"/>
              </a:lnSpc>
              <a:spcBef>
                <a:spcPts val="0"/>
              </a:spcBef>
              <a:spcAft>
                <a:spcPts val="600"/>
              </a:spcAft>
              <a:buClr>
                <a:schemeClr val="tx2"/>
              </a:buClr>
              <a:buFont typeface="Arial" panose="020B0604020202020204" pitchFamily="34" charset="0"/>
              <a:buChar char="•"/>
            </a:pPr>
            <a:r>
              <a:rPr lang="en-US" sz="2400" dirty="0">
                <a:solidFill>
                  <a:schemeClr val="bg1"/>
                </a:solidFill>
              </a:rPr>
              <a:t>2 in 5 cars delivered by BMW Group Romania are financed with BMW/MINI Financial Services products.</a:t>
            </a:r>
          </a:p>
          <a:p>
            <a:pPr defTabSz="914400" rtl="0" eaLnBrk="1" latinLnBrk="0" hangingPunct="1">
              <a:lnSpc>
                <a:spcPct val="100000"/>
              </a:lnSpc>
              <a:spcBef>
                <a:spcPts val="0"/>
              </a:spcBef>
              <a:spcAft>
                <a:spcPts val="600"/>
              </a:spcAft>
              <a:buClr>
                <a:schemeClr val="tx2"/>
              </a:buClr>
            </a:pPr>
            <a:endParaRPr lang="en-US" sz="2400" dirty="0">
              <a:solidFill>
                <a:schemeClr val="bg1"/>
              </a:solidFill>
            </a:endParaRPr>
          </a:p>
        </p:txBody>
      </p:sp>
      <p:sp>
        <p:nvSpPr>
          <p:cNvPr id="6" name="TextBox 5">
            <a:extLst>
              <a:ext uri="{FF2B5EF4-FFF2-40B4-BE49-F238E27FC236}">
                <a16:creationId xmlns:a16="http://schemas.microsoft.com/office/drawing/2014/main" id="{8544ABFC-316F-6989-C980-8D15A4A5DE18}"/>
              </a:ext>
            </a:extLst>
          </p:cNvPr>
          <p:cNvSpPr txBox="1"/>
          <p:nvPr/>
        </p:nvSpPr>
        <p:spPr>
          <a:xfrm>
            <a:off x="1258504" y="3591701"/>
            <a:ext cx="10496615" cy="830997"/>
          </a:xfrm>
          <a:prstGeom prst="rect">
            <a:avLst/>
          </a:prstGeom>
          <a:noFill/>
        </p:spPr>
        <p:txBody>
          <a:bodyPr wrap="square">
            <a:spAutoFit/>
          </a:bodyPr>
          <a:lstStyle/>
          <a:p>
            <a:pPr marL="342900" indent="-342900" defTabSz="914400" rtl="0" eaLnBrk="1" latinLnBrk="0" hangingPunct="1">
              <a:lnSpc>
                <a:spcPct val="100000"/>
              </a:lnSpc>
              <a:spcBef>
                <a:spcPts val="0"/>
              </a:spcBef>
              <a:spcAft>
                <a:spcPts val="600"/>
              </a:spcAft>
              <a:buClr>
                <a:schemeClr val="tx2"/>
              </a:buClr>
              <a:buFont typeface="Arial" panose="020B0604020202020204" pitchFamily="34" charset="0"/>
              <a:buChar char="•"/>
            </a:pPr>
            <a:r>
              <a:rPr lang="en-US" sz="2400" dirty="0">
                <a:solidFill>
                  <a:schemeClr val="bg1"/>
                </a:solidFill>
              </a:rPr>
              <a:t>BMW/MINI Select or Operational Leasing products, at 25% from total financing contracts signed in 2024.</a:t>
            </a:r>
          </a:p>
        </p:txBody>
      </p:sp>
    </p:spTree>
    <p:extLst>
      <p:ext uri="{BB962C8B-B14F-4D97-AF65-F5344CB8AC3E}">
        <p14:creationId xmlns:p14="http://schemas.microsoft.com/office/powerpoint/2010/main" val="2991069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Kép 1">
            <a:extLst>
              <a:ext uri="{FF2B5EF4-FFF2-40B4-BE49-F238E27FC236}">
                <a16:creationId xmlns:a16="http://schemas.microsoft.com/office/drawing/2014/main" id="{8F9B80CA-3BDF-1B25-CD62-193EFC7A22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750"/>
          <a:stretch/>
        </p:blipFill>
        <p:spPr>
          <a:xfrm>
            <a:off x="0" y="0"/>
            <a:ext cx="12192000" cy="6858000"/>
          </a:xfrm>
          <a:prstGeom prst="rect">
            <a:avLst/>
          </a:prstGeom>
          <a:effectLst>
            <a:innerShdw blurRad="609600" dist="1473200" dir="5400000">
              <a:prstClr val="black">
                <a:alpha val="51000"/>
              </a:prstClr>
            </a:innerShdw>
          </a:effectLst>
        </p:spPr>
      </p:pic>
      <p:sp>
        <p:nvSpPr>
          <p:cNvPr id="6" name="Untertitel 4">
            <a:extLst>
              <a:ext uri="{FF2B5EF4-FFF2-40B4-BE49-F238E27FC236}">
                <a16:creationId xmlns:a16="http://schemas.microsoft.com/office/drawing/2014/main" id="{9B847807-1ED1-384A-5969-8E01FCC3B612}"/>
              </a:ext>
            </a:extLst>
          </p:cNvPr>
          <p:cNvSpPr txBox="1">
            <a:spLocks/>
          </p:cNvSpPr>
          <p:nvPr/>
        </p:nvSpPr>
        <p:spPr>
          <a:xfrm>
            <a:off x="0" y="5613015"/>
            <a:ext cx="12192000" cy="576293"/>
          </a:xfrm>
          <a:prstGeom prst="rect">
            <a:avLst/>
          </a:prstGeom>
          <a:noFill/>
        </p:spPr>
        <p:txBody>
          <a:bodyPr vert="horz" wrap="square" lIns="572400" tIns="72000" rIns="572400" bIns="72000" rtlCol="0">
            <a:spAutoFit/>
          </a:bodyPr>
          <a:lstStyle>
            <a:lvl1pPr indent="0" algn="ctr">
              <a:lnSpc>
                <a:spcPct val="100000"/>
              </a:lnSpc>
              <a:spcBef>
                <a:spcPts val="0"/>
              </a:spcBef>
              <a:spcAft>
                <a:spcPts val="0"/>
              </a:spcAft>
              <a:buClr>
                <a:schemeClr val="tx2"/>
              </a:buClr>
              <a:buFont typeface="Wingdings" panose="05000000000000000000" pitchFamily="2" charset="2"/>
              <a:buNone/>
              <a:defRPr sz="2800" b="0" cap="all" baseline="0">
                <a:solidFill>
                  <a:schemeClr val="bg1"/>
                </a:solidFill>
                <a:latin typeface="BMWGroupTN Thin" pitchFamily="50" charset="0"/>
              </a:defRPr>
            </a:lvl1pPr>
            <a:lvl2pPr indent="0" algn="ctr">
              <a:lnSpc>
                <a:spcPct val="100000"/>
              </a:lnSpc>
              <a:spcBef>
                <a:spcPts val="0"/>
              </a:spcBef>
              <a:spcAft>
                <a:spcPts val="600"/>
              </a:spcAft>
              <a:buClr>
                <a:schemeClr val="tx2"/>
              </a:buClr>
              <a:buFont typeface="BMW Group Condensed" panose="020B0606020202020204" pitchFamily="34" charset="0"/>
              <a:buNone/>
              <a:defRPr lang="de-DE" sz="2000"/>
            </a:lvl2pPr>
            <a:lvl3pPr indent="0" algn="ctr">
              <a:lnSpc>
                <a:spcPct val="100000"/>
              </a:lnSpc>
              <a:spcBef>
                <a:spcPts val="0"/>
              </a:spcBef>
              <a:spcAft>
                <a:spcPts val="600"/>
              </a:spcAft>
              <a:buClr>
                <a:schemeClr val="tx2"/>
              </a:buClr>
              <a:buFont typeface="BMW Group Condensed" panose="020B0606020202020204" pitchFamily="34" charset="0"/>
              <a:buNone/>
              <a:defRPr lang="de-DE"/>
            </a:lvl3pPr>
            <a:lvl4pPr indent="0" algn="ctr">
              <a:lnSpc>
                <a:spcPct val="100000"/>
              </a:lnSpc>
              <a:spcBef>
                <a:spcPts val="0"/>
              </a:spcBef>
              <a:spcAft>
                <a:spcPts val="600"/>
              </a:spcAft>
              <a:buClr>
                <a:schemeClr val="tx2"/>
              </a:buClr>
              <a:buFont typeface="BMW Group Condensed" panose="020B0606020202020204" pitchFamily="34" charset="0"/>
              <a:buNone/>
              <a:defRPr lang="de-DE" sz="1600"/>
            </a:lvl4pPr>
            <a:lvl5pPr indent="0" algn="ctr">
              <a:lnSpc>
                <a:spcPct val="100000"/>
              </a:lnSpc>
              <a:spcBef>
                <a:spcPts val="0"/>
              </a:spcBef>
              <a:spcAft>
                <a:spcPts val="600"/>
              </a:spcAft>
              <a:buClr>
                <a:schemeClr val="tx2"/>
              </a:buClr>
              <a:buFont typeface="BMW Group Condensed" panose="020B0606020202020204" pitchFamily="34" charset="0"/>
              <a:buNone/>
              <a:defRPr lang="de-DE"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algn="l"/>
            <a:r>
              <a:rPr lang="hu-HU" dirty="0"/>
              <a:t>BMW GROUP GLOBAL SALES</a:t>
            </a:r>
            <a:endParaRPr lang="en-GB" dirty="0"/>
          </a:p>
        </p:txBody>
      </p:sp>
      <p:sp>
        <p:nvSpPr>
          <p:cNvPr id="7" name="Untertitel 4">
            <a:extLst>
              <a:ext uri="{FF2B5EF4-FFF2-40B4-BE49-F238E27FC236}">
                <a16:creationId xmlns:a16="http://schemas.microsoft.com/office/drawing/2014/main" id="{B53054BE-F943-CA40-EC15-B01C5BB039B8}"/>
              </a:ext>
            </a:extLst>
          </p:cNvPr>
          <p:cNvSpPr txBox="1">
            <a:spLocks/>
          </p:cNvSpPr>
          <p:nvPr/>
        </p:nvSpPr>
        <p:spPr>
          <a:xfrm>
            <a:off x="0" y="6189309"/>
            <a:ext cx="12192000" cy="576293"/>
          </a:xfrm>
          <a:prstGeom prst="rect">
            <a:avLst/>
          </a:prstGeom>
          <a:noFill/>
        </p:spPr>
        <p:txBody>
          <a:bodyPr vert="horz" wrap="square" lIns="572400" tIns="72000" rIns="572400" bIns="72000" rtlCol="0">
            <a:spAutoFit/>
          </a:bodyPr>
          <a:lstStyle>
            <a:lvl1pPr marL="0" indent="0" algn="l" defTabSz="914400" rtl="0" eaLnBrk="1" latinLnBrk="0" hangingPunct="1">
              <a:lnSpc>
                <a:spcPct val="100000"/>
              </a:lnSpc>
              <a:spcBef>
                <a:spcPts val="0"/>
              </a:spcBef>
              <a:spcAft>
                <a:spcPts val="0"/>
              </a:spcAft>
              <a:buClr>
                <a:schemeClr val="tx2"/>
              </a:buClr>
              <a:buFont typeface="Wingdings" panose="05000000000000000000" pitchFamily="2" charset="2"/>
              <a:buNone/>
              <a:defRPr sz="2000" b="0" kern="1200" cap="all" baseline="0">
                <a:solidFill>
                  <a:schemeClr val="bg1"/>
                </a:solidFill>
                <a:latin typeface="+mj-lt"/>
                <a:ea typeface="+mn-ea"/>
                <a:cs typeface="+mn-cs"/>
              </a:defRPr>
            </a:lvl1pPr>
            <a:lvl2pPr marL="4572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1800" kern="1200">
                <a:solidFill>
                  <a:schemeClr val="tx1"/>
                </a:solidFill>
                <a:latin typeface="+mn-lt"/>
                <a:ea typeface="+mn-ea"/>
                <a:cs typeface="+mn-cs"/>
              </a:defRPr>
            </a:lvl3pPr>
            <a:lvl4pPr marL="13716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1600" kern="1200">
                <a:solidFill>
                  <a:schemeClr val="tx1"/>
                </a:solidFill>
                <a:latin typeface="+mn-lt"/>
                <a:ea typeface="+mn-ea"/>
                <a:cs typeface="+mn-cs"/>
              </a:defRPr>
            </a:lvl4pPr>
            <a:lvl5pPr marL="1828800" indent="0" algn="ctr" defTabSz="914400" rtl="0" eaLnBrk="1" latinLnBrk="0" hangingPunct="1">
              <a:lnSpc>
                <a:spcPct val="100000"/>
              </a:lnSpc>
              <a:spcBef>
                <a:spcPts val="0"/>
              </a:spcBef>
              <a:spcAft>
                <a:spcPts val="600"/>
              </a:spcAft>
              <a:buClr>
                <a:schemeClr val="tx2"/>
              </a:buClr>
              <a:buFont typeface="BMW Group Condensed" panose="020B0606020202020204" pitchFamily="34" charset="0"/>
              <a:buNone/>
              <a:defRPr lang="de-DE"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hu-HU" sz="2800" dirty="0">
                <a:latin typeface="BMWGroupTN Thin" pitchFamily="50" charset="0"/>
              </a:rPr>
              <a:t>2024</a:t>
            </a:r>
            <a:endParaRPr lang="en-GB" sz="2800" dirty="0">
              <a:latin typeface="BMWGroupTN Thin" pitchFamily="50" charset="0"/>
            </a:endParaRPr>
          </a:p>
        </p:txBody>
      </p:sp>
      <p:pic>
        <p:nvPicPr>
          <p:cNvPr id="10" name="Kép 9">
            <a:extLst>
              <a:ext uri="{FF2B5EF4-FFF2-40B4-BE49-F238E27FC236}">
                <a16:creationId xmlns:a16="http://schemas.microsoft.com/office/drawing/2014/main" id="{19A667A5-D9C6-A2F1-48B6-AEC6BA86A5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8224"/>
          <a:stretch/>
        </p:blipFill>
        <p:spPr>
          <a:xfrm>
            <a:off x="572399" y="572398"/>
            <a:ext cx="1137889" cy="572400"/>
          </a:xfrm>
          <a:prstGeom prst="rect">
            <a:avLst/>
          </a:prstGeom>
        </p:spPr>
      </p:pic>
      <p:pic>
        <p:nvPicPr>
          <p:cNvPr id="11" name="Kép 10">
            <a:extLst>
              <a:ext uri="{FF2B5EF4-FFF2-40B4-BE49-F238E27FC236}">
                <a16:creationId xmlns:a16="http://schemas.microsoft.com/office/drawing/2014/main" id="{B0E1A00E-952C-4654-EFD2-EAE63C5709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51"/>
          <a:stretch/>
        </p:blipFill>
        <p:spPr>
          <a:xfrm>
            <a:off x="9909312" y="572399"/>
            <a:ext cx="1710288" cy="574948"/>
          </a:xfrm>
          <a:prstGeom prst="rect">
            <a:avLst/>
          </a:prstGeom>
        </p:spPr>
      </p:pic>
    </p:spTree>
    <p:extLst>
      <p:ext uri="{BB962C8B-B14F-4D97-AF65-F5344CB8AC3E}">
        <p14:creationId xmlns:p14="http://schemas.microsoft.com/office/powerpoint/2010/main" val="239578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E9CD9-593A-8947-15BA-D6473754B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zövegdoboz 4">
            <a:extLst>
              <a:ext uri="{FF2B5EF4-FFF2-40B4-BE49-F238E27FC236}">
                <a16:creationId xmlns:a16="http://schemas.microsoft.com/office/drawing/2014/main" id="{D9590CAA-A07C-F0A9-30C7-4E4A48CE35B6}"/>
              </a:ext>
            </a:extLst>
          </p:cNvPr>
          <p:cNvSpPr txBox="1"/>
          <p:nvPr/>
        </p:nvSpPr>
        <p:spPr>
          <a:xfrm>
            <a:off x="479424" y="472332"/>
            <a:ext cx="3157916"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OUTLOOK 2025</a:t>
            </a:r>
            <a:endParaRPr lang="en-US" sz="3200" kern="1200" dirty="0">
              <a:solidFill>
                <a:schemeClr val="bg1"/>
              </a:solidFill>
              <a:latin typeface="BMWGroupTN Light" pitchFamily="50" charset="0"/>
            </a:endParaRPr>
          </a:p>
        </p:txBody>
      </p:sp>
    </p:spTree>
    <p:extLst>
      <p:ext uri="{BB962C8B-B14F-4D97-AF65-F5344CB8AC3E}">
        <p14:creationId xmlns:p14="http://schemas.microsoft.com/office/powerpoint/2010/main" val="155026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 name="Szövegdoboz 4">
            <a:extLst>
              <a:ext uri="{FF2B5EF4-FFF2-40B4-BE49-F238E27FC236}">
                <a16:creationId xmlns:a16="http://schemas.microsoft.com/office/drawing/2014/main" id="{D9590CAA-A07C-F0A9-30C7-4E4A48CE35B6}"/>
              </a:ext>
            </a:extLst>
          </p:cNvPr>
          <p:cNvSpPr txBox="1"/>
          <p:nvPr/>
        </p:nvSpPr>
        <p:spPr>
          <a:xfrm>
            <a:off x="479424" y="472332"/>
            <a:ext cx="6672019" cy="2046714"/>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OUTLOOK 2025</a:t>
            </a:r>
            <a:br>
              <a:rPr lang="hu-HU" sz="3200" kern="1200" dirty="0">
                <a:solidFill>
                  <a:schemeClr val="bg1"/>
                </a:solidFill>
                <a:latin typeface="BMWGroupTN Light" pitchFamily="50" charset="0"/>
              </a:rPr>
            </a:br>
            <a:r>
              <a:rPr lang="hu-HU" sz="3200" kern="1200" dirty="0">
                <a:solidFill>
                  <a:schemeClr val="bg1"/>
                </a:solidFill>
                <a:latin typeface="BMWGroupTN Light" pitchFamily="50" charset="0"/>
              </a:rPr>
              <a:t>GLOBAL AND LOCAL INSTABILITY</a:t>
            </a:r>
            <a:br>
              <a:rPr lang="hu-HU" sz="3200" kern="1200" dirty="0">
                <a:solidFill>
                  <a:schemeClr val="bg1"/>
                </a:solidFill>
                <a:latin typeface="BMWGroupTN Light" pitchFamily="50" charset="0"/>
              </a:rPr>
            </a:br>
            <a:r>
              <a:rPr lang="hu-HU" sz="3200" kern="1200" dirty="0">
                <a:solidFill>
                  <a:schemeClr val="bg1"/>
                </a:solidFill>
                <a:latin typeface="BMWGroupTN Light" pitchFamily="50" charset="0"/>
              </a:rPr>
              <a:t>POLITICAL TRANSFORMATIONS</a:t>
            </a:r>
          </a:p>
          <a:p>
            <a:pPr marL="0" indent="0" algn="l" defTabSz="914400" rtl="0" eaLnBrk="1" latinLnBrk="0" hangingPunct="1">
              <a:lnSpc>
                <a:spcPct val="100000"/>
              </a:lnSpc>
              <a:spcBef>
                <a:spcPts val="0"/>
              </a:spcBef>
              <a:spcAft>
                <a:spcPts val="600"/>
              </a:spcAft>
              <a:buClr>
                <a:schemeClr val="tx2"/>
              </a:buClr>
              <a:buFontTx/>
              <a:buNone/>
            </a:pPr>
            <a:endParaRPr lang="en-US" sz="3200" kern="1200" dirty="0">
              <a:solidFill>
                <a:schemeClr val="bg1"/>
              </a:solidFill>
              <a:latin typeface="BMWGroupTN Light" pitchFamily="50" charset="0"/>
            </a:endParaRPr>
          </a:p>
        </p:txBody>
      </p:sp>
      <p:pic>
        <p:nvPicPr>
          <p:cNvPr id="6" name="Picture 5">
            <a:extLst>
              <a:ext uri="{FF2B5EF4-FFF2-40B4-BE49-F238E27FC236}">
                <a16:creationId xmlns:a16="http://schemas.microsoft.com/office/drawing/2014/main" id="{52AF5CB6-00E3-36C3-5DA6-2A64B8E3A251}"/>
              </a:ext>
            </a:extLst>
          </p:cNvPr>
          <p:cNvPicPr>
            <a:picLocks noChangeAspect="1"/>
          </p:cNvPicPr>
          <p:nvPr/>
        </p:nvPicPr>
        <p:blipFill>
          <a:blip r:embed="rId3"/>
          <a:stretch>
            <a:fillRect/>
          </a:stretch>
        </p:blipFill>
        <p:spPr>
          <a:xfrm>
            <a:off x="6702485" y="2113492"/>
            <a:ext cx="5010090" cy="1584167"/>
          </a:xfrm>
          <a:prstGeom prst="rect">
            <a:avLst/>
          </a:prstGeom>
        </p:spPr>
      </p:pic>
      <p:pic>
        <p:nvPicPr>
          <p:cNvPr id="9" name="Picture 8">
            <a:extLst>
              <a:ext uri="{FF2B5EF4-FFF2-40B4-BE49-F238E27FC236}">
                <a16:creationId xmlns:a16="http://schemas.microsoft.com/office/drawing/2014/main" id="{7441251C-253E-35A4-7531-91A6BE0F88FA}"/>
              </a:ext>
            </a:extLst>
          </p:cNvPr>
          <p:cNvPicPr>
            <a:picLocks noChangeAspect="1"/>
          </p:cNvPicPr>
          <p:nvPr/>
        </p:nvPicPr>
        <p:blipFill>
          <a:blip r:embed="rId4"/>
          <a:stretch>
            <a:fillRect/>
          </a:stretch>
        </p:blipFill>
        <p:spPr>
          <a:xfrm>
            <a:off x="6702485" y="3863209"/>
            <a:ext cx="5010090" cy="1136474"/>
          </a:xfrm>
          <a:prstGeom prst="rect">
            <a:avLst/>
          </a:prstGeom>
        </p:spPr>
      </p:pic>
      <p:pic>
        <p:nvPicPr>
          <p:cNvPr id="11" name="Picture 10">
            <a:extLst>
              <a:ext uri="{FF2B5EF4-FFF2-40B4-BE49-F238E27FC236}">
                <a16:creationId xmlns:a16="http://schemas.microsoft.com/office/drawing/2014/main" id="{B4A934C1-9BBC-F19F-8ADE-28F3F6CDE1DD}"/>
              </a:ext>
            </a:extLst>
          </p:cNvPr>
          <p:cNvPicPr>
            <a:picLocks noChangeAspect="1"/>
          </p:cNvPicPr>
          <p:nvPr/>
        </p:nvPicPr>
        <p:blipFill>
          <a:blip r:embed="rId5"/>
          <a:stretch>
            <a:fillRect/>
          </a:stretch>
        </p:blipFill>
        <p:spPr>
          <a:xfrm>
            <a:off x="479424" y="2363585"/>
            <a:ext cx="4737370" cy="1152168"/>
          </a:xfrm>
          <a:prstGeom prst="rect">
            <a:avLst/>
          </a:prstGeom>
        </p:spPr>
      </p:pic>
      <p:pic>
        <p:nvPicPr>
          <p:cNvPr id="15" name="Picture 14">
            <a:extLst>
              <a:ext uri="{FF2B5EF4-FFF2-40B4-BE49-F238E27FC236}">
                <a16:creationId xmlns:a16="http://schemas.microsoft.com/office/drawing/2014/main" id="{2ED31780-11A8-B913-3D04-1A91AC091E34}"/>
              </a:ext>
            </a:extLst>
          </p:cNvPr>
          <p:cNvPicPr>
            <a:picLocks noChangeAspect="1"/>
          </p:cNvPicPr>
          <p:nvPr/>
        </p:nvPicPr>
        <p:blipFill>
          <a:blip r:embed="rId6"/>
          <a:stretch>
            <a:fillRect/>
          </a:stretch>
        </p:blipFill>
        <p:spPr>
          <a:xfrm>
            <a:off x="479425" y="3752374"/>
            <a:ext cx="4732602" cy="1007586"/>
          </a:xfrm>
          <a:prstGeom prst="rect">
            <a:avLst/>
          </a:prstGeom>
        </p:spPr>
      </p:pic>
      <p:pic>
        <p:nvPicPr>
          <p:cNvPr id="17" name="Picture 16">
            <a:extLst>
              <a:ext uri="{FF2B5EF4-FFF2-40B4-BE49-F238E27FC236}">
                <a16:creationId xmlns:a16="http://schemas.microsoft.com/office/drawing/2014/main" id="{260548CC-CF8E-944F-C09D-891674D2C921}"/>
              </a:ext>
            </a:extLst>
          </p:cNvPr>
          <p:cNvPicPr>
            <a:picLocks noChangeAspect="1"/>
          </p:cNvPicPr>
          <p:nvPr/>
        </p:nvPicPr>
        <p:blipFill>
          <a:blip r:embed="rId7"/>
          <a:stretch>
            <a:fillRect/>
          </a:stretch>
        </p:blipFill>
        <p:spPr>
          <a:xfrm>
            <a:off x="479424" y="4996581"/>
            <a:ext cx="4732602" cy="997618"/>
          </a:xfrm>
          <a:prstGeom prst="rect">
            <a:avLst/>
          </a:prstGeom>
        </p:spPr>
      </p:pic>
      <p:pic>
        <p:nvPicPr>
          <p:cNvPr id="22" name="Picture 21">
            <a:extLst>
              <a:ext uri="{FF2B5EF4-FFF2-40B4-BE49-F238E27FC236}">
                <a16:creationId xmlns:a16="http://schemas.microsoft.com/office/drawing/2014/main" id="{B32E4173-1C36-0F7A-B90B-E270AA7E27DC}"/>
              </a:ext>
            </a:extLst>
          </p:cNvPr>
          <p:cNvPicPr>
            <a:picLocks noChangeAspect="1"/>
          </p:cNvPicPr>
          <p:nvPr/>
        </p:nvPicPr>
        <p:blipFill>
          <a:blip r:embed="rId8"/>
          <a:stretch>
            <a:fillRect/>
          </a:stretch>
        </p:blipFill>
        <p:spPr>
          <a:xfrm>
            <a:off x="6702485" y="5160745"/>
            <a:ext cx="5010090" cy="1126767"/>
          </a:xfrm>
          <a:prstGeom prst="rect">
            <a:avLst/>
          </a:prstGeom>
        </p:spPr>
      </p:pic>
    </p:spTree>
    <p:extLst>
      <p:ext uri="{BB962C8B-B14F-4D97-AF65-F5344CB8AC3E}">
        <p14:creationId xmlns:p14="http://schemas.microsoft.com/office/powerpoint/2010/main" val="341508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id="{41D425EC-D09B-6689-AB1A-65BD3E227C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82" r="8276"/>
          <a:stretch/>
        </p:blipFill>
        <p:spPr>
          <a:xfrm>
            <a:off x="6553981" y="1365656"/>
            <a:ext cx="4948238" cy="5020007"/>
          </a:xfrm>
          <a:prstGeom prst="rect">
            <a:avLst/>
          </a:prstGeom>
        </p:spPr>
      </p:pic>
      <p:pic>
        <p:nvPicPr>
          <p:cNvPr id="3" name="Kép 2">
            <a:extLst>
              <a:ext uri="{FF2B5EF4-FFF2-40B4-BE49-F238E27FC236}">
                <a16:creationId xmlns:a16="http://schemas.microsoft.com/office/drawing/2014/main" id="{4E26A7C8-F432-5F78-6194-4D55DA6C576A}"/>
              </a:ext>
            </a:extLst>
          </p:cNvPr>
          <p:cNvPicPr>
            <a:picLocks noChangeAspect="1"/>
          </p:cNvPicPr>
          <p:nvPr/>
        </p:nvPicPr>
        <p:blipFill>
          <a:blip r:embed="rId4">
            <a:extLst>
              <a:ext uri="{28A0092B-C50C-407E-A947-70E740481C1C}">
                <a14:useLocalDpi xmlns:a14="http://schemas.microsoft.com/office/drawing/2010/main" val="0"/>
              </a:ext>
            </a:extLst>
          </a:blip>
          <a:srcRect t="16217" b="16217"/>
          <a:stretch/>
        </p:blipFill>
        <p:spPr>
          <a:xfrm>
            <a:off x="689781" y="1365656"/>
            <a:ext cx="4948238" cy="5020007"/>
          </a:xfrm>
          <a:prstGeom prst="rect">
            <a:avLst/>
          </a:prstGeom>
          <a:effectLst>
            <a:innerShdw blurRad="698500" dist="1092200" dir="5400000">
              <a:prstClr val="black">
                <a:alpha val="50000"/>
              </a:prstClr>
            </a:innerShdw>
          </a:effectLst>
        </p:spPr>
      </p:pic>
      <p:sp>
        <p:nvSpPr>
          <p:cNvPr id="5" name="Szövegdoboz 4">
            <a:extLst>
              <a:ext uri="{FF2B5EF4-FFF2-40B4-BE49-F238E27FC236}">
                <a16:creationId xmlns:a16="http://schemas.microsoft.com/office/drawing/2014/main" id="{D9590CAA-A07C-F0A9-30C7-4E4A48CE35B6}"/>
              </a:ext>
            </a:extLst>
          </p:cNvPr>
          <p:cNvSpPr txBox="1"/>
          <p:nvPr/>
        </p:nvSpPr>
        <p:spPr>
          <a:xfrm>
            <a:off x="479424" y="472332"/>
            <a:ext cx="4356962"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OUTLOOK 2025</a:t>
            </a:r>
            <a:r>
              <a:rPr lang="en-US" sz="3200" kern="1200" dirty="0">
                <a:solidFill>
                  <a:schemeClr val="bg1"/>
                </a:solidFill>
                <a:latin typeface="BMWGroupTN Light" pitchFamily="50" charset="0"/>
              </a:rPr>
              <a:t>. MINI.</a:t>
            </a:r>
          </a:p>
        </p:txBody>
      </p:sp>
      <p:grpSp>
        <p:nvGrpSpPr>
          <p:cNvPr id="16" name="Csoportba foglalás 15">
            <a:extLst>
              <a:ext uri="{FF2B5EF4-FFF2-40B4-BE49-F238E27FC236}">
                <a16:creationId xmlns:a16="http://schemas.microsoft.com/office/drawing/2014/main" id="{AA0584B8-D007-7FB5-7219-0C274349A3FA}"/>
              </a:ext>
            </a:extLst>
          </p:cNvPr>
          <p:cNvGrpSpPr/>
          <p:nvPr/>
        </p:nvGrpSpPr>
        <p:grpSpPr>
          <a:xfrm>
            <a:off x="1452342" y="5416610"/>
            <a:ext cx="3070969" cy="738664"/>
            <a:chOff x="2357970" y="5416610"/>
            <a:chExt cx="3070969" cy="738664"/>
          </a:xfrm>
        </p:grpSpPr>
        <p:sp>
          <p:nvSpPr>
            <p:cNvPr id="9" name="Szövegdoboz 8">
              <a:extLst>
                <a:ext uri="{FF2B5EF4-FFF2-40B4-BE49-F238E27FC236}">
                  <a16:creationId xmlns:a16="http://schemas.microsoft.com/office/drawing/2014/main" id="{36E28ED3-600F-6EF9-A8E4-2F97EC696F39}"/>
                </a:ext>
              </a:extLst>
            </p:cNvPr>
            <p:cNvSpPr txBox="1"/>
            <p:nvPr/>
          </p:nvSpPr>
          <p:spPr>
            <a:xfrm>
              <a:off x="2357970" y="5416610"/>
              <a:ext cx="3070969" cy="492443"/>
            </a:xfrm>
            <a:prstGeom prst="rect">
              <a:avLst/>
            </a:prstGeom>
          </p:spPr>
          <p:txBody>
            <a:bodyPr vert="horz" wrap="non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MINI Convertible</a:t>
              </a:r>
              <a:endParaRPr lang="en-US" sz="3200" kern="1200" dirty="0" err="1">
                <a:solidFill>
                  <a:schemeClr val="bg1"/>
                </a:solidFill>
                <a:latin typeface="BMWGroupTN Light" pitchFamily="50" charset="0"/>
              </a:endParaRPr>
            </a:p>
          </p:txBody>
        </p:sp>
        <p:sp>
          <p:nvSpPr>
            <p:cNvPr id="12" name="Szövegdoboz 11">
              <a:extLst>
                <a:ext uri="{FF2B5EF4-FFF2-40B4-BE49-F238E27FC236}">
                  <a16:creationId xmlns:a16="http://schemas.microsoft.com/office/drawing/2014/main" id="{4258E6F3-56C0-CCB3-AB4B-7D841B51D9FC}"/>
                </a:ext>
              </a:extLst>
            </p:cNvPr>
            <p:cNvSpPr txBox="1"/>
            <p:nvPr/>
          </p:nvSpPr>
          <p:spPr>
            <a:xfrm>
              <a:off x="3006224" y="5909053"/>
              <a:ext cx="1774460" cy="246221"/>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1600" kern="1200" dirty="0">
                  <a:solidFill>
                    <a:schemeClr val="bg1"/>
                  </a:solidFill>
                  <a:latin typeface="BMWGroupTN Light" pitchFamily="50" charset="0"/>
                </a:rPr>
                <a:t>2025 </a:t>
              </a:r>
              <a:r>
                <a:rPr lang="hu-HU" sz="1600" dirty="0">
                  <a:solidFill>
                    <a:schemeClr val="bg1"/>
                  </a:solidFill>
                  <a:latin typeface="BMWGroupTN Light" pitchFamily="50" charset="0"/>
                </a:rPr>
                <a:t>First quarter</a:t>
              </a:r>
              <a:endParaRPr lang="en-US" sz="1600" kern="1200" dirty="0" err="1">
                <a:solidFill>
                  <a:schemeClr val="bg1"/>
                </a:solidFill>
                <a:latin typeface="BMWGroupTN Light" pitchFamily="50" charset="0"/>
              </a:endParaRPr>
            </a:p>
          </p:txBody>
        </p:sp>
      </p:grpSp>
      <p:grpSp>
        <p:nvGrpSpPr>
          <p:cNvPr id="20" name="Csoportba foglalás 19">
            <a:extLst>
              <a:ext uri="{FF2B5EF4-FFF2-40B4-BE49-F238E27FC236}">
                <a16:creationId xmlns:a16="http://schemas.microsoft.com/office/drawing/2014/main" id="{8DE761A1-AA37-AA60-8D04-7A6E50B96813}"/>
              </a:ext>
            </a:extLst>
          </p:cNvPr>
          <p:cNvGrpSpPr/>
          <p:nvPr/>
        </p:nvGrpSpPr>
        <p:grpSpPr>
          <a:xfrm>
            <a:off x="7316541" y="5385527"/>
            <a:ext cx="3423117" cy="800334"/>
            <a:chOff x="6581298" y="5385527"/>
            <a:chExt cx="3423117" cy="800334"/>
          </a:xfrm>
        </p:grpSpPr>
        <p:sp>
          <p:nvSpPr>
            <p:cNvPr id="21" name="Szövegdoboz 20">
              <a:extLst>
                <a:ext uri="{FF2B5EF4-FFF2-40B4-BE49-F238E27FC236}">
                  <a16:creationId xmlns:a16="http://schemas.microsoft.com/office/drawing/2014/main" id="{0C0C8A38-47AA-DE13-E0E6-411A77EE0A44}"/>
                </a:ext>
              </a:extLst>
            </p:cNvPr>
            <p:cNvSpPr txBox="1"/>
            <p:nvPr/>
          </p:nvSpPr>
          <p:spPr>
            <a:xfrm>
              <a:off x="6581298" y="5385527"/>
              <a:ext cx="3423117" cy="492443"/>
            </a:xfrm>
            <a:prstGeom prst="rect">
              <a:avLst/>
            </a:prstGeom>
          </p:spPr>
          <p:txBody>
            <a:bodyPr vert="horz" wrap="non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MINI </a:t>
              </a:r>
              <a:r>
                <a:rPr lang="hu-HU" sz="3200" kern="1200" dirty="0" err="1">
                  <a:solidFill>
                    <a:schemeClr val="bg1"/>
                  </a:solidFill>
                  <a:latin typeface="BMWGroupTN Light" pitchFamily="50" charset="0"/>
                </a:rPr>
                <a:t>Aceman</a:t>
              </a:r>
              <a:r>
                <a:rPr lang="hu-HU" sz="3200" kern="1200" dirty="0">
                  <a:solidFill>
                    <a:schemeClr val="bg1"/>
                  </a:solidFill>
                  <a:latin typeface="BMWGroupTN Light" pitchFamily="50" charset="0"/>
                </a:rPr>
                <a:t> JCW</a:t>
              </a:r>
              <a:endParaRPr lang="en-US" sz="3200" kern="1200" dirty="0" err="1">
                <a:solidFill>
                  <a:schemeClr val="bg1"/>
                </a:solidFill>
                <a:latin typeface="BMWGroupTN Light" pitchFamily="50" charset="0"/>
              </a:endParaRPr>
            </a:p>
          </p:txBody>
        </p:sp>
        <p:sp>
          <p:nvSpPr>
            <p:cNvPr id="22" name="Szövegdoboz 21">
              <a:extLst>
                <a:ext uri="{FF2B5EF4-FFF2-40B4-BE49-F238E27FC236}">
                  <a16:creationId xmlns:a16="http://schemas.microsoft.com/office/drawing/2014/main" id="{08762BAA-7539-0327-E7D9-583DF6D9F51A}"/>
                </a:ext>
              </a:extLst>
            </p:cNvPr>
            <p:cNvSpPr txBox="1"/>
            <p:nvPr/>
          </p:nvSpPr>
          <p:spPr>
            <a:xfrm>
              <a:off x="7694584" y="5939640"/>
              <a:ext cx="1192634" cy="246221"/>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1600" kern="1200" dirty="0">
                  <a:solidFill>
                    <a:schemeClr val="bg1"/>
                  </a:solidFill>
                  <a:latin typeface="BMWGroupTN Light" pitchFamily="50" charset="0"/>
                </a:rPr>
                <a:t>2025 Spring</a:t>
              </a:r>
              <a:endParaRPr lang="en-US" sz="1600" kern="1200" dirty="0" err="1">
                <a:solidFill>
                  <a:schemeClr val="bg1"/>
                </a:solidFill>
                <a:latin typeface="BMWGroupTN Light" pitchFamily="50" charset="0"/>
              </a:endParaRPr>
            </a:p>
          </p:txBody>
        </p:sp>
      </p:grpSp>
    </p:spTree>
    <p:extLst>
      <p:ext uri="{BB962C8B-B14F-4D97-AF65-F5344CB8AC3E}">
        <p14:creationId xmlns:p14="http://schemas.microsoft.com/office/powerpoint/2010/main" val="167172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A038F078-3E10-8342-7BB6-0E7141AEE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834" r="20202"/>
          <a:stretch/>
        </p:blipFill>
        <p:spPr>
          <a:xfrm>
            <a:off x="6296060" y="1304702"/>
            <a:ext cx="5268233" cy="5020006"/>
          </a:xfrm>
          <a:prstGeom prst="rect">
            <a:avLst/>
          </a:prstGeom>
        </p:spPr>
      </p:pic>
      <p:pic>
        <p:nvPicPr>
          <p:cNvPr id="4" name="Kép 3">
            <a:extLst>
              <a:ext uri="{FF2B5EF4-FFF2-40B4-BE49-F238E27FC236}">
                <a16:creationId xmlns:a16="http://schemas.microsoft.com/office/drawing/2014/main" id="{5E3C7A00-41A0-4DEA-E7EE-3DF45340304D}"/>
              </a:ext>
            </a:extLst>
          </p:cNvPr>
          <p:cNvPicPr>
            <a:picLocks noChangeAspect="1"/>
          </p:cNvPicPr>
          <p:nvPr/>
        </p:nvPicPr>
        <p:blipFill>
          <a:blip r:embed="rId4" cstate="print">
            <a:extLst>
              <a:ext uri="{28A0092B-C50C-407E-A947-70E740481C1C}">
                <a14:useLocalDpi xmlns:a14="http://schemas.microsoft.com/office/drawing/2010/main" val="0"/>
              </a:ext>
            </a:extLst>
          </a:blip>
          <a:srcRect t="18257" b="18257"/>
          <a:stretch/>
        </p:blipFill>
        <p:spPr>
          <a:xfrm>
            <a:off x="627709" y="1304702"/>
            <a:ext cx="5268233" cy="5020006"/>
          </a:xfrm>
          <a:prstGeom prst="rect">
            <a:avLst/>
          </a:prstGeom>
          <a:effectLst>
            <a:innerShdw blurRad="330200" dist="990600" dir="5400000">
              <a:prstClr val="black">
                <a:alpha val="37000"/>
              </a:prstClr>
            </a:innerShdw>
          </a:effectLst>
        </p:spPr>
      </p:pic>
      <p:sp>
        <p:nvSpPr>
          <p:cNvPr id="5" name="Szövegdoboz 4">
            <a:extLst>
              <a:ext uri="{FF2B5EF4-FFF2-40B4-BE49-F238E27FC236}">
                <a16:creationId xmlns:a16="http://schemas.microsoft.com/office/drawing/2014/main" id="{D9590CAA-A07C-F0A9-30C7-4E4A48CE35B6}"/>
              </a:ext>
            </a:extLst>
          </p:cNvPr>
          <p:cNvSpPr txBox="1"/>
          <p:nvPr/>
        </p:nvSpPr>
        <p:spPr>
          <a:xfrm>
            <a:off x="479424" y="472332"/>
            <a:ext cx="4475199"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OUTLOOK 2025</a:t>
            </a:r>
            <a:r>
              <a:rPr lang="en-US" sz="3200" dirty="0">
                <a:solidFill>
                  <a:schemeClr val="bg1"/>
                </a:solidFill>
                <a:latin typeface="BMWGroupTN Light" pitchFamily="50" charset="0"/>
              </a:rPr>
              <a:t>. BMW.</a:t>
            </a:r>
            <a:endParaRPr lang="en-US" sz="3200" kern="1200" dirty="0">
              <a:solidFill>
                <a:schemeClr val="bg1"/>
              </a:solidFill>
              <a:latin typeface="BMWGroupTN Light" pitchFamily="50" charset="0"/>
            </a:endParaRPr>
          </a:p>
        </p:txBody>
      </p:sp>
      <p:grpSp>
        <p:nvGrpSpPr>
          <p:cNvPr id="14" name="Csoportba foglalás 13">
            <a:extLst>
              <a:ext uri="{FF2B5EF4-FFF2-40B4-BE49-F238E27FC236}">
                <a16:creationId xmlns:a16="http://schemas.microsoft.com/office/drawing/2014/main" id="{BFE13B08-41EC-950A-01E0-0C9D2BF161F9}"/>
              </a:ext>
            </a:extLst>
          </p:cNvPr>
          <p:cNvGrpSpPr/>
          <p:nvPr/>
        </p:nvGrpSpPr>
        <p:grpSpPr>
          <a:xfrm>
            <a:off x="6760065" y="5457669"/>
            <a:ext cx="4340227" cy="682307"/>
            <a:chOff x="6347353" y="4137659"/>
            <a:chExt cx="4340227" cy="682307"/>
          </a:xfrm>
        </p:grpSpPr>
        <p:sp>
          <p:nvSpPr>
            <p:cNvPr id="7" name="Szövegdoboz 6">
              <a:extLst>
                <a:ext uri="{FF2B5EF4-FFF2-40B4-BE49-F238E27FC236}">
                  <a16:creationId xmlns:a16="http://schemas.microsoft.com/office/drawing/2014/main" id="{F1B1C9CE-43B0-0216-352E-1EFBEC6352E5}"/>
                </a:ext>
              </a:extLst>
            </p:cNvPr>
            <p:cNvSpPr txBox="1"/>
            <p:nvPr/>
          </p:nvSpPr>
          <p:spPr>
            <a:xfrm>
              <a:off x="6347353" y="4137659"/>
              <a:ext cx="4340227" cy="430887"/>
            </a:xfrm>
            <a:prstGeom prst="rect">
              <a:avLst/>
            </a:prstGeom>
          </p:spPr>
          <p:txBody>
            <a:bodyPr vert="horz" wrap="non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sz="2800" kern="1200" dirty="0">
                  <a:solidFill>
                    <a:schemeClr val="bg1"/>
                  </a:solidFill>
                  <a:latin typeface="BMWGroupTN Light" pitchFamily="50" charset="0"/>
                </a:rPr>
                <a:t>BMW </a:t>
              </a:r>
              <a:r>
                <a:rPr lang="hu-HU" sz="2800" dirty="0">
                  <a:solidFill>
                    <a:schemeClr val="bg1"/>
                  </a:solidFill>
                  <a:latin typeface="BMWGroupTN Light" pitchFamily="50" charset="0"/>
                </a:rPr>
                <a:t>2 Series Gran Coupé</a:t>
              </a:r>
              <a:endParaRPr lang="en-US" sz="2800" kern="1200" dirty="0" err="1">
                <a:solidFill>
                  <a:schemeClr val="bg1"/>
                </a:solidFill>
                <a:latin typeface="BMWGroupTN Light" pitchFamily="50" charset="0"/>
              </a:endParaRPr>
            </a:p>
          </p:txBody>
        </p:sp>
        <p:sp>
          <p:nvSpPr>
            <p:cNvPr id="12" name="Szövegdoboz 11">
              <a:extLst>
                <a:ext uri="{FF2B5EF4-FFF2-40B4-BE49-F238E27FC236}">
                  <a16:creationId xmlns:a16="http://schemas.microsoft.com/office/drawing/2014/main" id="{991E3EBB-3519-DA1C-AF47-611CAB2225DE}"/>
                </a:ext>
              </a:extLst>
            </p:cNvPr>
            <p:cNvSpPr txBox="1"/>
            <p:nvPr/>
          </p:nvSpPr>
          <p:spPr>
            <a:xfrm>
              <a:off x="7737732" y="4573745"/>
              <a:ext cx="1166666" cy="246221"/>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1600" kern="1200" dirty="0">
                  <a:solidFill>
                    <a:schemeClr val="bg1"/>
                  </a:solidFill>
                  <a:latin typeface="BMWGroupTN Light" pitchFamily="50" charset="0"/>
                </a:rPr>
                <a:t>2025</a:t>
              </a:r>
              <a:r>
                <a:rPr lang="hu-HU" sz="1600" dirty="0">
                  <a:solidFill>
                    <a:schemeClr val="bg1"/>
                  </a:solidFill>
                  <a:latin typeface="BMWGroupTN Light" pitchFamily="50" charset="0"/>
                </a:rPr>
                <a:t> March</a:t>
              </a:r>
              <a:endParaRPr lang="en-US" sz="1600" kern="1200" dirty="0" err="1">
                <a:solidFill>
                  <a:schemeClr val="bg1"/>
                </a:solidFill>
                <a:latin typeface="BMWGroupTN Light" pitchFamily="50" charset="0"/>
              </a:endParaRPr>
            </a:p>
          </p:txBody>
        </p:sp>
      </p:grpSp>
      <p:grpSp>
        <p:nvGrpSpPr>
          <p:cNvPr id="18" name="Csoportba foglalás 17">
            <a:extLst>
              <a:ext uri="{FF2B5EF4-FFF2-40B4-BE49-F238E27FC236}">
                <a16:creationId xmlns:a16="http://schemas.microsoft.com/office/drawing/2014/main" id="{9628A2CB-09AD-E99B-FE18-C39561903B2C}"/>
              </a:ext>
            </a:extLst>
          </p:cNvPr>
          <p:cNvGrpSpPr/>
          <p:nvPr/>
        </p:nvGrpSpPr>
        <p:grpSpPr>
          <a:xfrm>
            <a:off x="2617610" y="5457670"/>
            <a:ext cx="1288430" cy="677108"/>
            <a:chOff x="7649390" y="5479626"/>
            <a:chExt cx="1288430" cy="677108"/>
          </a:xfrm>
        </p:grpSpPr>
        <p:sp>
          <p:nvSpPr>
            <p:cNvPr id="20" name="Szövegdoboz 19">
              <a:extLst>
                <a:ext uri="{FF2B5EF4-FFF2-40B4-BE49-F238E27FC236}">
                  <a16:creationId xmlns:a16="http://schemas.microsoft.com/office/drawing/2014/main" id="{40964EF4-94F3-4997-FE59-8CCF9E5C4C17}"/>
                </a:ext>
              </a:extLst>
            </p:cNvPr>
            <p:cNvSpPr txBox="1"/>
            <p:nvPr/>
          </p:nvSpPr>
          <p:spPr>
            <a:xfrm>
              <a:off x="7754385" y="5910513"/>
              <a:ext cx="1166666" cy="246221"/>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1600" kern="1200" dirty="0">
                  <a:solidFill>
                    <a:schemeClr val="bg1"/>
                  </a:solidFill>
                  <a:latin typeface="BMWGroupTN Light" pitchFamily="50" charset="0"/>
                </a:rPr>
                <a:t>2025</a:t>
              </a:r>
              <a:r>
                <a:rPr lang="hu-HU" sz="1600" dirty="0">
                  <a:solidFill>
                    <a:schemeClr val="bg1"/>
                  </a:solidFill>
                  <a:latin typeface="BMWGroupTN Light" pitchFamily="50" charset="0"/>
                </a:rPr>
                <a:t> March</a:t>
              </a:r>
              <a:endParaRPr lang="en-US" sz="1600" kern="1200" dirty="0" err="1">
                <a:solidFill>
                  <a:schemeClr val="bg1"/>
                </a:solidFill>
                <a:latin typeface="BMWGroupTN Light" pitchFamily="50" charset="0"/>
              </a:endParaRPr>
            </a:p>
          </p:txBody>
        </p:sp>
        <p:sp>
          <p:nvSpPr>
            <p:cNvPr id="19" name="Szövegdoboz 18">
              <a:extLst>
                <a:ext uri="{FF2B5EF4-FFF2-40B4-BE49-F238E27FC236}">
                  <a16:creationId xmlns:a16="http://schemas.microsoft.com/office/drawing/2014/main" id="{CDB92CB0-2144-CEEB-5D75-8ABCB4D640BF}"/>
                </a:ext>
              </a:extLst>
            </p:cNvPr>
            <p:cNvSpPr txBox="1"/>
            <p:nvPr/>
          </p:nvSpPr>
          <p:spPr>
            <a:xfrm>
              <a:off x="7649390" y="5479626"/>
              <a:ext cx="1288430" cy="430887"/>
            </a:xfrm>
            <a:prstGeom prst="rect">
              <a:avLst/>
            </a:prstGeom>
          </p:spPr>
          <p:txBody>
            <a:bodyPr vert="horz" wrap="non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sz="2800" kern="1200" dirty="0">
                  <a:solidFill>
                    <a:schemeClr val="bg1"/>
                  </a:solidFill>
                  <a:latin typeface="BMWGroupTN Light" pitchFamily="50" charset="0"/>
                </a:rPr>
                <a:t>BMW iX</a:t>
              </a:r>
              <a:endParaRPr lang="en-US" sz="2800" kern="1200" dirty="0" err="1">
                <a:solidFill>
                  <a:schemeClr val="bg1"/>
                </a:solidFill>
                <a:latin typeface="BMWGroupTN Light" pitchFamily="50" charset="0"/>
              </a:endParaRPr>
            </a:p>
          </p:txBody>
        </p:sp>
      </p:grpSp>
    </p:spTree>
    <p:extLst>
      <p:ext uri="{BB962C8B-B14F-4D97-AF65-F5344CB8AC3E}">
        <p14:creationId xmlns:p14="http://schemas.microsoft.com/office/powerpoint/2010/main" val="1521908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Kép 2">
            <a:extLst>
              <a:ext uri="{FF2B5EF4-FFF2-40B4-BE49-F238E27FC236}">
                <a16:creationId xmlns:a16="http://schemas.microsoft.com/office/drawing/2014/main" id="{4E26A7C8-F432-5F78-6194-4D55DA6C5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 r="-42"/>
          <a:stretch/>
        </p:blipFill>
        <p:spPr>
          <a:xfrm>
            <a:off x="1050471" y="1063952"/>
            <a:ext cx="10091057" cy="5661249"/>
          </a:xfrm>
          <a:prstGeom prst="rect">
            <a:avLst/>
          </a:prstGeom>
        </p:spPr>
      </p:pic>
      <p:sp>
        <p:nvSpPr>
          <p:cNvPr id="5" name="Szövegdoboz 4">
            <a:extLst>
              <a:ext uri="{FF2B5EF4-FFF2-40B4-BE49-F238E27FC236}">
                <a16:creationId xmlns:a16="http://schemas.microsoft.com/office/drawing/2014/main" id="{D9590CAA-A07C-F0A9-30C7-4E4A48CE35B6}"/>
              </a:ext>
            </a:extLst>
          </p:cNvPr>
          <p:cNvSpPr txBox="1"/>
          <p:nvPr/>
        </p:nvSpPr>
        <p:spPr>
          <a:xfrm>
            <a:off x="479424" y="472332"/>
            <a:ext cx="6311728"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OUTLOOK 2025</a:t>
            </a:r>
            <a:r>
              <a:rPr lang="en-US" sz="3200" kern="1200" dirty="0">
                <a:solidFill>
                  <a:schemeClr val="bg1"/>
                </a:solidFill>
                <a:latin typeface="BMWGroupTN Light" pitchFamily="50" charset="0"/>
              </a:rPr>
              <a:t>. NEUE KLASSE.</a:t>
            </a:r>
          </a:p>
        </p:txBody>
      </p:sp>
      <p:grpSp>
        <p:nvGrpSpPr>
          <p:cNvPr id="16" name="Csoportba foglalás 15">
            <a:extLst>
              <a:ext uri="{FF2B5EF4-FFF2-40B4-BE49-F238E27FC236}">
                <a16:creationId xmlns:a16="http://schemas.microsoft.com/office/drawing/2014/main" id="{AA0584B8-D007-7FB5-7219-0C274349A3FA}"/>
              </a:ext>
            </a:extLst>
          </p:cNvPr>
          <p:cNvGrpSpPr/>
          <p:nvPr/>
        </p:nvGrpSpPr>
        <p:grpSpPr>
          <a:xfrm>
            <a:off x="3387982" y="5301606"/>
            <a:ext cx="5416034" cy="1084062"/>
            <a:chOff x="4293610" y="5301606"/>
            <a:chExt cx="5416034" cy="1084062"/>
          </a:xfrm>
        </p:grpSpPr>
        <p:sp>
          <p:nvSpPr>
            <p:cNvPr id="9" name="Szövegdoboz 8">
              <a:extLst>
                <a:ext uri="{FF2B5EF4-FFF2-40B4-BE49-F238E27FC236}">
                  <a16:creationId xmlns:a16="http://schemas.microsoft.com/office/drawing/2014/main" id="{36E28ED3-600F-6EF9-A8E4-2F97EC696F39}"/>
                </a:ext>
              </a:extLst>
            </p:cNvPr>
            <p:cNvSpPr txBox="1"/>
            <p:nvPr/>
          </p:nvSpPr>
          <p:spPr>
            <a:xfrm>
              <a:off x="4293610" y="5301606"/>
              <a:ext cx="5416034" cy="677108"/>
            </a:xfrm>
            <a:prstGeom prst="rect">
              <a:avLst/>
            </a:prstGeom>
          </p:spPr>
          <p:txBody>
            <a:bodyPr vert="horz" wrap="non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sz="4400" dirty="0">
                  <a:solidFill>
                    <a:schemeClr val="bg1"/>
                  </a:solidFill>
                  <a:latin typeface="BMWGroupTN Light" pitchFamily="50" charset="0"/>
                </a:rPr>
                <a:t>Vision Neue </a:t>
              </a:r>
              <a:r>
                <a:rPr lang="hu-HU" sz="4400" dirty="0" err="1">
                  <a:solidFill>
                    <a:schemeClr val="bg1"/>
                  </a:solidFill>
                  <a:latin typeface="BMWGroupTN Light" pitchFamily="50" charset="0"/>
                </a:rPr>
                <a:t>Klasse</a:t>
              </a:r>
              <a:r>
                <a:rPr lang="hu-HU" sz="4400" dirty="0">
                  <a:solidFill>
                    <a:schemeClr val="bg1"/>
                  </a:solidFill>
                  <a:latin typeface="BMWGroupTN Light" pitchFamily="50" charset="0"/>
                </a:rPr>
                <a:t> X</a:t>
              </a:r>
              <a:endParaRPr lang="en-US" sz="4400" kern="1200" dirty="0" err="1">
                <a:solidFill>
                  <a:schemeClr val="bg1"/>
                </a:solidFill>
                <a:latin typeface="BMWGroupTN Light" pitchFamily="50" charset="0"/>
              </a:endParaRPr>
            </a:p>
          </p:txBody>
        </p:sp>
        <p:sp>
          <p:nvSpPr>
            <p:cNvPr id="12" name="Szövegdoboz 11">
              <a:extLst>
                <a:ext uri="{FF2B5EF4-FFF2-40B4-BE49-F238E27FC236}">
                  <a16:creationId xmlns:a16="http://schemas.microsoft.com/office/drawing/2014/main" id="{4258E6F3-56C0-CCB3-AB4B-7D841B51D9FC}"/>
                </a:ext>
              </a:extLst>
            </p:cNvPr>
            <p:cNvSpPr txBox="1"/>
            <p:nvPr/>
          </p:nvSpPr>
          <p:spPr>
            <a:xfrm>
              <a:off x="6452599" y="6077891"/>
              <a:ext cx="1098058" cy="307777"/>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2000" kern="1200" dirty="0">
                  <a:solidFill>
                    <a:schemeClr val="bg1"/>
                  </a:solidFill>
                  <a:latin typeface="BMWGroupTN Light" pitchFamily="50" charset="0"/>
                </a:rPr>
                <a:t>2025 Q4</a:t>
              </a:r>
              <a:endParaRPr lang="en-US" sz="2000" kern="1200" dirty="0" err="1">
                <a:solidFill>
                  <a:schemeClr val="bg1"/>
                </a:solidFill>
                <a:latin typeface="BMWGroupTN Light" pitchFamily="50" charset="0"/>
              </a:endParaRPr>
            </a:p>
          </p:txBody>
        </p:sp>
      </p:grpSp>
    </p:spTree>
    <p:extLst>
      <p:ext uri="{BB962C8B-B14F-4D97-AF65-F5344CB8AC3E}">
        <p14:creationId xmlns:p14="http://schemas.microsoft.com/office/powerpoint/2010/main" val="99051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 name="DF24_000246088">
            <a:hlinkClick r:id="" action="ppaction://media"/>
            <a:extLst>
              <a:ext uri="{FF2B5EF4-FFF2-40B4-BE49-F238E27FC236}">
                <a16:creationId xmlns:a16="http://schemas.microsoft.com/office/drawing/2014/main" id="{0ED5D635-60F2-8C6D-DA00-AD005D5D90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575"/>
            <a:ext cx="12192000" cy="6858000"/>
          </a:xfrm>
          <a:prstGeom prst="rect">
            <a:avLst/>
          </a:prstGeom>
        </p:spPr>
      </p:pic>
      <p:sp>
        <p:nvSpPr>
          <p:cNvPr id="12" name="Szövegdoboz 11">
            <a:extLst>
              <a:ext uri="{FF2B5EF4-FFF2-40B4-BE49-F238E27FC236}">
                <a16:creationId xmlns:a16="http://schemas.microsoft.com/office/drawing/2014/main" id="{4258E6F3-56C0-CCB3-AB4B-7D841B51D9FC}"/>
              </a:ext>
            </a:extLst>
          </p:cNvPr>
          <p:cNvSpPr txBox="1"/>
          <p:nvPr/>
        </p:nvSpPr>
        <p:spPr>
          <a:xfrm>
            <a:off x="5419501" y="1060659"/>
            <a:ext cx="65" cy="24230"/>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endParaRPr lang="en-US" sz="2000" kern="1200" dirty="0" err="1">
              <a:solidFill>
                <a:schemeClr val="bg1"/>
              </a:solidFill>
              <a:latin typeface="BMWGroupTN Light" pitchFamily="50" charset="0"/>
            </a:endParaRPr>
          </a:p>
        </p:txBody>
      </p:sp>
      <p:grpSp>
        <p:nvGrpSpPr>
          <p:cNvPr id="3" name="Group 2">
            <a:extLst>
              <a:ext uri="{FF2B5EF4-FFF2-40B4-BE49-F238E27FC236}">
                <a16:creationId xmlns:a16="http://schemas.microsoft.com/office/drawing/2014/main" id="{1CDEC4D9-2EB3-1E2D-F0CB-98CCB8771A7F}"/>
              </a:ext>
            </a:extLst>
          </p:cNvPr>
          <p:cNvGrpSpPr/>
          <p:nvPr/>
        </p:nvGrpSpPr>
        <p:grpSpPr>
          <a:xfrm>
            <a:off x="-92597" y="-45405"/>
            <a:ext cx="12408060" cy="6966137"/>
            <a:chOff x="-92597" y="-45405"/>
            <a:chExt cx="12408060" cy="6966137"/>
          </a:xfrm>
        </p:grpSpPr>
        <p:pic>
          <p:nvPicPr>
            <p:cNvPr id="4" name="Picture 3">
              <a:extLst>
                <a:ext uri="{FF2B5EF4-FFF2-40B4-BE49-F238E27FC236}">
                  <a16:creationId xmlns:a16="http://schemas.microsoft.com/office/drawing/2014/main" id="{379D5CD1-3A5E-1940-8B82-CCE6AC898B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97" y="-45405"/>
              <a:ext cx="12408060" cy="6966137"/>
            </a:xfrm>
            <a:prstGeom prst="rect">
              <a:avLst/>
            </a:prstGeom>
          </p:spPr>
        </p:pic>
        <p:sp>
          <p:nvSpPr>
            <p:cNvPr id="6" name="Szövegdoboz 8">
              <a:extLst>
                <a:ext uri="{FF2B5EF4-FFF2-40B4-BE49-F238E27FC236}">
                  <a16:creationId xmlns:a16="http://schemas.microsoft.com/office/drawing/2014/main" id="{90396204-5277-7D87-ABFE-69E0BE13EEB8}"/>
                </a:ext>
              </a:extLst>
            </p:cNvPr>
            <p:cNvSpPr txBox="1"/>
            <p:nvPr/>
          </p:nvSpPr>
          <p:spPr>
            <a:xfrm>
              <a:off x="8124651" y="3779347"/>
              <a:ext cx="3814314" cy="2754600"/>
            </a:xfrm>
            <a:prstGeom prst="rect">
              <a:avLst/>
            </a:prstGeom>
          </p:spPr>
          <p:txBody>
            <a:bodyPr vert="horz" wrap="none" lIns="0" tIns="0" rIns="0" bIns="0" rtlCol="0">
              <a:spAutoFit/>
            </a:bodyPr>
            <a:lstStyle/>
            <a:p>
              <a:pPr marL="0" indent="0" defTabSz="914400" rtl="0" eaLnBrk="1" latinLnBrk="0" hangingPunct="1">
                <a:lnSpc>
                  <a:spcPct val="100000"/>
                </a:lnSpc>
                <a:spcBef>
                  <a:spcPts val="0"/>
                </a:spcBef>
                <a:spcAft>
                  <a:spcPts val="2400"/>
                </a:spcAft>
                <a:buClr>
                  <a:schemeClr val="tx2"/>
                </a:buClr>
                <a:buFontTx/>
                <a:buNone/>
              </a:pPr>
              <a:r>
                <a:rPr lang="hu-HU" sz="2400" dirty="0">
                  <a:solidFill>
                    <a:schemeClr val="bg1"/>
                  </a:solidFill>
                  <a:latin typeface="BMWGroupTN Light" pitchFamily="50" charset="0"/>
                </a:rPr>
                <a:t>BMW Panoramic iDrive</a:t>
              </a:r>
            </a:p>
            <a:p>
              <a:pPr marL="457200" indent="-45720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hu-HU" dirty="0">
                  <a:solidFill>
                    <a:schemeClr val="bg1"/>
                  </a:solidFill>
                  <a:latin typeface="BMWGroupTN Light" pitchFamily="50" charset="0"/>
                </a:rPr>
                <a:t>BMW Panoramic Vision</a:t>
              </a:r>
            </a:p>
            <a:p>
              <a:pPr marL="457200" indent="-45720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hu-HU" dirty="0">
                  <a:solidFill>
                    <a:schemeClr val="bg1"/>
                  </a:solidFill>
                  <a:latin typeface="BMWGroupTN Light" pitchFamily="50" charset="0"/>
                </a:rPr>
                <a:t>BMW 3D Head-Up Display</a:t>
              </a:r>
            </a:p>
            <a:p>
              <a:pPr marL="457200" indent="-45720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hu-HU" dirty="0">
                  <a:solidFill>
                    <a:schemeClr val="bg1"/>
                  </a:solidFill>
                  <a:latin typeface="BMWGroupTN Light" pitchFamily="50" charset="0"/>
                </a:rPr>
                <a:t>Central display with new design.</a:t>
              </a:r>
            </a:p>
            <a:p>
              <a:pPr marL="457200" indent="-45720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hu-HU" dirty="0">
                  <a:solidFill>
                    <a:schemeClr val="bg1"/>
                  </a:solidFill>
                  <a:latin typeface="BMWGroupTN Light" pitchFamily="50" charset="0"/>
                </a:rPr>
                <a:t>New multifunction</a:t>
              </a:r>
              <a:br>
                <a:rPr lang="hu-HU" dirty="0">
                  <a:solidFill>
                    <a:schemeClr val="bg1"/>
                  </a:solidFill>
                  <a:latin typeface="BMWGroupTN Light" pitchFamily="50" charset="0"/>
                </a:rPr>
              </a:br>
              <a:r>
                <a:rPr lang="hu-HU" dirty="0">
                  <a:solidFill>
                    <a:schemeClr val="bg1"/>
                  </a:solidFill>
                  <a:latin typeface="BMWGroupTN Light" pitchFamily="50" charset="0"/>
                </a:rPr>
                <a:t>steering wheel.</a:t>
              </a:r>
            </a:p>
          </p:txBody>
        </p:sp>
        <p:sp>
          <p:nvSpPr>
            <p:cNvPr id="7" name="Szövegdoboz 4">
              <a:extLst>
                <a:ext uri="{FF2B5EF4-FFF2-40B4-BE49-F238E27FC236}">
                  <a16:creationId xmlns:a16="http://schemas.microsoft.com/office/drawing/2014/main" id="{D41C6D0C-1EC8-7B44-E9DE-F676F5460086}"/>
                </a:ext>
              </a:extLst>
            </p:cNvPr>
            <p:cNvSpPr txBox="1"/>
            <p:nvPr/>
          </p:nvSpPr>
          <p:spPr>
            <a:xfrm>
              <a:off x="4512880" y="146265"/>
              <a:ext cx="7426085" cy="984885"/>
            </a:xfrm>
            <a:prstGeom prst="rect">
              <a:avLst/>
            </a:prstGeom>
          </p:spPr>
          <p:txBody>
            <a:bodyPr vert="horz" wrap="square" lIns="0" tIns="0" rIns="0" bIns="0" rtlCol="0">
              <a:spAutoFit/>
            </a:bodyPr>
            <a:lstStyle/>
            <a:p>
              <a:pPr marL="0" indent="0" algn="r" defTabSz="914400" rtl="0" eaLnBrk="1" latinLnBrk="0" hangingPunct="1">
                <a:lnSpc>
                  <a:spcPct val="100000"/>
                </a:lnSpc>
                <a:spcBef>
                  <a:spcPts val="0"/>
                </a:spcBef>
                <a:spcAft>
                  <a:spcPts val="600"/>
                </a:spcAft>
                <a:buClr>
                  <a:schemeClr val="tx2"/>
                </a:buClr>
                <a:buFontTx/>
                <a:buNone/>
              </a:pPr>
              <a:r>
                <a:rPr lang="hu-HU" sz="3200" kern="1200" dirty="0">
                  <a:solidFill>
                    <a:schemeClr val="bg1"/>
                  </a:solidFill>
                  <a:latin typeface="BMWGroupTN Light" pitchFamily="50" charset="0"/>
                </a:rPr>
                <a:t>OUTLOOK 2025</a:t>
              </a:r>
              <a:r>
                <a:rPr lang="en-US" sz="3200" kern="1200" dirty="0">
                  <a:solidFill>
                    <a:schemeClr val="bg1"/>
                  </a:solidFill>
                  <a:latin typeface="BMWGroupTN Light" pitchFamily="50" charset="0"/>
                </a:rPr>
                <a:t>.</a:t>
              </a:r>
              <a:r>
                <a:rPr lang="hu-HU" sz="3200" kern="1200" dirty="0">
                  <a:solidFill>
                    <a:schemeClr val="bg1"/>
                  </a:solidFill>
                  <a:latin typeface="BMWGroupTN Light" pitchFamily="50" charset="0"/>
                </a:rPr>
                <a:t> NEUE KLASSE</a:t>
              </a:r>
              <a:r>
                <a:rPr lang="en-US" sz="3200" dirty="0">
                  <a:solidFill>
                    <a:schemeClr val="bg1"/>
                  </a:solidFill>
                  <a:latin typeface="BMWGroupTN Light" pitchFamily="50" charset="0"/>
                </a:rPr>
                <a:t>.</a:t>
              </a:r>
              <a:br>
                <a:rPr lang="hu-HU" sz="3200" kern="1200" dirty="0">
                  <a:solidFill>
                    <a:schemeClr val="bg1"/>
                  </a:solidFill>
                  <a:latin typeface="BMWGroupTN Light" pitchFamily="50" charset="0"/>
                </a:rPr>
              </a:br>
              <a:r>
                <a:rPr lang="hu-HU" sz="3200" kern="1200" dirty="0">
                  <a:solidFill>
                    <a:schemeClr val="bg1"/>
                  </a:solidFill>
                  <a:latin typeface="BMWGroupTN Light" pitchFamily="50" charset="0"/>
                </a:rPr>
                <a:t>MORE THAN JUST A NEW CAR.</a:t>
              </a:r>
              <a:endParaRPr lang="en-US" sz="3200" kern="1200" dirty="0" err="1">
                <a:solidFill>
                  <a:schemeClr val="bg1"/>
                </a:solidFill>
                <a:latin typeface="BMWGroupTN Light" pitchFamily="50" charset="0"/>
              </a:endParaRPr>
            </a:p>
          </p:txBody>
        </p:sp>
      </p:grpSp>
    </p:spTree>
    <p:extLst>
      <p:ext uri="{BB962C8B-B14F-4D97-AF65-F5344CB8AC3E}">
        <p14:creationId xmlns:p14="http://schemas.microsoft.com/office/powerpoint/2010/main" val="200161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2"/>
                                        </p:tgtEl>
                                      </p:cBhvr>
                                    </p:cmd>
                                  </p:childTnLst>
                                </p:cTn>
                              </p:par>
                            </p:childTnLst>
                          </p:cTn>
                        </p:par>
                        <p:par>
                          <p:cTn id="7" fill="hold">
                            <p:stCondLst>
                              <p:cond delay="1500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B5E23-79C4-5B18-6EDB-047602073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Untertitel 4">
            <a:extLst>
              <a:ext uri="{FF2B5EF4-FFF2-40B4-BE49-F238E27FC236}">
                <a16:creationId xmlns:a16="http://schemas.microsoft.com/office/drawing/2014/main" id="{27420C68-3E9C-4DC1-997E-9B3FA63A9B6D}"/>
              </a:ext>
            </a:extLst>
          </p:cNvPr>
          <p:cNvSpPr>
            <a:spLocks noGrp="1"/>
          </p:cNvSpPr>
          <p:nvPr>
            <p:ph type="subTitle" idx="1"/>
          </p:nvPr>
        </p:nvSpPr>
        <p:spPr>
          <a:xfrm>
            <a:off x="0" y="5536157"/>
            <a:ext cx="7230141" cy="1068736"/>
          </a:xfrm>
        </p:spPr>
        <p:txBody>
          <a:bodyPr/>
          <a:lstStyle/>
          <a:p>
            <a:r>
              <a:rPr lang="en-US" sz="6000" b="1" dirty="0">
                <a:latin typeface="BMWGroupTN Thin" pitchFamily="50" charset="0"/>
              </a:rPr>
              <a:t>Thank YOU!</a:t>
            </a:r>
            <a:endParaRPr lang="hu-HU" sz="6000" b="1" dirty="0">
              <a:latin typeface="BMWGroupTN Thin" pitchFamily="50" charset="0"/>
            </a:endParaRPr>
          </a:p>
        </p:txBody>
      </p:sp>
      <p:sp>
        <p:nvSpPr>
          <p:cNvPr id="6" name="SmartArt-Platzhalter 5">
            <a:extLst>
              <a:ext uri="{FF2B5EF4-FFF2-40B4-BE49-F238E27FC236}">
                <a16:creationId xmlns:a16="http://schemas.microsoft.com/office/drawing/2014/main" id="{7120ECED-4AB7-4EA7-922B-4BD51B50C061}"/>
              </a:ext>
            </a:extLst>
          </p:cNvPr>
          <p:cNvSpPr>
            <a:spLocks noGrp="1"/>
          </p:cNvSpPr>
          <p:nvPr>
            <p:ph type="dgm" sz="quarter" idx="24"/>
          </p:nvPr>
        </p:nvSpPr>
        <p:spPr/>
        <p:txBody>
          <a:bodyPr/>
          <a:lstStyle/>
          <a:p>
            <a:endParaRPr lang="hu-HU"/>
          </a:p>
        </p:txBody>
      </p:sp>
      <p:sp>
        <p:nvSpPr>
          <p:cNvPr id="7" name="SmartArt-Platzhalter 6">
            <a:extLst>
              <a:ext uri="{FF2B5EF4-FFF2-40B4-BE49-F238E27FC236}">
                <a16:creationId xmlns:a16="http://schemas.microsoft.com/office/drawing/2014/main" id="{3FCB9DCD-007B-4683-8446-BA738D2F3012}"/>
              </a:ext>
            </a:extLst>
          </p:cNvPr>
          <p:cNvSpPr>
            <a:spLocks noGrp="1"/>
          </p:cNvSpPr>
          <p:nvPr>
            <p:ph type="dgm" sz="quarter" idx="23"/>
          </p:nvPr>
        </p:nvSpPr>
        <p:spPr/>
        <p:txBody>
          <a:bodyPr/>
          <a:lstStyle/>
          <a:p>
            <a:endParaRPr lang="hu-HU"/>
          </a:p>
        </p:txBody>
      </p:sp>
    </p:spTree>
    <p:extLst>
      <p:ext uri="{BB962C8B-B14F-4D97-AF65-F5344CB8AC3E}">
        <p14:creationId xmlns:p14="http://schemas.microsoft.com/office/powerpoint/2010/main" val="141580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6" name="SmartArt-Platzhalter 5">
            <a:extLst>
              <a:ext uri="{FF2B5EF4-FFF2-40B4-BE49-F238E27FC236}">
                <a16:creationId xmlns:a16="http://schemas.microsoft.com/office/drawing/2014/main" id="{7120ECED-4AB7-4EA7-922B-4BD51B50C061}"/>
              </a:ext>
            </a:extLst>
          </p:cNvPr>
          <p:cNvSpPr>
            <a:spLocks noGrp="1"/>
          </p:cNvSpPr>
          <p:nvPr>
            <p:ph type="dgm" sz="quarter" idx="24"/>
          </p:nvPr>
        </p:nvSpPr>
        <p:spPr/>
        <p:txBody>
          <a:bodyPr/>
          <a:lstStyle/>
          <a:p>
            <a:endParaRPr lang="hu-HU"/>
          </a:p>
        </p:txBody>
      </p:sp>
      <p:sp>
        <p:nvSpPr>
          <p:cNvPr id="7" name="SmartArt-Platzhalter 6">
            <a:extLst>
              <a:ext uri="{FF2B5EF4-FFF2-40B4-BE49-F238E27FC236}">
                <a16:creationId xmlns:a16="http://schemas.microsoft.com/office/drawing/2014/main" id="{3FCB9DCD-007B-4683-8446-BA738D2F3012}"/>
              </a:ext>
            </a:extLst>
          </p:cNvPr>
          <p:cNvSpPr>
            <a:spLocks noGrp="1"/>
          </p:cNvSpPr>
          <p:nvPr>
            <p:ph type="dgm" sz="quarter" idx="23"/>
          </p:nvPr>
        </p:nvSpPr>
        <p:spPr/>
        <p:txBody>
          <a:bodyPr/>
          <a:lstStyle/>
          <a:p>
            <a:endParaRPr lang="hu-HU"/>
          </a:p>
        </p:txBody>
      </p:sp>
      <p:sp>
        <p:nvSpPr>
          <p:cNvPr id="2" name="Szövegdoboz 6">
            <a:extLst>
              <a:ext uri="{FF2B5EF4-FFF2-40B4-BE49-F238E27FC236}">
                <a16:creationId xmlns:a16="http://schemas.microsoft.com/office/drawing/2014/main" id="{31D979F9-997B-A567-DB13-60E60A829CC8}"/>
              </a:ext>
            </a:extLst>
          </p:cNvPr>
          <p:cNvSpPr txBox="1"/>
          <p:nvPr/>
        </p:nvSpPr>
        <p:spPr>
          <a:xfrm>
            <a:off x="479424" y="5309256"/>
            <a:ext cx="6951523" cy="553998"/>
          </a:xfrm>
          <a:prstGeom prst="rect">
            <a:avLst/>
          </a:prstGeom>
        </p:spPr>
        <p:txBody>
          <a:bodyPr vert="horz" wrap="square" lIns="0" tIns="0" rIns="0" bIns="0" rtlCol="0">
            <a:spAutoFit/>
          </a:bodyPr>
          <a:lstStyle/>
          <a:p>
            <a:pPr defTabSz="914400" rtl="0" eaLnBrk="1" latinLnBrk="0" hangingPunct="1">
              <a:lnSpc>
                <a:spcPct val="100000"/>
              </a:lnSpc>
              <a:spcBef>
                <a:spcPts val="0"/>
              </a:spcBef>
              <a:spcAft>
                <a:spcPts val="1800"/>
              </a:spcAft>
              <a:buClr>
                <a:schemeClr val="bg1"/>
              </a:buClr>
            </a:pPr>
            <a:r>
              <a:rPr lang="en-US" b="1" dirty="0">
                <a:solidFill>
                  <a:schemeClr val="bg1"/>
                </a:solidFill>
                <a:latin typeface="BMWGroupTN Light" pitchFamily="50" charset="0"/>
              </a:rPr>
              <a:t>Marius </a:t>
            </a:r>
            <a:r>
              <a:rPr lang="en-US" b="1" dirty="0" err="1">
                <a:solidFill>
                  <a:schemeClr val="bg1"/>
                </a:solidFill>
                <a:latin typeface="BMWGroupTN Light" pitchFamily="50" charset="0"/>
              </a:rPr>
              <a:t>Tudosiei</a:t>
            </a:r>
            <a:br>
              <a:rPr lang="en-US" b="1" dirty="0">
                <a:solidFill>
                  <a:schemeClr val="bg1"/>
                </a:solidFill>
                <a:latin typeface="BMWGroupTN Light" pitchFamily="50" charset="0"/>
              </a:rPr>
            </a:br>
            <a:r>
              <a:rPr lang="en-US" b="1" dirty="0">
                <a:solidFill>
                  <a:schemeClr val="bg1"/>
                </a:solidFill>
                <a:latin typeface="BMWGroupTN Light" pitchFamily="50" charset="0"/>
              </a:rPr>
              <a:t>B</a:t>
            </a:r>
            <a:r>
              <a:rPr lang="ro-RO" b="1" dirty="0" err="1">
                <a:solidFill>
                  <a:schemeClr val="bg1"/>
                </a:solidFill>
                <a:latin typeface="BMWGroupTN Light" pitchFamily="50" charset="0"/>
              </a:rPr>
              <a:t>ăcănia</a:t>
            </a:r>
            <a:r>
              <a:rPr lang="ro-RO" b="1" dirty="0">
                <a:solidFill>
                  <a:schemeClr val="bg1"/>
                </a:solidFill>
                <a:latin typeface="BMWGroupTN Light" pitchFamily="50" charset="0"/>
              </a:rPr>
              <a:t> Veche</a:t>
            </a:r>
            <a:endParaRPr lang="en-US" b="1" dirty="0">
              <a:solidFill>
                <a:schemeClr val="bg1"/>
              </a:solidFill>
              <a:latin typeface="BMWGroupTN Light" pitchFamily="50" charset="0"/>
            </a:endParaRPr>
          </a:p>
        </p:txBody>
      </p:sp>
      <p:pic>
        <p:nvPicPr>
          <p:cNvPr id="9" name="Picture 8">
            <a:extLst>
              <a:ext uri="{FF2B5EF4-FFF2-40B4-BE49-F238E27FC236}">
                <a16:creationId xmlns:a16="http://schemas.microsoft.com/office/drawing/2014/main" id="{1F8CF0C0-7AF9-7818-9999-F5B0D9B97E6F}"/>
              </a:ext>
            </a:extLst>
          </p:cNvPr>
          <p:cNvPicPr>
            <a:picLocks noChangeAspect="1"/>
          </p:cNvPicPr>
          <p:nvPr/>
        </p:nvPicPr>
        <p:blipFill>
          <a:blip r:embed="rId3"/>
          <a:stretch>
            <a:fillRect/>
          </a:stretch>
        </p:blipFill>
        <p:spPr>
          <a:xfrm>
            <a:off x="5385815" y="1435608"/>
            <a:ext cx="3681721" cy="4575168"/>
          </a:xfrm>
          <a:prstGeom prst="rect">
            <a:avLst/>
          </a:prstGeom>
        </p:spPr>
      </p:pic>
    </p:spTree>
    <p:extLst>
      <p:ext uri="{BB962C8B-B14F-4D97-AF65-F5344CB8AC3E}">
        <p14:creationId xmlns:p14="http://schemas.microsoft.com/office/powerpoint/2010/main" val="185751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3" name="Szövegdoboz 2">
            <a:extLst>
              <a:ext uri="{FF2B5EF4-FFF2-40B4-BE49-F238E27FC236}">
                <a16:creationId xmlns:a16="http://schemas.microsoft.com/office/drawing/2014/main" id="{01260947-A8DD-A21E-3C80-9978A81E7533}"/>
              </a:ext>
            </a:extLst>
          </p:cNvPr>
          <p:cNvSpPr txBox="1"/>
          <p:nvPr/>
        </p:nvSpPr>
        <p:spPr>
          <a:xfrm>
            <a:off x="479424" y="472332"/>
            <a:ext cx="6278642"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BMW GROUP GLOBAL RESULTS</a:t>
            </a:r>
            <a:endParaRPr lang="en-US" sz="3200" kern="1200" dirty="0" err="1">
              <a:solidFill>
                <a:schemeClr val="bg1"/>
              </a:solidFill>
              <a:latin typeface="BMWGroupTN Light" pitchFamily="50" charset="0"/>
            </a:endParaRPr>
          </a:p>
        </p:txBody>
      </p:sp>
      <p:graphicFrame>
        <p:nvGraphicFramePr>
          <p:cNvPr id="15" name="Diagram 14">
            <a:extLst>
              <a:ext uri="{FF2B5EF4-FFF2-40B4-BE49-F238E27FC236}">
                <a16:creationId xmlns:a16="http://schemas.microsoft.com/office/drawing/2014/main" id="{9A5E64CD-E99D-9F56-0BC0-DAACFE6D1F7A}"/>
              </a:ext>
            </a:extLst>
          </p:cNvPr>
          <p:cNvGraphicFramePr/>
          <p:nvPr>
            <p:extLst>
              <p:ext uri="{D42A27DB-BD31-4B8C-83A1-F6EECF244321}">
                <p14:modId xmlns:p14="http://schemas.microsoft.com/office/powerpoint/2010/main" val="761110791"/>
              </p:ext>
            </p:extLst>
          </p:nvPr>
        </p:nvGraphicFramePr>
        <p:xfrm>
          <a:off x="2032000" y="1579400"/>
          <a:ext cx="7273925" cy="4554082"/>
        </p:xfrm>
        <a:graphic>
          <a:graphicData uri="http://schemas.openxmlformats.org/drawingml/2006/chart">
            <c:chart xmlns:c="http://schemas.openxmlformats.org/drawingml/2006/chart" xmlns:r="http://schemas.openxmlformats.org/officeDocument/2006/relationships" r:id="rId3"/>
          </a:graphicData>
        </a:graphic>
      </p:graphicFrame>
      <p:pic>
        <p:nvPicPr>
          <p:cNvPr id="4" name="Kép 3">
            <a:extLst>
              <a:ext uri="{FF2B5EF4-FFF2-40B4-BE49-F238E27FC236}">
                <a16:creationId xmlns:a16="http://schemas.microsoft.com/office/drawing/2014/main" id="{102EA770-9932-5359-145A-0EFD89727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599" y="1850177"/>
            <a:ext cx="492443" cy="492443"/>
          </a:xfrm>
          <a:prstGeom prst="rect">
            <a:avLst/>
          </a:prstGeom>
        </p:spPr>
      </p:pic>
      <p:pic>
        <p:nvPicPr>
          <p:cNvPr id="6" name="Kép 5">
            <a:extLst>
              <a:ext uri="{FF2B5EF4-FFF2-40B4-BE49-F238E27FC236}">
                <a16:creationId xmlns:a16="http://schemas.microsoft.com/office/drawing/2014/main" id="{5BC00CD3-C920-4AF9-C0D0-F068A1DD79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5582" y="3004112"/>
            <a:ext cx="1014476" cy="447819"/>
          </a:xfrm>
          <a:prstGeom prst="rect">
            <a:avLst/>
          </a:prstGeom>
        </p:spPr>
      </p:pic>
      <p:pic>
        <p:nvPicPr>
          <p:cNvPr id="8" name="Kép 7">
            <a:extLst>
              <a:ext uri="{FF2B5EF4-FFF2-40B4-BE49-F238E27FC236}">
                <a16:creationId xmlns:a16="http://schemas.microsoft.com/office/drawing/2014/main" id="{7A91F716-D464-4F5B-5F97-9E4DFD6DC6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852" t="25730" r="11925" b="27900"/>
          <a:stretch/>
        </p:blipFill>
        <p:spPr>
          <a:xfrm>
            <a:off x="555582" y="4000813"/>
            <a:ext cx="1631778" cy="447819"/>
          </a:xfrm>
          <a:prstGeom prst="rect">
            <a:avLst/>
          </a:prstGeom>
        </p:spPr>
      </p:pic>
      <p:pic>
        <p:nvPicPr>
          <p:cNvPr id="10" name="Kép 9">
            <a:extLst>
              <a:ext uri="{FF2B5EF4-FFF2-40B4-BE49-F238E27FC236}">
                <a16:creationId xmlns:a16="http://schemas.microsoft.com/office/drawing/2014/main" id="{7FC77AC6-F3A9-8055-E0BC-F2D93B7067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9294" y="5154748"/>
            <a:ext cx="358256" cy="447820"/>
          </a:xfrm>
          <a:prstGeom prst="rect">
            <a:avLst/>
          </a:prstGeom>
        </p:spPr>
      </p:pic>
      <p:sp>
        <p:nvSpPr>
          <p:cNvPr id="11" name="Szövegdoboz 10">
            <a:extLst>
              <a:ext uri="{FF2B5EF4-FFF2-40B4-BE49-F238E27FC236}">
                <a16:creationId xmlns:a16="http://schemas.microsoft.com/office/drawing/2014/main" id="{BF93575D-59B2-CAD0-F3DF-A0D8382C1F27}"/>
              </a:ext>
            </a:extLst>
          </p:cNvPr>
          <p:cNvSpPr txBox="1"/>
          <p:nvPr/>
        </p:nvSpPr>
        <p:spPr>
          <a:xfrm>
            <a:off x="6808235" y="2096397"/>
            <a:ext cx="1298432" cy="307777"/>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2000" kern="1200" dirty="0">
                <a:solidFill>
                  <a:schemeClr val="bg1"/>
                </a:solidFill>
                <a:latin typeface="BMWGroupTN Light" pitchFamily="50" charset="0"/>
              </a:rPr>
              <a:t>2 200 177</a:t>
            </a:r>
            <a:endParaRPr lang="en-US" sz="2000" kern="1200" dirty="0" err="1">
              <a:solidFill>
                <a:schemeClr val="bg1"/>
              </a:solidFill>
              <a:latin typeface="BMWGroupTN Light" pitchFamily="50" charset="0"/>
            </a:endParaRPr>
          </a:p>
        </p:txBody>
      </p:sp>
      <p:sp>
        <p:nvSpPr>
          <p:cNvPr id="14" name="Textfeld 22">
            <a:extLst>
              <a:ext uri="{FF2B5EF4-FFF2-40B4-BE49-F238E27FC236}">
                <a16:creationId xmlns:a16="http://schemas.microsoft.com/office/drawing/2014/main" id="{66B21E61-5F80-D1C8-1867-D4C331A2BBB2}"/>
              </a:ext>
            </a:extLst>
          </p:cNvPr>
          <p:cNvSpPr txBox="1"/>
          <p:nvPr/>
        </p:nvSpPr>
        <p:spPr>
          <a:xfrm>
            <a:off x="8410040" y="2096397"/>
            <a:ext cx="83917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b="1" dirty="0">
                <a:solidFill>
                  <a:srgbClr val="FFFFFF"/>
                </a:solidFill>
                <a:latin typeface="BMWGroupTN Condensed"/>
              </a:rPr>
              <a:t>-2.3</a:t>
            </a:r>
            <a:r>
              <a:rPr kumimoji="0" lang="en-GB" sz="2000" b="1" i="0" u="none" strike="noStrike" kern="1200" cap="none" spc="0" normalizeH="0" baseline="0" noProof="0" dirty="0">
                <a:ln>
                  <a:noFill/>
                </a:ln>
                <a:solidFill>
                  <a:srgbClr val="FFFFFF"/>
                </a:solidFill>
                <a:effectLst/>
                <a:uLnTx/>
                <a:uFillTx/>
                <a:latin typeface="BMWGroupTN Condensed"/>
                <a:ea typeface="+mn-ea"/>
                <a:cs typeface="+mn-cs"/>
              </a:rPr>
              <a:t>%</a:t>
            </a:r>
          </a:p>
        </p:txBody>
      </p:sp>
      <p:sp>
        <p:nvSpPr>
          <p:cNvPr id="16" name="Szövegdoboz 15">
            <a:extLst>
              <a:ext uri="{FF2B5EF4-FFF2-40B4-BE49-F238E27FC236}">
                <a16:creationId xmlns:a16="http://schemas.microsoft.com/office/drawing/2014/main" id="{4EC7B1CD-6C27-098B-E9A7-0D3BCF561835}"/>
              </a:ext>
            </a:extLst>
          </p:cNvPr>
          <p:cNvSpPr txBox="1"/>
          <p:nvPr/>
        </p:nvSpPr>
        <p:spPr>
          <a:xfrm>
            <a:off x="2293016" y="3074132"/>
            <a:ext cx="1065997" cy="307777"/>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2000" kern="1200" dirty="0">
                <a:solidFill>
                  <a:schemeClr val="bg1"/>
                </a:solidFill>
                <a:latin typeface="BMWGroupTN Light" pitchFamily="50" charset="0"/>
              </a:rPr>
              <a:t>244 915</a:t>
            </a:r>
            <a:endParaRPr lang="en-US" sz="2000" kern="1200" dirty="0" err="1">
              <a:solidFill>
                <a:schemeClr val="bg1"/>
              </a:solidFill>
              <a:latin typeface="BMWGroupTN Light" pitchFamily="50" charset="0"/>
            </a:endParaRPr>
          </a:p>
        </p:txBody>
      </p:sp>
      <p:sp>
        <p:nvSpPr>
          <p:cNvPr id="17" name="Textfeld 22">
            <a:extLst>
              <a:ext uri="{FF2B5EF4-FFF2-40B4-BE49-F238E27FC236}">
                <a16:creationId xmlns:a16="http://schemas.microsoft.com/office/drawing/2014/main" id="{38A883CF-7883-004C-B887-1EA1E63139D6}"/>
              </a:ext>
            </a:extLst>
          </p:cNvPr>
          <p:cNvSpPr txBox="1"/>
          <p:nvPr/>
        </p:nvSpPr>
        <p:spPr>
          <a:xfrm>
            <a:off x="3820955" y="3074132"/>
            <a:ext cx="83917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b="1" dirty="0">
                <a:solidFill>
                  <a:srgbClr val="FFFFFF"/>
                </a:solidFill>
                <a:latin typeface="BMWGroupTN Condensed"/>
              </a:rPr>
              <a:t>-17.1</a:t>
            </a:r>
            <a:r>
              <a:rPr kumimoji="0" lang="en-GB" sz="2000" b="1" i="0" u="none" strike="noStrike" kern="1200" cap="none" spc="0" normalizeH="0" baseline="0" noProof="0" dirty="0">
                <a:ln>
                  <a:noFill/>
                </a:ln>
                <a:solidFill>
                  <a:srgbClr val="FFFFFF"/>
                </a:solidFill>
                <a:effectLst/>
                <a:uLnTx/>
                <a:uFillTx/>
                <a:latin typeface="BMWGroupTN Condensed"/>
                <a:ea typeface="+mn-ea"/>
                <a:cs typeface="+mn-cs"/>
              </a:rPr>
              <a:t>%</a:t>
            </a:r>
          </a:p>
        </p:txBody>
      </p:sp>
      <p:sp>
        <p:nvSpPr>
          <p:cNvPr id="18" name="Szövegdoboz 17">
            <a:extLst>
              <a:ext uri="{FF2B5EF4-FFF2-40B4-BE49-F238E27FC236}">
                <a16:creationId xmlns:a16="http://schemas.microsoft.com/office/drawing/2014/main" id="{27FD197C-30CD-35B3-57C9-B200CCDFDDA0}"/>
              </a:ext>
            </a:extLst>
          </p:cNvPr>
          <p:cNvSpPr txBox="1"/>
          <p:nvPr/>
        </p:nvSpPr>
        <p:spPr>
          <a:xfrm>
            <a:off x="2293016" y="4070833"/>
            <a:ext cx="1065997" cy="307777"/>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2000" kern="1200" dirty="0">
                <a:solidFill>
                  <a:schemeClr val="bg1"/>
                </a:solidFill>
                <a:latin typeface="BMWGroupTN Light" pitchFamily="50" charset="0"/>
              </a:rPr>
              <a:t>210 408</a:t>
            </a:r>
            <a:endParaRPr lang="en-US" sz="2000" kern="1200" dirty="0" err="1">
              <a:solidFill>
                <a:schemeClr val="bg1"/>
              </a:solidFill>
              <a:latin typeface="BMWGroupTN Light" pitchFamily="50" charset="0"/>
            </a:endParaRPr>
          </a:p>
        </p:txBody>
      </p:sp>
      <p:sp>
        <p:nvSpPr>
          <p:cNvPr id="19" name="Textfeld 22">
            <a:extLst>
              <a:ext uri="{FF2B5EF4-FFF2-40B4-BE49-F238E27FC236}">
                <a16:creationId xmlns:a16="http://schemas.microsoft.com/office/drawing/2014/main" id="{D106465C-E8BA-C78D-DCE3-BF5E71DD6DD9}"/>
              </a:ext>
            </a:extLst>
          </p:cNvPr>
          <p:cNvSpPr txBox="1"/>
          <p:nvPr/>
        </p:nvSpPr>
        <p:spPr>
          <a:xfrm>
            <a:off x="3820955" y="4070832"/>
            <a:ext cx="83917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b="1" dirty="0">
                <a:solidFill>
                  <a:srgbClr val="FFFFFF"/>
                </a:solidFill>
                <a:latin typeface="BMWGroupTN Condensed"/>
              </a:rPr>
              <a:t>+0.6</a:t>
            </a:r>
            <a:r>
              <a:rPr kumimoji="0" lang="en-GB" sz="2000" b="1" i="0" u="none" strike="noStrike" kern="1200" cap="none" spc="0" normalizeH="0" baseline="0" noProof="0" dirty="0">
                <a:ln>
                  <a:noFill/>
                </a:ln>
                <a:solidFill>
                  <a:srgbClr val="FFFFFF"/>
                </a:solidFill>
                <a:effectLst/>
                <a:uLnTx/>
                <a:uFillTx/>
                <a:latin typeface="BMWGroupTN Condensed"/>
                <a:ea typeface="+mn-ea"/>
                <a:cs typeface="+mn-cs"/>
              </a:rPr>
              <a:t>%</a:t>
            </a:r>
          </a:p>
        </p:txBody>
      </p:sp>
      <p:sp>
        <p:nvSpPr>
          <p:cNvPr id="20" name="Szövegdoboz 19">
            <a:extLst>
              <a:ext uri="{FF2B5EF4-FFF2-40B4-BE49-F238E27FC236}">
                <a16:creationId xmlns:a16="http://schemas.microsoft.com/office/drawing/2014/main" id="{910410D1-C927-4A05-840B-935994A5A1FE}"/>
              </a:ext>
            </a:extLst>
          </p:cNvPr>
          <p:cNvSpPr txBox="1"/>
          <p:nvPr/>
        </p:nvSpPr>
        <p:spPr>
          <a:xfrm>
            <a:off x="2293016" y="5067534"/>
            <a:ext cx="732573" cy="307777"/>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2000" dirty="0">
                <a:solidFill>
                  <a:schemeClr val="bg1"/>
                </a:solidFill>
                <a:latin typeface="BMWGroupTN Light" pitchFamily="50" charset="0"/>
              </a:rPr>
              <a:t>5 712</a:t>
            </a:r>
            <a:endParaRPr lang="en-US" sz="2000" kern="1200" dirty="0" err="1">
              <a:solidFill>
                <a:schemeClr val="bg1"/>
              </a:solidFill>
              <a:latin typeface="BMWGroupTN Light" pitchFamily="50" charset="0"/>
            </a:endParaRPr>
          </a:p>
        </p:txBody>
      </p:sp>
      <p:sp>
        <p:nvSpPr>
          <p:cNvPr id="21" name="Textfeld 22">
            <a:extLst>
              <a:ext uri="{FF2B5EF4-FFF2-40B4-BE49-F238E27FC236}">
                <a16:creationId xmlns:a16="http://schemas.microsoft.com/office/drawing/2014/main" id="{D040D94D-955B-DBCE-603F-8DCDA0217EE3}"/>
              </a:ext>
            </a:extLst>
          </p:cNvPr>
          <p:cNvSpPr txBox="1"/>
          <p:nvPr/>
        </p:nvSpPr>
        <p:spPr>
          <a:xfrm>
            <a:off x="3820039" y="5067534"/>
            <a:ext cx="839170"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b="1" dirty="0">
                <a:solidFill>
                  <a:srgbClr val="FFFFFF"/>
                </a:solidFill>
                <a:latin typeface="BMWGroupTN Condensed"/>
              </a:rPr>
              <a:t>-5.3</a:t>
            </a:r>
            <a:r>
              <a:rPr kumimoji="0" lang="en-GB" sz="2000" b="1" i="0" u="none" strike="noStrike" kern="1200" cap="none" spc="0" normalizeH="0" baseline="0" noProof="0" dirty="0">
                <a:ln>
                  <a:noFill/>
                </a:ln>
                <a:solidFill>
                  <a:srgbClr val="FFFFFF"/>
                </a:solidFill>
                <a:effectLst/>
                <a:uLnTx/>
                <a:uFillTx/>
                <a:latin typeface="BMWGroupTN Condensed"/>
                <a:ea typeface="+mn-ea"/>
                <a:cs typeface="+mn-cs"/>
              </a:rPr>
              <a:t>%</a:t>
            </a:r>
          </a:p>
        </p:txBody>
      </p:sp>
      <p:sp>
        <p:nvSpPr>
          <p:cNvPr id="22" name="Ellipszis 21">
            <a:extLst>
              <a:ext uri="{FF2B5EF4-FFF2-40B4-BE49-F238E27FC236}">
                <a16:creationId xmlns:a16="http://schemas.microsoft.com/office/drawing/2014/main" id="{E44374AD-6E71-F625-B96D-3254C89C7C90}"/>
              </a:ext>
            </a:extLst>
          </p:cNvPr>
          <p:cNvSpPr/>
          <p:nvPr/>
        </p:nvSpPr>
        <p:spPr>
          <a:xfrm>
            <a:off x="9429750" y="3724275"/>
            <a:ext cx="2438400" cy="2438400"/>
          </a:xfrm>
          <a:prstGeom prst="ellipse">
            <a:avLst/>
          </a:prstGeom>
          <a:gradFill flip="none" rotWithShape="1">
            <a:gsLst>
              <a:gs pos="40000">
                <a:schemeClr val="accent1">
                  <a:shade val="30000"/>
                  <a:satMod val="115000"/>
                </a:schemeClr>
              </a:gs>
              <a:gs pos="83000">
                <a:schemeClr val="accent1">
                  <a:shade val="67500"/>
                  <a:satMod val="115000"/>
                </a:schemeClr>
              </a:gs>
              <a:gs pos="100000">
                <a:schemeClr val="accent1">
                  <a:shade val="100000"/>
                  <a:satMod val="115000"/>
                </a:schemeClr>
              </a:gs>
            </a:gsLst>
            <a:lin ang="13500000" scaled="1"/>
            <a:tileRect/>
          </a:gradFill>
          <a:ln>
            <a:noFill/>
          </a:ln>
        </p:spPr>
        <p:style>
          <a:lnRef idx="0">
            <a:scrgbClr r="0" g="0" b="0"/>
          </a:lnRef>
          <a:fillRef idx="0">
            <a:scrgbClr r="0" g="0" b="0"/>
          </a:fillRef>
          <a:effectRef idx="0">
            <a:scrgbClr r="0" g="0" b="0"/>
          </a:effectRef>
          <a:fontRef idx="minor">
            <a:schemeClr val="lt1"/>
          </a:fontRef>
        </p:style>
        <p:txBody>
          <a:bodyPr rtlCol="0" anchor="t" anchorCtr="0"/>
          <a:lstStyle/>
          <a:p>
            <a:pPr algn="l"/>
            <a:endParaRPr lang="en-US" dirty="0">
              <a:solidFill>
                <a:schemeClr val="tx1"/>
              </a:solidFill>
            </a:endParaRPr>
          </a:p>
        </p:txBody>
      </p:sp>
      <p:sp>
        <p:nvSpPr>
          <p:cNvPr id="23" name="Szövegdoboz 22">
            <a:extLst>
              <a:ext uri="{FF2B5EF4-FFF2-40B4-BE49-F238E27FC236}">
                <a16:creationId xmlns:a16="http://schemas.microsoft.com/office/drawing/2014/main" id="{952B58D8-BAD8-27A3-2CD9-AEC0FD8B21C5}"/>
              </a:ext>
            </a:extLst>
          </p:cNvPr>
          <p:cNvSpPr txBox="1"/>
          <p:nvPr/>
        </p:nvSpPr>
        <p:spPr>
          <a:xfrm>
            <a:off x="9482764" y="4278979"/>
            <a:ext cx="2332369" cy="1769715"/>
          </a:xfrm>
          <a:prstGeom prst="rect">
            <a:avLst/>
          </a:prstGeom>
        </p:spPr>
        <p:txBody>
          <a:bodyPr vert="horz" wrap="non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dirty="0">
                <a:solidFill>
                  <a:schemeClr val="bg1"/>
                </a:solidFill>
                <a:latin typeface="BMWGroupTN Light" pitchFamily="50" charset="0"/>
              </a:rPr>
              <a:t>BMW Group</a:t>
            </a:r>
          </a:p>
          <a:p>
            <a:pPr marL="0" indent="0" algn="ctr" defTabSz="914400" rtl="0" eaLnBrk="1" latinLnBrk="0" hangingPunct="1">
              <a:lnSpc>
                <a:spcPct val="100000"/>
              </a:lnSpc>
              <a:spcBef>
                <a:spcPts val="0"/>
              </a:spcBef>
              <a:spcAft>
                <a:spcPts val="600"/>
              </a:spcAft>
              <a:buClr>
                <a:schemeClr val="tx2"/>
              </a:buClr>
              <a:buFontTx/>
              <a:buNone/>
            </a:pPr>
            <a:r>
              <a:rPr lang="hu-HU" sz="3600" kern="1200" dirty="0">
                <a:solidFill>
                  <a:schemeClr val="bg1"/>
                </a:solidFill>
                <a:latin typeface="BMWGroupTN Light" pitchFamily="50" charset="0"/>
              </a:rPr>
              <a:t>2 450 804</a:t>
            </a:r>
          </a:p>
          <a:p>
            <a:pPr algn="ctr">
              <a:spcAft>
                <a:spcPts val="600"/>
              </a:spcAft>
              <a:buClr>
                <a:schemeClr val="tx2"/>
              </a:buClr>
            </a:pPr>
            <a:r>
              <a:rPr lang="hu-HU" sz="2800" dirty="0">
                <a:solidFill>
                  <a:schemeClr val="bg1"/>
                </a:solidFill>
                <a:latin typeface="BMWGroupTN Light" pitchFamily="50" charset="0"/>
              </a:rPr>
              <a:t>- 4.0%</a:t>
            </a:r>
          </a:p>
          <a:p>
            <a:pPr marL="0" indent="0" algn="ctr" defTabSz="914400" rtl="0" eaLnBrk="1" latinLnBrk="0" hangingPunct="1">
              <a:lnSpc>
                <a:spcPct val="100000"/>
              </a:lnSpc>
              <a:spcBef>
                <a:spcPts val="0"/>
              </a:spcBef>
              <a:spcAft>
                <a:spcPts val="600"/>
              </a:spcAft>
              <a:buClr>
                <a:schemeClr val="tx2"/>
              </a:buClr>
              <a:buFontTx/>
              <a:buNone/>
            </a:pPr>
            <a:endParaRPr lang="hu-HU" kern="1200" dirty="0">
              <a:solidFill>
                <a:schemeClr val="bg1"/>
              </a:solidFill>
              <a:latin typeface="BMWGroupTN Light" pitchFamily="50" charset="0"/>
            </a:endParaRPr>
          </a:p>
        </p:txBody>
      </p:sp>
    </p:spTree>
    <p:extLst>
      <p:ext uri="{BB962C8B-B14F-4D97-AF65-F5344CB8AC3E}">
        <p14:creationId xmlns:p14="http://schemas.microsoft.com/office/powerpoint/2010/main" val="40715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0" name="Kép 2">
            <a:extLst>
              <a:ext uri="{FF2B5EF4-FFF2-40B4-BE49-F238E27FC236}">
                <a16:creationId xmlns:a16="http://schemas.microsoft.com/office/drawing/2014/main" id="{291A5371-9B22-D66A-4176-CA065ACC52E8}"/>
              </a:ext>
            </a:extLst>
          </p:cNvPr>
          <p:cNvPicPr>
            <a:picLocks noChangeAspect="1"/>
          </p:cNvPicPr>
          <p:nvPr/>
        </p:nvPicPr>
        <p:blipFill>
          <a:blip r:embed="rId3">
            <a:extLst>
              <a:ext uri="{28A0092B-C50C-407E-A947-70E740481C1C}">
                <a14:useLocalDpi xmlns:a14="http://schemas.microsoft.com/office/drawing/2010/main" val="0"/>
              </a:ext>
            </a:extLst>
          </a:blip>
          <a:srcRect t="12500" b="12500"/>
          <a:stretch/>
        </p:blipFill>
        <p:spPr>
          <a:xfrm>
            <a:off x="-1" y="-1"/>
            <a:ext cx="12192001" cy="6858001"/>
          </a:xfrm>
          <a:prstGeom prst="rect">
            <a:avLst/>
          </a:prstGeom>
          <a:effectLst>
            <a:innerShdw blurRad="1206500" dist="2540000">
              <a:prstClr val="black">
                <a:alpha val="40000"/>
              </a:prstClr>
            </a:innerShdw>
          </a:effectLst>
        </p:spPr>
      </p:pic>
      <p:sp>
        <p:nvSpPr>
          <p:cNvPr id="7" name="Szövegdoboz 6">
            <a:extLst>
              <a:ext uri="{FF2B5EF4-FFF2-40B4-BE49-F238E27FC236}">
                <a16:creationId xmlns:a16="http://schemas.microsoft.com/office/drawing/2014/main" id="{AE2FFB58-869F-B633-D5C4-219CD4157563}"/>
              </a:ext>
            </a:extLst>
          </p:cNvPr>
          <p:cNvSpPr txBox="1"/>
          <p:nvPr/>
        </p:nvSpPr>
        <p:spPr>
          <a:xfrm>
            <a:off x="479424" y="472332"/>
            <a:ext cx="4705391"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BMW GLOBAL RESULTS</a:t>
            </a:r>
            <a:endParaRPr lang="en-US" sz="3200" kern="1200" dirty="0" err="1">
              <a:solidFill>
                <a:schemeClr val="bg1"/>
              </a:solidFill>
              <a:latin typeface="BMWGroupTN Light" pitchFamily="50" charset="0"/>
            </a:endParaRPr>
          </a:p>
        </p:txBody>
      </p:sp>
    </p:spTree>
    <p:extLst>
      <p:ext uri="{BB962C8B-B14F-4D97-AF65-F5344CB8AC3E}">
        <p14:creationId xmlns:p14="http://schemas.microsoft.com/office/powerpoint/2010/main" val="161342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4515A7C0-BEF2-C18A-BBCE-EF5035C6A6C8}"/>
              </a:ext>
            </a:extLst>
          </p:cNvPr>
          <p:cNvPicPr>
            <a:picLocks noChangeAspect="1"/>
          </p:cNvPicPr>
          <p:nvPr/>
        </p:nvPicPr>
        <p:blipFill>
          <a:blip r:embed="rId3">
            <a:extLst>
              <a:ext uri="{28A0092B-C50C-407E-A947-70E740481C1C}">
                <a14:useLocalDpi xmlns:a14="http://schemas.microsoft.com/office/drawing/2010/main" val="0"/>
              </a:ext>
            </a:extLst>
          </a:blip>
          <a:srcRect l="19048"/>
          <a:stretch/>
        </p:blipFill>
        <p:spPr>
          <a:xfrm>
            <a:off x="-53900" y="0"/>
            <a:ext cx="4572000" cy="6858000"/>
          </a:xfrm>
          <a:prstGeom prst="rect">
            <a:avLst/>
          </a:prstGeom>
        </p:spPr>
      </p:pic>
      <p:sp>
        <p:nvSpPr>
          <p:cNvPr id="6" name="Szövegdoboz 5">
            <a:extLst>
              <a:ext uri="{FF2B5EF4-FFF2-40B4-BE49-F238E27FC236}">
                <a16:creationId xmlns:a16="http://schemas.microsoft.com/office/drawing/2014/main" id="{9AE55F17-3CA8-A893-A70D-77929C5BADE0}"/>
              </a:ext>
            </a:extLst>
          </p:cNvPr>
          <p:cNvSpPr txBox="1"/>
          <p:nvPr/>
        </p:nvSpPr>
        <p:spPr>
          <a:xfrm>
            <a:off x="5232399" y="472332"/>
            <a:ext cx="6892926" cy="492443"/>
          </a:xfrm>
          <a:prstGeom prst="rect">
            <a:avLst/>
          </a:prstGeom>
        </p:spPr>
        <p:txBody>
          <a:bodyPr vert="horz" wrap="squar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BMW GLOBAL RESULTS</a:t>
            </a:r>
            <a:endParaRPr lang="en-US" sz="3200" kern="1200" dirty="0" err="1">
              <a:solidFill>
                <a:schemeClr val="bg1"/>
              </a:solidFill>
              <a:latin typeface="BMWGroupTN Light" pitchFamily="50" charset="0"/>
            </a:endParaRPr>
          </a:p>
        </p:txBody>
      </p:sp>
      <p:sp>
        <p:nvSpPr>
          <p:cNvPr id="7" name="Szövegdoboz 6">
            <a:extLst>
              <a:ext uri="{FF2B5EF4-FFF2-40B4-BE49-F238E27FC236}">
                <a16:creationId xmlns:a16="http://schemas.microsoft.com/office/drawing/2014/main" id="{DAB31513-3015-6BD2-2B61-84C5327C517D}"/>
              </a:ext>
            </a:extLst>
          </p:cNvPr>
          <p:cNvSpPr txBox="1"/>
          <p:nvPr/>
        </p:nvSpPr>
        <p:spPr>
          <a:xfrm>
            <a:off x="6096000" y="2899372"/>
            <a:ext cx="5646821" cy="2631490"/>
          </a:xfrm>
          <a:prstGeom prst="rect">
            <a:avLst/>
          </a:prstGeom>
        </p:spPr>
        <p:txBody>
          <a:bodyPr vert="horz" wrap="square" lIns="0" tIns="0" rIns="0" bIns="0" rtlCol="0">
            <a:spAutoFit/>
          </a:bodyPr>
          <a:lstStyle/>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en-GB" sz="1800" b="1" kern="1200" dirty="0">
                <a:solidFill>
                  <a:schemeClr val="bg1"/>
                </a:solidFill>
                <a:latin typeface="BMWGroupTN Light" pitchFamily="50" charset="0"/>
              </a:rPr>
              <a:t>Growth, stability in all sales regions except China. Targets achieved in a challenging market environment.</a:t>
            </a:r>
            <a:endParaRPr lang="hu-HU" sz="1800" b="1" kern="1200" dirty="0">
              <a:solidFill>
                <a:schemeClr val="bg1"/>
              </a:solidFill>
              <a:latin typeface="BMWGroupTN Light" pitchFamily="50" charset="0"/>
            </a:endParaRP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en-GB" sz="1800" b="1" dirty="0">
                <a:solidFill>
                  <a:schemeClr val="bg1"/>
                </a:solidFill>
                <a:latin typeface="BMWGroupTN Light" pitchFamily="50" charset="0"/>
              </a:rPr>
              <a:t>Successful model launches X3, 1 Series, BMW M5</a:t>
            </a:r>
            <a:r>
              <a:rPr lang="ro-RO" sz="1800" b="1" dirty="0">
                <a:solidFill>
                  <a:schemeClr val="bg1"/>
                </a:solidFill>
                <a:latin typeface="BMWGroupTN Light" pitchFamily="50" charset="0"/>
              </a:rPr>
              <a:t>.</a:t>
            </a: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da-DK" b="1" dirty="0">
                <a:solidFill>
                  <a:schemeClr val="bg1"/>
                </a:solidFill>
                <a:latin typeface="BMWGroupTN Light" pitchFamily="50" charset="0"/>
              </a:rPr>
              <a:t>+11.6%</a:t>
            </a:r>
            <a:r>
              <a:rPr lang="ro-RO" b="1" dirty="0">
                <a:solidFill>
                  <a:schemeClr val="bg1"/>
                </a:solidFill>
                <a:latin typeface="BMWGroupTN Light" pitchFamily="50" charset="0"/>
              </a:rPr>
              <a:t>,</a:t>
            </a:r>
            <a:r>
              <a:rPr lang="da-DK" b="1" dirty="0">
                <a:solidFill>
                  <a:schemeClr val="bg1"/>
                </a:solidFill>
                <a:latin typeface="BMWGroupTN Light" pitchFamily="50" charset="0"/>
              </a:rPr>
              <a:t> 368 523 </a:t>
            </a:r>
            <a:r>
              <a:rPr lang="ro-RO" b="1" dirty="0">
                <a:solidFill>
                  <a:schemeClr val="bg1"/>
                </a:solidFill>
                <a:latin typeface="BMWGroupTN Light" pitchFamily="50" charset="0"/>
              </a:rPr>
              <a:t>B</a:t>
            </a:r>
            <a:r>
              <a:rPr lang="da-DK" b="1" dirty="0">
                <a:solidFill>
                  <a:schemeClr val="bg1"/>
                </a:solidFill>
                <a:latin typeface="BMWGroupTN Light" pitchFamily="50" charset="0"/>
              </a:rPr>
              <a:t>EV</a:t>
            </a:r>
            <a:r>
              <a:rPr lang="ro-RO" b="1" dirty="0">
                <a:solidFill>
                  <a:schemeClr val="bg1"/>
                </a:solidFill>
                <a:latin typeface="BMWGroupTN Light" pitchFamily="50" charset="0"/>
              </a:rPr>
              <a:t> </a:t>
            </a:r>
            <a:r>
              <a:rPr lang="ro-RO" b="1" dirty="0" err="1">
                <a:solidFill>
                  <a:schemeClr val="bg1"/>
                </a:solidFill>
                <a:latin typeface="BMWGroupTN Light" pitchFamily="50" charset="0"/>
              </a:rPr>
              <a:t>sales</a:t>
            </a:r>
            <a:r>
              <a:rPr lang="ro-RO" b="1" dirty="0">
                <a:solidFill>
                  <a:schemeClr val="bg1"/>
                </a:solidFill>
                <a:latin typeface="BMWGroupTN Light" pitchFamily="50" charset="0"/>
              </a:rPr>
              <a:t> </a:t>
            </a:r>
            <a:r>
              <a:rPr lang="ro-RO" b="1" dirty="0" err="1">
                <a:solidFill>
                  <a:schemeClr val="bg1"/>
                </a:solidFill>
                <a:latin typeface="BMWGroupTN Light" pitchFamily="50" charset="0"/>
              </a:rPr>
              <a:t>have</a:t>
            </a:r>
            <a:r>
              <a:rPr lang="ro-RO" b="1" dirty="0">
                <a:solidFill>
                  <a:schemeClr val="bg1"/>
                </a:solidFill>
                <a:latin typeface="BMWGroupTN Light" pitchFamily="50" charset="0"/>
              </a:rPr>
              <a:t> </a:t>
            </a:r>
            <a:r>
              <a:rPr lang="da-DK" b="1" dirty="0">
                <a:solidFill>
                  <a:schemeClr val="bg1"/>
                </a:solidFill>
                <a:latin typeface="BMWGroupTN Light" pitchFamily="50" charset="0"/>
              </a:rPr>
              <a:t>strenghten</a:t>
            </a:r>
            <a:br>
              <a:rPr lang="da-DK" b="1" dirty="0">
                <a:solidFill>
                  <a:schemeClr val="bg1"/>
                </a:solidFill>
                <a:latin typeface="BMWGroupTN Light" pitchFamily="50" charset="0"/>
              </a:rPr>
            </a:br>
            <a:r>
              <a:rPr lang="da-DK" b="1" dirty="0">
                <a:solidFill>
                  <a:schemeClr val="bg1"/>
                </a:solidFill>
                <a:latin typeface="BMWGroupTN Light" pitchFamily="50" charset="0"/>
              </a:rPr>
              <a:t>BMW global performance.</a:t>
            </a: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endParaRPr lang="ro-RO" b="1" dirty="0">
              <a:solidFill>
                <a:schemeClr val="bg1"/>
              </a:solidFill>
              <a:latin typeface="BMWGroupTN Light" pitchFamily="50" charset="0"/>
            </a:endParaRPr>
          </a:p>
        </p:txBody>
      </p:sp>
      <p:sp>
        <p:nvSpPr>
          <p:cNvPr id="23" name="Szövegdoboz 5">
            <a:extLst>
              <a:ext uri="{FF2B5EF4-FFF2-40B4-BE49-F238E27FC236}">
                <a16:creationId xmlns:a16="http://schemas.microsoft.com/office/drawing/2014/main" id="{DE9F6A12-802E-E880-8182-9EEC0534019D}"/>
              </a:ext>
            </a:extLst>
          </p:cNvPr>
          <p:cNvSpPr txBox="1"/>
          <p:nvPr/>
        </p:nvSpPr>
        <p:spPr>
          <a:xfrm>
            <a:off x="8059003" y="1820660"/>
            <a:ext cx="3054233" cy="553998"/>
          </a:xfrm>
          <a:prstGeom prst="rect">
            <a:avLst/>
          </a:prstGeom>
        </p:spPr>
        <p:txBody>
          <a:bodyPr vert="horz" wrap="squar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b="1" dirty="0">
                <a:solidFill>
                  <a:schemeClr val="bg1"/>
                </a:solidFill>
                <a:latin typeface="BMWTypeNext Condensed" pitchFamily="50" charset="0"/>
              </a:rPr>
              <a:t>Number one in premium segment.</a:t>
            </a:r>
            <a:endParaRPr lang="hu-HU" b="1" kern="1200" dirty="0">
              <a:solidFill>
                <a:schemeClr val="bg1"/>
              </a:solidFill>
              <a:latin typeface="BMWTypeNext Condensed" pitchFamily="50" charset="0"/>
            </a:endParaRPr>
          </a:p>
        </p:txBody>
      </p:sp>
      <p:grpSp>
        <p:nvGrpSpPr>
          <p:cNvPr id="24" name="Gruppieren 62">
            <a:extLst>
              <a:ext uri="{FF2B5EF4-FFF2-40B4-BE49-F238E27FC236}">
                <a16:creationId xmlns:a16="http://schemas.microsoft.com/office/drawing/2014/main" id="{AF410581-591F-D018-FEE5-76FBEB169125}"/>
              </a:ext>
            </a:extLst>
          </p:cNvPr>
          <p:cNvGrpSpPr/>
          <p:nvPr/>
        </p:nvGrpSpPr>
        <p:grpSpPr>
          <a:xfrm>
            <a:off x="7549702" y="1983637"/>
            <a:ext cx="274259" cy="228046"/>
            <a:chOff x="4910965" y="4018850"/>
            <a:chExt cx="341280" cy="283775"/>
          </a:xfrm>
          <a:solidFill>
            <a:schemeClr val="bg1"/>
          </a:solidFill>
        </p:grpSpPr>
        <p:sp>
          <p:nvSpPr>
            <p:cNvPr id="25" name="Pfeil: Chevron 447">
              <a:extLst>
                <a:ext uri="{FF2B5EF4-FFF2-40B4-BE49-F238E27FC236}">
                  <a16:creationId xmlns:a16="http://schemas.microsoft.com/office/drawing/2014/main" id="{2C1D070F-01C5-EEAF-2163-8E0899C86AEF}"/>
                </a:ext>
              </a:extLst>
            </p:cNvPr>
            <p:cNvSpPr/>
            <p:nvPr/>
          </p:nvSpPr>
          <p:spPr>
            <a:xfrm>
              <a:off x="4910965" y="4018850"/>
              <a:ext cx="200945" cy="283774"/>
            </a:xfrm>
            <a:prstGeom prst="chevron">
              <a:avLst>
                <a:gd name="adj" fmla="val 67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26" name="Pfeil: Chevron 448">
              <a:extLst>
                <a:ext uri="{FF2B5EF4-FFF2-40B4-BE49-F238E27FC236}">
                  <a16:creationId xmlns:a16="http://schemas.microsoft.com/office/drawing/2014/main" id="{0BD06BD3-9770-FEBC-5595-AD7A3AD0CC3D}"/>
                </a:ext>
              </a:extLst>
            </p:cNvPr>
            <p:cNvSpPr/>
            <p:nvPr/>
          </p:nvSpPr>
          <p:spPr>
            <a:xfrm>
              <a:off x="5051300" y="4018851"/>
              <a:ext cx="200945" cy="283774"/>
            </a:xfrm>
            <a:prstGeom prst="chevron">
              <a:avLst>
                <a:gd name="adj" fmla="val 67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grpSp>
      <p:sp>
        <p:nvSpPr>
          <p:cNvPr id="27" name="Szövegdoboz 1">
            <a:extLst>
              <a:ext uri="{FF2B5EF4-FFF2-40B4-BE49-F238E27FC236}">
                <a16:creationId xmlns:a16="http://schemas.microsoft.com/office/drawing/2014/main" id="{1971E898-60F5-F234-ADE1-9BB08E4BE195}"/>
              </a:ext>
            </a:extLst>
          </p:cNvPr>
          <p:cNvSpPr txBox="1"/>
          <p:nvPr/>
        </p:nvSpPr>
        <p:spPr>
          <a:xfrm>
            <a:off x="5232399" y="1543662"/>
            <a:ext cx="2713828" cy="1107996"/>
          </a:xfrm>
          <a:prstGeom prst="rect">
            <a:avLst/>
          </a:prstGeom>
        </p:spPr>
        <p:txBody>
          <a:bodyPr vert="horz" wrap="square" lIns="0" tIns="0" rIns="0" bIns="0" rtlCol="0">
            <a:spAutoFit/>
          </a:bodyPr>
          <a:lstStyle/>
          <a:p>
            <a:pPr>
              <a:spcAft>
                <a:spcPts val="600"/>
              </a:spcAft>
              <a:buClr>
                <a:schemeClr val="tx2"/>
              </a:buClr>
            </a:pPr>
            <a:r>
              <a:rPr lang="hu-HU" sz="3600" kern="1200" dirty="0">
                <a:solidFill>
                  <a:schemeClr val="bg1"/>
                </a:solidFill>
                <a:latin typeface="+mj-lt"/>
              </a:rPr>
              <a:t>2 200 177 units</a:t>
            </a:r>
            <a:endParaRPr lang="hu-HU" sz="3600" kern="1200" dirty="0">
              <a:solidFill>
                <a:schemeClr val="tx1"/>
              </a:solidFill>
              <a:latin typeface="+mj-lt"/>
              <a:ea typeface="+mn-ea"/>
              <a:cs typeface="+mn-cs"/>
            </a:endParaRPr>
          </a:p>
        </p:txBody>
      </p:sp>
    </p:spTree>
    <p:extLst>
      <p:ext uri="{BB962C8B-B14F-4D97-AF65-F5344CB8AC3E}">
        <p14:creationId xmlns:p14="http://schemas.microsoft.com/office/powerpoint/2010/main" val="186724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Grafik 479">
            <a:extLst>
              <a:ext uri="{FF2B5EF4-FFF2-40B4-BE49-F238E27FC236}">
                <a16:creationId xmlns:a16="http://schemas.microsoft.com/office/drawing/2014/main" id="{65BB245A-A585-D9E3-6D6F-6F89BDE3B59E}"/>
              </a:ext>
            </a:extLst>
          </p:cNvPr>
          <p:cNvPicPr>
            <a:picLocks noChangeAspect="1"/>
          </p:cNvPicPr>
          <p:nvPr/>
        </p:nvPicPr>
        <p:blipFill>
          <a:blip r:embed="rId3">
            <a:extLst>
              <a:ext uri="{28A0092B-C50C-407E-A947-70E740481C1C}">
                <a14:useLocalDpi xmlns:a14="http://schemas.microsoft.com/office/drawing/2010/main" val="0"/>
              </a:ext>
            </a:extLst>
          </a:blip>
          <a:srcRect t="7932" b="7932"/>
          <a:stretch/>
        </p:blipFill>
        <p:spPr>
          <a:xfrm>
            <a:off x="-34612" y="1"/>
            <a:ext cx="12226612" cy="6857984"/>
          </a:xfrm>
          <a:prstGeom prst="rect">
            <a:avLst/>
          </a:prstGeom>
          <a:effectLst>
            <a:innerShdw dir="17100000">
              <a:prstClr val="black"/>
            </a:innerShdw>
          </a:effectLst>
        </p:spPr>
      </p:pic>
      <p:sp>
        <p:nvSpPr>
          <p:cNvPr id="16" name="Téglalap 15">
            <a:extLst>
              <a:ext uri="{FF2B5EF4-FFF2-40B4-BE49-F238E27FC236}">
                <a16:creationId xmlns:a16="http://schemas.microsoft.com/office/drawing/2014/main" id="{8DBCE345-429F-F828-B2F2-3C4C8349E7EF}"/>
              </a:ext>
            </a:extLst>
          </p:cNvPr>
          <p:cNvSpPr/>
          <p:nvPr/>
        </p:nvSpPr>
        <p:spPr>
          <a:xfrm rot="10800000">
            <a:off x="-34613" y="0"/>
            <a:ext cx="12226613" cy="5226842"/>
          </a:xfrm>
          <a:prstGeom prst="rect">
            <a:avLst/>
          </a:prstGeom>
          <a:gradFill flip="none" rotWithShape="1">
            <a:gsLst>
              <a:gs pos="1449">
                <a:schemeClr val="tx1">
                  <a:alpha val="0"/>
                </a:schemeClr>
              </a:gs>
              <a:gs pos="36948">
                <a:srgbClr val="060606">
                  <a:alpha val="31000"/>
                </a:srgbClr>
              </a:gs>
              <a:gs pos="12000">
                <a:schemeClr val="tx1">
                  <a:alpha val="23000"/>
                </a:schemeClr>
              </a:gs>
              <a:gs pos="66000">
                <a:schemeClr val="tx1">
                  <a:lumMod val="95000"/>
                  <a:lumOff val="5000"/>
                  <a:alpha val="78000"/>
                </a:schemeClr>
              </a:gs>
            </a:gsLst>
            <a:lin ang="54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a:solidFill>
                <a:schemeClr val="tx1"/>
              </a:solidFill>
            </a:endParaRPr>
          </a:p>
        </p:txBody>
      </p:sp>
      <p:pic>
        <p:nvPicPr>
          <p:cNvPr id="9" name="Kép 8">
            <a:extLst>
              <a:ext uri="{FF2B5EF4-FFF2-40B4-BE49-F238E27FC236}">
                <a16:creationId xmlns:a16="http://schemas.microsoft.com/office/drawing/2014/main" id="{6A0E0572-6EE4-0519-A172-B4D66DFADF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3902" y="572399"/>
            <a:ext cx="1645698" cy="598436"/>
          </a:xfrm>
          <a:prstGeom prst="rect">
            <a:avLst/>
          </a:prstGeom>
        </p:spPr>
      </p:pic>
      <p:sp>
        <p:nvSpPr>
          <p:cNvPr id="10" name="Szövegdoboz 9">
            <a:extLst>
              <a:ext uri="{FF2B5EF4-FFF2-40B4-BE49-F238E27FC236}">
                <a16:creationId xmlns:a16="http://schemas.microsoft.com/office/drawing/2014/main" id="{7922336A-D401-38BF-12B6-A8A9978FCAE4}"/>
              </a:ext>
            </a:extLst>
          </p:cNvPr>
          <p:cNvSpPr txBox="1"/>
          <p:nvPr/>
        </p:nvSpPr>
        <p:spPr>
          <a:xfrm>
            <a:off x="479424" y="472332"/>
            <a:ext cx="4680256"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BMW M GLOBAL SALES</a:t>
            </a:r>
            <a:endParaRPr lang="en-US" sz="3200" kern="1200" dirty="0" err="1">
              <a:solidFill>
                <a:schemeClr val="bg1"/>
              </a:solidFill>
              <a:latin typeface="BMWGroupTN Light" pitchFamily="50" charset="0"/>
            </a:endParaRPr>
          </a:p>
        </p:txBody>
      </p:sp>
      <p:grpSp>
        <p:nvGrpSpPr>
          <p:cNvPr id="11" name="Gruppieren 39">
            <a:extLst>
              <a:ext uri="{FF2B5EF4-FFF2-40B4-BE49-F238E27FC236}">
                <a16:creationId xmlns:a16="http://schemas.microsoft.com/office/drawing/2014/main" id="{CF69FAAA-41BB-7FD9-8B91-E798AB79F5A7}"/>
              </a:ext>
            </a:extLst>
          </p:cNvPr>
          <p:cNvGrpSpPr/>
          <p:nvPr/>
        </p:nvGrpSpPr>
        <p:grpSpPr>
          <a:xfrm>
            <a:off x="-158394" y="367"/>
            <a:ext cx="4291767" cy="168649"/>
            <a:chOff x="10190356" y="0"/>
            <a:chExt cx="14179918" cy="557213"/>
          </a:xfrm>
          <a:effectLst>
            <a:outerShdw blurRad="63500" dist="63500" dir="8100000" algn="tr" rotWithShape="0">
              <a:prstClr val="black">
                <a:alpha val="52000"/>
              </a:prstClr>
            </a:outerShdw>
          </a:effectLst>
        </p:grpSpPr>
        <p:sp>
          <p:nvSpPr>
            <p:cNvPr id="12" name="Freihandform: Form 40">
              <a:extLst>
                <a:ext uri="{FF2B5EF4-FFF2-40B4-BE49-F238E27FC236}">
                  <a16:creationId xmlns:a16="http://schemas.microsoft.com/office/drawing/2014/main" id="{F1E83BA0-F827-9917-AE53-37BAD029CEC5}"/>
                </a:ext>
              </a:extLst>
            </p:cNvPr>
            <p:cNvSpPr/>
            <p:nvPr/>
          </p:nvSpPr>
          <p:spPr>
            <a:xfrm rot="10800000">
              <a:off x="19424648" y="0"/>
              <a:ext cx="4945626" cy="557213"/>
            </a:xfrm>
            <a:custGeom>
              <a:avLst/>
              <a:gdLst>
                <a:gd name="connsiteX0" fmla="*/ 4621752 w 4945626"/>
                <a:gd name="connsiteY0" fmla="*/ 557213 h 557213"/>
                <a:gd name="connsiteX1" fmla="*/ 4589328 w 4945626"/>
                <a:gd name="connsiteY1" fmla="*/ 557213 h 557213"/>
                <a:gd name="connsiteX2" fmla="*/ 1335024 w 4945626"/>
                <a:gd name="connsiteY2" fmla="*/ 557213 h 557213"/>
                <a:gd name="connsiteX3" fmla="*/ 0 w 4945626"/>
                <a:gd name="connsiteY3" fmla="*/ 557213 h 557213"/>
                <a:gd name="connsiteX4" fmla="*/ 323874 w 4945626"/>
                <a:gd name="connsiteY4" fmla="*/ 0 h 557213"/>
                <a:gd name="connsiteX5" fmla="*/ 4945626 w 4945626"/>
                <a:gd name="connsiteY5"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5626" h="557213">
                  <a:moveTo>
                    <a:pt x="4621752" y="557213"/>
                  </a:moveTo>
                  <a:lnTo>
                    <a:pt x="4589328" y="557213"/>
                  </a:lnTo>
                  <a:lnTo>
                    <a:pt x="1335024" y="557213"/>
                  </a:lnTo>
                  <a:lnTo>
                    <a:pt x="0" y="557213"/>
                  </a:lnTo>
                  <a:lnTo>
                    <a:pt x="323874" y="0"/>
                  </a:lnTo>
                  <a:lnTo>
                    <a:pt x="4945626" y="0"/>
                  </a:lnTo>
                  <a:close/>
                </a:path>
              </a:pathLst>
            </a:custGeom>
            <a:solidFill>
              <a:srgbClr val="E227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41">
              <a:extLst>
                <a:ext uri="{FF2B5EF4-FFF2-40B4-BE49-F238E27FC236}">
                  <a16:creationId xmlns:a16="http://schemas.microsoft.com/office/drawing/2014/main" id="{BE2DEE6B-B84D-5D78-8396-A583EBE0999C}"/>
                </a:ext>
              </a:extLst>
            </p:cNvPr>
            <p:cNvSpPr/>
            <p:nvPr/>
          </p:nvSpPr>
          <p:spPr>
            <a:xfrm rot="10800000">
              <a:off x="14807325" y="0"/>
              <a:ext cx="4945623" cy="557213"/>
            </a:xfrm>
            <a:custGeom>
              <a:avLst/>
              <a:gdLst>
                <a:gd name="connsiteX0" fmla="*/ 4621749 w 4945623"/>
                <a:gd name="connsiteY0" fmla="*/ 557213 h 557213"/>
                <a:gd name="connsiteX1" fmla="*/ 4589327 w 4945623"/>
                <a:gd name="connsiteY1" fmla="*/ 557213 h 557213"/>
                <a:gd name="connsiteX2" fmla="*/ 1335024 w 4945623"/>
                <a:gd name="connsiteY2" fmla="*/ 557213 h 557213"/>
                <a:gd name="connsiteX3" fmla="*/ 0 w 4945623"/>
                <a:gd name="connsiteY3" fmla="*/ 557213 h 557213"/>
                <a:gd name="connsiteX4" fmla="*/ 323874 w 4945623"/>
                <a:gd name="connsiteY4" fmla="*/ 0 h 557213"/>
                <a:gd name="connsiteX5" fmla="*/ 4945623 w 4945623"/>
                <a:gd name="connsiteY5"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5623" h="557213">
                  <a:moveTo>
                    <a:pt x="4621749" y="557213"/>
                  </a:moveTo>
                  <a:lnTo>
                    <a:pt x="4589327" y="557213"/>
                  </a:lnTo>
                  <a:lnTo>
                    <a:pt x="1335024" y="557213"/>
                  </a:lnTo>
                  <a:lnTo>
                    <a:pt x="0" y="557213"/>
                  </a:lnTo>
                  <a:lnTo>
                    <a:pt x="323874" y="0"/>
                  </a:lnTo>
                  <a:lnTo>
                    <a:pt x="4945623" y="0"/>
                  </a:lnTo>
                  <a:close/>
                </a:path>
              </a:pathLst>
            </a:custGeom>
            <a:solidFill>
              <a:srgbClr val="003D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42">
              <a:extLst>
                <a:ext uri="{FF2B5EF4-FFF2-40B4-BE49-F238E27FC236}">
                  <a16:creationId xmlns:a16="http://schemas.microsoft.com/office/drawing/2014/main" id="{76F08BE5-E747-937B-655D-7BA3052E9AE8}"/>
                </a:ext>
              </a:extLst>
            </p:cNvPr>
            <p:cNvSpPr/>
            <p:nvPr/>
          </p:nvSpPr>
          <p:spPr>
            <a:xfrm rot="10800000">
              <a:off x="10190356" y="0"/>
              <a:ext cx="4945622" cy="557213"/>
            </a:xfrm>
            <a:custGeom>
              <a:avLst/>
              <a:gdLst>
                <a:gd name="connsiteX0" fmla="*/ 4621747 w 4945622"/>
                <a:gd name="connsiteY0" fmla="*/ 557213 h 557213"/>
                <a:gd name="connsiteX1" fmla="*/ 4589326 w 4945622"/>
                <a:gd name="connsiteY1" fmla="*/ 557213 h 557213"/>
                <a:gd name="connsiteX2" fmla="*/ 1335024 w 4945622"/>
                <a:gd name="connsiteY2" fmla="*/ 557213 h 557213"/>
                <a:gd name="connsiteX3" fmla="*/ 0 w 4945622"/>
                <a:gd name="connsiteY3" fmla="*/ 557213 h 557213"/>
                <a:gd name="connsiteX4" fmla="*/ 323874 w 4945622"/>
                <a:gd name="connsiteY4" fmla="*/ 0 h 557213"/>
                <a:gd name="connsiteX5" fmla="*/ 4945622 w 4945622"/>
                <a:gd name="connsiteY5"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5622" h="557213">
                  <a:moveTo>
                    <a:pt x="4621747" y="557213"/>
                  </a:moveTo>
                  <a:lnTo>
                    <a:pt x="4589326" y="557213"/>
                  </a:lnTo>
                  <a:lnTo>
                    <a:pt x="1335024" y="557213"/>
                  </a:lnTo>
                  <a:lnTo>
                    <a:pt x="0" y="557213"/>
                  </a:lnTo>
                  <a:lnTo>
                    <a:pt x="323874" y="0"/>
                  </a:lnTo>
                  <a:lnTo>
                    <a:pt x="4945622" y="0"/>
                  </a:lnTo>
                  <a:close/>
                </a:path>
              </a:pathLst>
            </a:custGeom>
            <a:solidFill>
              <a:srgbClr val="0066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pSp>
    </p:spTree>
    <p:extLst>
      <p:ext uri="{BB962C8B-B14F-4D97-AF65-F5344CB8AC3E}">
        <p14:creationId xmlns:p14="http://schemas.microsoft.com/office/powerpoint/2010/main" val="123500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C9E77CD-835C-3A40-D876-5509D2999198}"/>
              </a:ext>
            </a:extLst>
          </p:cNvPr>
          <p:cNvPicPr>
            <a:picLocks noChangeAspect="1"/>
          </p:cNvPicPr>
          <p:nvPr/>
        </p:nvPicPr>
        <p:blipFill>
          <a:blip r:embed="rId3" cstate="print">
            <a:extLst>
              <a:ext uri="{28A0092B-C50C-407E-A947-70E740481C1C}">
                <a14:useLocalDpi xmlns:a14="http://schemas.microsoft.com/office/drawing/2010/main" val="0"/>
              </a:ext>
            </a:extLst>
          </a:blip>
          <a:srcRect l="23910" r="31645"/>
          <a:stretch/>
        </p:blipFill>
        <p:spPr>
          <a:xfrm>
            <a:off x="0" y="0"/>
            <a:ext cx="4580292" cy="6870438"/>
          </a:xfrm>
          <a:prstGeom prst="rect">
            <a:avLst/>
          </a:prstGeom>
        </p:spPr>
      </p:pic>
      <p:sp>
        <p:nvSpPr>
          <p:cNvPr id="6" name="Szövegdoboz 5">
            <a:extLst>
              <a:ext uri="{FF2B5EF4-FFF2-40B4-BE49-F238E27FC236}">
                <a16:creationId xmlns:a16="http://schemas.microsoft.com/office/drawing/2014/main" id="{9AE55F17-3CA8-A893-A70D-77929C5BADE0}"/>
              </a:ext>
            </a:extLst>
          </p:cNvPr>
          <p:cNvSpPr txBox="1"/>
          <p:nvPr/>
        </p:nvSpPr>
        <p:spPr>
          <a:xfrm>
            <a:off x="5232399" y="472332"/>
            <a:ext cx="6892926" cy="492443"/>
          </a:xfrm>
          <a:prstGeom prst="rect">
            <a:avLst/>
          </a:prstGeom>
        </p:spPr>
        <p:txBody>
          <a:bodyPr vert="horz" wrap="squar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BMW M GLOBAL SALES</a:t>
            </a:r>
            <a:endParaRPr lang="en-US" sz="3200" kern="1200" dirty="0" err="1">
              <a:solidFill>
                <a:schemeClr val="bg1"/>
              </a:solidFill>
              <a:latin typeface="BMWGroupTN Light" pitchFamily="50" charset="0"/>
            </a:endParaRPr>
          </a:p>
        </p:txBody>
      </p:sp>
      <p:sp>
        <p:nvSpPr>
          <p:cNvPr id="7" name="Szövegdoboz 6">
            <a:extLst>
              <a:ext uri="{FF2B5EF4-FFF2-40B4-BE49-F238E27FC236}">
                <a16:creationId xmlns:a16="http://schemas.microsoft.com/office/drawing/2014/main" id="{DAB31513-3015-6BD2-2B61-84C5327C517D}"/>
              </a:ext>
            </a:extLst>
          </p:cNvPr>
          <p:cNvSpPr txBox="1"/>
          <p:nvPr/>
        </p:nvSpPr>
        <p:spPr>
          <a:xfrm>
            <a:off x="6096000" y="3447042"/>
            <a:ext cx="6211249" cy="2123658"/>
          </a:xfrm>
          <a:prstGeom prst="rect">
            <a:avLst/>
          </a:prstGeom>
        </p:spPr>
        <p:txBody>
          <a:bodyPr vert="horz" wrap="square" lIns="0" tIns="0" rIns="0" bIns="0" rtlCol="0">
            <a:spAutoFit/>
          </a:bodyPr>
          <a:lstStyle/>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ro-RO" b="1" dirty="0">
                <a:solidFill>
                  <a:schemeClr val="bg1"/>
                </a:solidFill>
                <a:latin typeface="BMWGroupTN Light" pitchFamily="50" charset="0"/>
              </a:rPr>
              <a:t>Best </a:t>
            </a:r>
            <a:r>
              <a:rPr lang="ro-RO" b="1" dirty="0" err="1">
                <a:solidFill>
                  <a:schemeClr val="bg1"/>
                </a:solidFill>
                <a:latin typeface="BMWGroupTN Light" pitchFamily="50" charset="0"/>
              </a:rPr>
              <a:t>seller</a:t>
            </a:r>
            <a:r>
              <a:rPr lang="ro-RO" b="1" dirty="0">
                <a:solidFill>
                  <a:schemeClr val="bg1"/>
                </a:solidFill>
                <a:latin typeface="BMWGroupTN Light" pitchFamily="50" charset="0"/>
              </a:rPr>
              <a:t> BMW i4 M50 for the 3rd </a:t>
            </a:r>
            <a:r>
              <a:rPr lang="ro-RO" b="1" dirty="0" err="1">
                <a:solidFill>
                  <a:schemeClr val="bg1"/>
                </a:solidFill>
                <a:latin typeface="BMWGroupTN Light" pitchFamily="50" charset="0"/>
              </a:rPr>
              <a:t>year</a:t>
            </a:r>
            <a:r>
              <a:rPr lang="ro-RO" b="1" dirty="0">
                <a:solidFill>
                  <a:schemeClr val="bg1"/>
                </a:solidFill>
                <a:latin typeface="BMWGroupTN Light" pitchFamily="50" charset="0"/>
              </a:rPr>
              <a:t> </a:t>
            </a:r>
            <a:r>
              <a:rPr lang="ro-RO" b="1" dirty="0" err="1">
                <a:solidFill>
                  <a:schemeClr val="bg1"/>
                </a:solidFill>
                <a:latin typeface="BMWGroupTN Light" pitchFamily="50" charset="0"/>
              </a:rPr>
              <a:t>running</a:t>
            </a:r>
            <a:r>
              <a:rPr lang="ro-RO" b="1" dirty="0">
                <a:solidFill>
                  <a:schemeClr val="bg1"/>
                </a:solidFill>
                <a:latin typeface="BMWGroupTN Light" pitchFamily="50" charset="0"/>
              </a:rPr>
              <a:t>.</a:t>
            </a: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r>
              <a:rPr lang="ro-RO" b="1" dirty="0">
                <a:solidFill>
                  <a:schemeClr val="bg1"/>
                </a:solidFill>
                <a:latin typeface="BMWGroupTN Light" pitchFamily="50" charset="0"/>
              </a:rPr>
              <a:t>Record </a:t>
            </a:r>
            <a:r>
              <a:rPr lang="ro-RO" b="1" dirty="0" err="1">
                <a:solidFill>
                  <a:schemeClr val="bg1"/>
                </a:solidFill>
                <a:latin typeface="BMWGroupTN Light" pitchFamily="50" charset="0"/>
              </a:rPr>
              <a:t>growth</a:t>
            </a:r>
            <a:r>
              <a:rPr lang="ro-RO" b="1" dirty="0">
                <a:solidFill>
                  <a:schemeClr val="bg1"/>
                </a:solidFill>
                <a:latin typeface="BMWGroupTN Light" pitchFamily="50" charset="0"/>
              </a:rPr>
              <a:t> for:</a:t>
            </a:r>
            <a:br>
              <a:rPr lang="ro-RO" b="1" dirty="0">
                <a:solidFill>
                  <a:schemeClr val="bg1"/>
                </a:solidFill>
                <a:latin typeface="BMWGroupTN Light" pitchFamily="50" charset="0"/>
              </a:rPr>
            </a:br>
            <a:r>
              <a:rPr lang="en-GB" b="1" dirty="0">
                <a:solidFill>
                  <a:schemeClr val="bg1"/>
                </a:solidFill>
                <a:latin typeface="BMWGroupTN Light" pitchFamily="50" charset="0"/>
              </a:rPr>
              <a:t>BMW M2 +64%</a:t>
            </a:r>
            <a:br>
              <a:rPr lang="ro-RO" b="1" dirty="0">
                <a:solidFill>
                  <a:schemeClr val="bg1"/>
                </a:solidFill>
                <a:latin typeface="BMWGroupTN Light" pitchFamily="50" charset="0"/>
              </a:rPr>
            </a:br>
            <a:r>
              <a:rPr lang="en-GB" b="1" dirty="0">
                <a:solidFill>
                  <a:schemeClr val="bg1"/>
                </a:solidFill>
                <a:latin typeface="BMWGroupTN Light" pitchFamily="50" charset="0"/>
              </a:rPr>
              <a:t>BMW M3 Touring +57%</a:t>
            </a:r>
            <a:br>
              <a:rPr lang="ro-RO" b="1" dirty="0">
                <a:solidFill>
                  <a:schemeClr val="bg1"/>
                </a:solidFill>
                <a:latin typeface="BMWGroupTN Light" pitchFamily="50" charset="0"/>
              </a:rPr>
            </a:br>
            <a:r>
              <a:rPr lang="en-GB" b="1" dirty="0">
                <a:solidFill>
                  <a:schemeClr val="bg1"/>
                </a:solidFill>
                <a:latin typeface="BMWGroupTN Light" pitchFamily="50" charset="0"/>
              </a:rPr>
              <a:t>BMW XM +17%</a:t>
            </a:r>
          </a:p>
          <a:p>
            <a:pPr marL="285750" indent="-285750" defTabSz="914400" rtl="0" eaLnBrk="1" latinLnBrk="0" hangingPunct="1">
              <a:lnSpc>
                <a:spcPct val="100000"/>
              </a:lnSpc>
              <a:spcBef>
                <a:spcPts val="0"/>
              </a:spcBef>
              <a:spcAft>
                <a:spcPts val="1800"/>
              </a:spcAft>
              <a:buClr>
                <a:schemeClr val="bg1"/>
              </a:buClr>
              <a:buFont typeface="Arial" panose="020B0604020202020204" pitchFamily="34" charset="0"/>
              <a:buChar char="•"/>
            </a:pPr>
            <a:endParaRPr lang="en-US" b="1" dirty="0">
              <a:solidFill>
                <a:schemeClr val="bg1"/>
              </a:solidFill>
              <a:latin typeface="BMWGroupTN Light" pitchFamily="50" charset="0"/>
            </a:endParaRPr>
          </a:p>
        </p:txBody>
      </p:sp>
      <p:sp>
        <p:nvSpPr>
          <p:cNvPr id="2" name="Szövegdoboz 16">
            <a:extLst>
              <a:ext uri="{FF2B5EF4-FFF2-40B4-BE49-F238E27FC236}">
                <a16:creationId xmlns:a16="http://schemas.microsoft.com/office/drawing/2014/main" id="{E74A2181-ED2C-62C4-D490-B2EF1700D904}"/>
              </a:ext>
            </a:extLst>
          </p:cNvPr>
          <p:cNvSpPr txBox="1"/>
          <p:nvPr/>
        </p:nvSpPr>
        <p:spPr>
          <a:xfrm>
            <a:off x="4081426" y="1413384"/>
            <a:ext cx="4482541" cy="1585049"/>
          </a:xfrm>
          <a:prstGeom prst="rect">
            <a:avLst/>
          </a:prstGeom>
        </p:spPr>
        <p:txBody>
          <a:bodyPr vert="horz" wrap="squar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mj-lt"/>
              </a:rPr>
              <a:t>+2.1%</a:t>
            </a:r>
            <a:endParaRPr lang="hu-HU" sz="3200" kern="1200" dirty="0">
              <a:solidFill>
                <a:schemeClr val="bg1"/>
              </a:solidFill>
              <a:latin typeface="+mj-lt"/>
            </a:endParaRPr>
          </a:p>
          <a:p>
            <a:pPr marL="0" indent="0" algn="ctr" defTabSz="914400" rtl="0" eaLnBrk="1" latinLnBrk="0" hangingPunct="1">
              <a:lnSpc>
                <a:spcPct val="100000"/>
              </a:lnSpc>
              <a:spcBef>
                <a:spcPts val="0"/>
              </a:spcBef>
              <a:spcAft>
                <a:spcPts val="600"/>
              </a:spcAft>
              <a:buClr>
                <a:schemeClr val="tx2"/>
              </a:buClr>
              <a:buFontTx/>
              <a:buNone/>
            </a:pPr>
            <a:r>
              <a:rPr lang="hu-HU" sz="2000" b="1" dirty="0">
                <a:solidFill>
                  <a:schemeClr val="bg1"/>
                </a:solidFill>
                <a:latin typeface="BMWGroupTN" pitchFamily="50" charset="0"/>
              </a:rPr>
              <a:t>206 582</a:t>
            </a:r>
          </a:p>
          <a:p>
            <a:pPr marL="0" indent="0" algn="ctr" defTabSz="914400" rtl="0" eaLnBrk="1" latinLnBrk="0" hangingPunct="1">
              <a:lnSpc>
                <a:spcPct val="100000"/>
              </a:lnSpc>
              <a:spcBef>
                <a:spcPts val="0"/>
              </a:spcBef>
              <a:spcAft>
                <a:spcPts val="600"/>
              </a:spcAft>
              <a:buClr>
                <a:schemeClr val="tx2"/>
              </a:buClr>
              <a:buFontTx/>
              <a:buNone/>
            </a:pPr>
            <a:r>
              <a:rPr lang="hu-HU" b="1" dirty="0">
                <a:solidFill>
                  <a:schemeClr val="bg1"/>
                </a:solidFill>
                <a:latin typeface="BMWGroupTN Light" pitchFamily="50" charset="0"/>
              </a:rPr>
              <a:t>h</a:t>
            </a:r>
            <a:r>
              <a:rPr lang="hu-HU" b="1" kern="1200" dirty="0">
                <a:solidFill>
                  <a:schemeClr val="bg1"/>
                </a:solidFill>
                <a:latin typeface="BMWGroupTN Light" pitchFamily="50" charset="0"/>
              </a:rPr>
              <a:t>igh performance </a:t>
            </a:r>
          </a:p>
          <a:p>
            <a:pPr marL="0" indent="0" algn="ctr" defTabSz="914400" rtl="0" eaLnBrk="1" latinLnBrk="0" hangingPunct="1">
              <a:lnSpc>
                <a:spcPct val="100000"/>
              </a:lnSpc>
              <a:spcBef>
                <a:spcPts val="0"/>
              </a:spcBef>
              <a:spcAft>
                <a:spcPts val="600"/>
              </a:spcAft>
              <a:buClr>
                <a:schemeClr val="tx2"/>
              </a:buClr>
              <a:buFontTx/>
              <a:buNone/>
            </a:pPr>
            <a:r>
              <a:rPr lang="hu-HU" b="1" kern="1200" dirty="0">
                <a:solidFill>
                  <a:schemeClr val="bg1"/>
                </a:solidFill>
                <a:latin typeface="BMWGroupTN Light" pitchFamily="50" charset="0"/>
              </a:rPr>
              <a:t>and performance models</a:t>
            </a:r>
          </a:p>
        </p:txBody>
      </p:sp>
      <p:sp>
        <p:nvSpPr>
          <p:cNvPr id="4" name="Szövegdoboz 17">
            <a:extLst>
              <a:ext uri="{FF2B5EF4-FFF2-40B4-BE49-F238E27FC236}">
                <a16:creationId xmlns:a16="http://schemas.microsoft.com/office/drawing/2014/main" id="{6ED5FDDC-6E1B-81E4-A879-673D994063B4}"/>
              </a:ext>
            </a:extLst>
          </p:cNvPr>
          <p:cNvSpPr txBox="1"/>
          <p:nvPr/>
        </p:nvSpPr>
        <p:spPr>
          <a:xfrm>
            <a:off x="8274186" y="1948145"/>
            <a:ext cx="3026277" cy="630942"/>
          </a:xfrm>
          <a:prstGeom prst="rect">
            <a:avLst/>
          </a:prstGeom>
        </p:spPr>
        <p:txBody>
          <a:bodyPr vert="horz" wrap="none" lIns="0" tIns="0" rIns="0" bIns="0" rtlCol="0">
            <a:spAutoFit/>
          </a:bodyPr>
          <a:lstStyle/>
          <a:p>
            <a:pPr marL="0" indent="0" algn="ctr" defTabSz="914400" rtl="0" eaLnBrk="1" latinLnBrk="0" hangingPunct="1">
              <a:lnSpc>
                <a:spcPct val="100000"/>
              </a:lnSpc>
              <a:spcBef>
                <a:spcPts val="0"/>
              </a:spcBef>
              <a:spcAft>
                <a:spcPts val="600"/>
              </a:spcAft>
              <a:buClr>
                <a:schemeClr val="tx2"/>
              </a:buClr>
              <a:buFontTx/>
              <a:buNone/>
            </a:pPr>
            <a:r>
              <a:rPr lang="hu-HU" dirty="0">
                <a:solidFill>
                  <a:schemeClr val="bg1"/>
                </a:solidFill>
                <a:latin typeface="BMWGroupTN Light" pitchFamily="50" charset="0"/>
              </a:rPr>
              <a:t>Record sales in the 50 years </a:t>
            </a:r>
          </a:p>
          <a:p>
            <a:pPr marL="0" indent="0" algn="ctr" defTabSz="914400" rtl="0" eaLnBrk="1" latinLnBrk="0" hangingPunct="1">
              <a:lnSpc>
                <a:spcPct val="100000"/>
              </a:lnSpc>
              <a:spcBef>
                <a:spcPts val="0"/>
              </a:spcBef>
              <a:spcAft>
                <a:spcPts val="600"/>
              </a:spcAft>
              <a:buClr>
                <a:schemeClr val="tx2"/>
              </a:buClr>
              <a:buFontTx/>
              <a:buNone/>
            </a:pPr>
            <a:r>
              <a:rPr lang="hu-HU" dirty="0">
                <a:solidFill>
                  <a:schemeClr val="bg1"/>
                </a:solidFill>
                <a:latin typeface="BMWGroupTN Light" pitchFamily="50" charset="0"/>
              </a:rPr>
              <a:t>company history.</a:t>
            </a:r>
            <a:endParaRPr lang="hu-HU" kern="1200" dirty="0">
              <a:solidFill>
                <a:schemeClr val="bg1"/>
              </a:solidFill>
              <a:latin typeface="BMWGroupTN Light" pitchFamily="50" charset="0"/>
            </a:endParaRPr>
          </a:p>
        </p:txBody>
      </p:sp>
      <p:grpSp>
        <p:nvGrpSpPr>
          <p:cNvPr id="5" name="Gruppieren 62">
            <a:extLst>
              <a:ext uri="{FF2B5EF4-FFF2-40B4-BE49-F238E27FC236}">
                <a16:creationId xmlns:a16="http://schemas.microsoft.com/office/drawing/2014/main" id="{D0661E7C-EFE6-D3B0-A99C-6283A75C2ACD}"/>
              </a:ext>
            </a:extLst>
          </p:cNvPr>
          <p:cNvGrpSpPr/>
          <p:nvPr/>
        </p:nvGrpSpPr>
        <p:grpSpPr>
          <a:xfrm>
            <a:off x="7897292" y="2163106"/>
            <a:ext cx="285351" cy="228046"/>
            <a:chOff x="4480208" y="4360961"/>
            <a:chExt cx="355083" cy="283775"/>
          </a:xfrm>
          <a:solidFill>
            <a:schemeClr val="bg1"/>
          </a:solidFill>
        </p:grpSpPr>
        <p:sp>
          <p:nvSpPr>
            <p:cNvPr id="15" name="Pfeil: Chevron 447">
              <a:extLst>
                <a:ext uri="{FF2B5EF4-FFF2-40B4-BE49-F238E27FC236}">
                  <a16:creationId xmlns:a16="http://schemas.microsoft.com/office/drawing/2014/main" id="{B9F7295A-3E1D-7413-749E-DC5DFB4C8299}"/>
                </a:ext>
              </a:extLst>
            </p:cNvPr>
            <p:cNvSpPr/>
            <p:nvPr/>
          </p:nvSpPr>
          <p:spPr>
            <a:xfrm>
              <a:off x="4634346" y="4360962"/>
              <a:ext cx="200945" cy="283774"/>
            </a:xfrm>
            <a:prstGeom prst="chevron">
              <a:avLst>
                <a:gd name="adj" fmla="val 67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solidFill>
              </a:endParaRPr>
            </a:p>
          </p:txBody>
        </p:sp>
        <p:sp>
          <p:nvSpPr>
            <p:cNvPr id="16" name="Pfeil: Chevron 448">
              <a:extLst>
                <a:ext uri="{FF2B5EF4-FFF2-40B4-BE49-F238E27FC236}">
                  <a16:creationId xmlns:a16="http://schemas.microsoft.com/office/drawing/2014/main" id="{484E870E-1E3D-8BB2-64F4-61535F02A9F1}"/>
                </a:ext>
              </a:extLst>
            </p:cNvPr>
            <p:cNvSpPr/>
            <p:nvPr/>
          </p:nvSpPr>
          <p:spPr>
            <a:xfrm>
              <a:off x="4480208" y="4360961"/>
              <a:ext cx="200945" cy="283774"/>
            </a:xfrm>
            <a:prstGeom prst="chevron">
              <a:avLst>
                <a:gd name="adj" fmla="val 6785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grpSp>
      <p:grpSp>
        <p:nvGrpSpPr>
          <p:cNvPr id="19" name="Gruppieren 39">
            <a:extLst>
              <a:ext uri="{FF2B5EF4-FFF2-40B4-BE49-F238E27FC236}">
                <a16:creationId xmlns:a16="http://schemas.microsoft.com/office/drawing/2014/main" id="{F3B91848-34EB-1AC6-A95B-6182C7DFB6BF}"/>
              </a:ext>
            </a:extLst>
          </p:cNvPr>
          <p:cNvGrpSpPr/>
          <p:nvPr/>
        </p:nvGrpSpPr>
        <p:grpSpPr>
          <a:xfrm>
            <a:off x="-158394" y="367"/>
            <a:ext cx="4291767" cy="168649"/>
            <a:chOff x="10190356" y="0"/>
            <a:chExt cx="14179918" cy="557213"/>
          </a:xfrm>
          <a:effectLst>
            <a:outerShdw blurRad="63500" dist="63500" dir="8100000" algn="tr" rotWithShape="0">
              <a:prstClr val="black">
                <a:alpha val="52000"/>
              </a:prstClr>
            </a:outerShdw>
          </a:effectLst>
        </p:grpSpPr>
        <p:sp>
          <p:nvSpPr>
            <p:cNvPr id="20" name="Freihandform: Form 40">
              <a:extLst>
                <a:ext uri="{FF2B5EF4-FFF2-40B4-BE49-F238E27FC236}">
                  <a16:creationId xmlns:a16="http://schemas.microsoft.com/office/drawing/2014/main" id="{32600BBD-4492-9B79-2597-E317E53714C3}"/>
                </a:ext>
              </a:extLst>
            </p:cNvPr>
            <p:cNvSpPr/>
            <p:nvPr/>
          </p:nvSpPr>
          <p:spPr>
            <a:xfrm rot="10800000">
              <a:off x="19424648" y="0"/>
              <a:ext cx="4945626" cy="557213"/>
            </a:xfrm>
            <a:custGeom>
              <a:avLst/>
              <a:gdLst>
                <a:gd name="connsiteX0" fmla="*/ 4621752 w 4945626"/>
                <a:gd name="connsiteY0" fmla="*/ 557213 h 557213"/>
                <a:gd name="connsiteX1" fmla="*/ 4589328 w 4945626"/>
                <a:gd name="connsiteY1" fmla="*/ 557213 h 557213"/>
                <a:gd name="connsiteX2" fmla="*/ 1335024 w 4945626"/>
                <a:gd name="connsiteY2" fmla="*/ 557213 h 557213"/>
                <a:gd name="connsiteX3" fmla="*/ 0 w 4945626"/>
                <a:gd name="connsiteY3" fmla="*/ 557213 h 557213"/>
                <a:gd name="connsiteX4" fmla="*/ 323874 w 4945626"/>
                <a:gd name="connsiteY4" fmla="*/ 0 h 557213"/>
                <a:gd name="connsiteX5" fmla="*/ 4945626 w 4945626"/>
                <a:gd name="connsiteY5"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5626" h="557213">
                  <a:moveTo>
                    <a:pt x="4621752" y="557213"/>
                  </a:moveTo>
                  <a:lnTo>
                    <a:pt x="4589328" y="557213"/>
                  </a:lnTo>
                  <a:lnTo>
                    <a:pt x="1335024" y="557213"/>
                  </a:lnTo>
                  <a:lnTo>
                    <a:pt x="0" y="557213"/>
                  </a:lnTo>
                  <a:lnTo>
                    <a:pt x="323874" y="0"/>
                  </a:lnTo>
                  <a:lnTo>
                    <a:pt x="4945626" y="0"/>
                  </a:lnTo>
                  <a:close/>
                </a:path>
              </a:pathLst>
            </a:custGeom>
            <a:solidFill>
              <a:srgbClr val="E227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1" name="Freihandform: Form 41">
              <a:extLst>
                <a:ext uri="{FF2B5EF4-FFF2-40B4-BE49-F238E27FC236}">
                  <a16:creationId xmlns:a16="http://schemas.microsoft.com/office/drawing/2014/main" id="{8B56FDB0-A7D3-F522-50A5-045EC351CDEB}"/>
                </a:ext>
              </a:extLst>
            </p:cNvPr>
            <p:cNvSpPr/>
            <p:nvPr/>
          </p:nvSpPr>
          <p:spPr>
            <a:xfrm rot="10800000">
              <a:off x="14807325" y="0"/>
              <a:ext cx="4945623" cy="557213"/>
            </a:xfrm>
            <a:custGeom>
              <a:avLst/>
              <a:gdLst>
                <a:gd name="connsiteX0" fmla="*/ 4621749 w 4945623"/>
                <a:gd name="connsiteY0" fmla="*/ 557213 h 557213"/>
                <a:gd name="connsiteX1" fmla="*/ 4589327 w 4945623"/>
                <a:gd name="connsiteY1" fmla="*/ 557213 h 557213"/>
                <a:gd name="connsiteX2" fmla="*/ 1335024 w 4945623"/>
                <a:gd name="connsiteY2" fmla="*/ 557213 h 557213"/>
                <a:gd name="connsiteX3" fmla="*/ 0 w 4945623"/>
                <a:gd name="connsiteY3" fmla="*/ 557213 h 557213"/>
                <a:gd name="connsiteX4" fmla="*/ 323874 w 4945623"/>
                <a:gd name="connsiteY4" fmla="*/ 0 h 557213"/>
                <a:gd name="connsiteX5" fmla="*/ 4945623 w 4945623"/>
                <a:gd name="connsiteY5"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5623" h="557213">
                  <a:moveTo>
                    <a:pt x="4621749" y="557213"/>
                  </a:moveTo>
                  <a:lnTo>
                    <a:pt x="4589327" y="557213"/>
                  </a:lnTo>
                  <a:lnTo>
                    <a:pt x="1335024" y="557213"/>
                  </a:lnTo>
                  <a:lnTo>
                    <a:pt x="0" y="557213"/>
                  </a:lnTo>
                  <a:lnTo>
                    <a:pt x="323874" y="0"/>
                  </a:lnTo>
                  <a:lnTo>
                    <a:pt x="4945623" y="0"/>
                  </a:lnTo>
                  <a:close/>
                </a:path>
              </a:pathLst>
            </a:custGeom>
            <a:solidFill>
              <a:srgbClr val="003D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22" name="Freihandform: Form 42">
              <a:extLst>
                <a:ext uri="{FF2B5EF4-FFF2-40B4-BE49-F238E27FC236}">
                  <a16:creationId xmlns:a16="http://schemas.microsoft.com/office/drawing/2014/main" id="{76C9772C-A42B-D369-AEEE-0925F9C06DAD}"/>
                </a:ext>
              </a:extLst>
            </p:cNvPr>
            <p:cNvSpPr/>
            <p:nvPr/>
          </p:nvSpPr>
          <p:spPr>
            <a:xfrm rot="10800000">
              <a:off x="10190356" y="0"/>
              <a:ext cx="4945622" cy="557213"/>
            </a:xfrm>
            <a:custGeom>
              <a:avLst/>
              <a:gdLst>
                <a:gd name="connsiteX0" fmla="*/ 4621747 w 4945622"/>
                <a:gd name="connsiteY0" fmla="*/ 557213 h 557213"/>
                <a:gd name="connsiteX1" fmla="*/ 4589326 w 4945622"/>
                <a:gd name="connsiteY1" fmla="*/ 557213 h 557213"/>
                <a:gd name="connsiteX2" fmla="*/ 1335024 w 4945622"/>
                <a:gd name="connsiteY2" fmla="*/ 557213 h 557213"/>
                <a:gd name="connsiteX3" fmla="*/ 0 w 4945622"/>
                <a:gd name="connsiteY3" fmla="*/ 557213 h 557213"/>
                <a:gd name="connsiteX4" fmla="*/ 323874 w 4945622"/>
                <a:gd name="connsiteY4" fmla="*/ 0 h 557213"/>
                <a:gd name="connsiteX5" fmla="*/ 4945622 w 4945622"/>
                <a:gd name="connsiteY5" fmla="*/ 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5622" h="557213">
                  <a:moveTo>
                    <a:pt x="4621747" y="557213"/>
                  </a:moveTo>
                  <a:lnTo>
                    <a:pt x="4589326" y="557213"/>
                  </a:lnTo>
                  <a:lnTo>
                    <a:pt x="1335024" y="557213"/>
                  </a:lnTo>
                  <a:lnTo>
                    <a:pt x="0" y="557213"/>
                  </a:lnTo>
                  <a:lnTo>
                    <a:pt x="323874" y="0"/>
                  </a:lnTo>
                  <a:lnTo>
                    <a:pt x="4945622" y="0"/>
                  </a:lnTo>
                  <a:close/>
                </a:path>
              </a:pathLst>
            </a:custGeom>
            <a:solidFill>
              <a:srgbClr val="0066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pSp>
    </p:spTree>
    <p:extLst>
      <p:ext uri="{BB962C8B-B14F-4D97-AF65-F5344CB8AC3E}">
        <p14:creationId xmlns:p14="http://schemas.microsoft.com/office/powerpoint/2010/main" val="3335099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5DA37-3EEC-3BD3-65F9-49B605E0A2E7}"/>
              </a:ext>
            </a:extLst>
          </p:cNvPr>
          <p:cNvPicPr>
            <a:picLocks noChangeAspect="1"/>
          </p:cNvPicPr>
          <p:nvPr/>
        </p:nvPicPr>
        <p:blipFill>
          <a:blip r:embed="rId3">
            <a:extLst>
              <a:ext uri="{28A0092B-C50C-407E-A947-70E740481C1C}">
                <a14:useLocalDpi xmlns:a14="http://schemas.microsoft.com/office/drawing/2010/main" val="0"/>
              </a:ext>
            </a:extLst>
          </a:blip>
          <a:srcRect t="5895" b="13359"/>
          <a:stretch/>
        </p:blipFill>
        <p:spPr>
          <a:xfrm>
            <a:off x="0" y="-101600"/>
            <a:ext cx="12192000" cy="6959600"/>
          </a:xfrm>
          <a:prstGeom prst="rect">
            <a:avLst/>
          </a:prstGeom>
        </p:spPr>
      </p:pic>
      <p:sp>
        <p:nvSpPr>
          <p:cNvPr id="4" name="Téglalap 15">
            <a:extLst>
              <a:ext uri="{FF2B5EF4-FFF2-40B4-BE49-F238E27FC236}">
                <a16:creationId xmlns:a16="http://schemas.microsoft.com/office/drawing/2014/main" id="{FAF4270F-4F38-9837-42B7-16720BBC2861}"/>
              </a:ext>
            </a:extLst>
          </p:cNvPr>
          <p:cNvSpPr/>
          <p:nvPr/>
        </p:nvSpPr>
        <p:spPr>
          <a:xfrm rot="10800000">
            <a:off x="0" y="-101600"/>
            <a:ext cx="12226613" cy="5226842"/>
          </a:xfrm>
          <a:prstGeom prst="rect">
            <a:avLst/>
          </a:prstGeom>
          <a:gradFill flip="none" rotWithShape="1">
            <a:gsLst>
              <a:gs pos="1449">
                <a:schemeClr val="tx1">
                  <a:alpha val="0"/>
                </a:schemeClr>
              </a:gs>
              <a:gs pos="36948">
                <a:srgbClr val="060606">
                  <a:alpha val="31000"/>
                </a:srgbClr>
              </a:gs>
              <a:gs pos="12000">
                <a:schemeClr val="tx1">
                  <a:alpha val="23000"/>
                </a:schemeClr>
              </a:gs>
              <a:gs pos="66000">
                <a:schemeClr val="tx1">
                  <a:lumMod val="95000"/>
                  <a:lumOff val="5000"/>
                  <a:alpha val="78000"/>
                </a:schemeClr>
              </a:gs>
            </a:gsLst>
            <a:lin ang="54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dirty="0">
              <a:solidFill>
                <a:schemeClr val="tx1"/>
              </a:solidFill>
            </a:endParaRPr>
          </a:p>
        </p:txBody>
      </p:sp>
      <p:sp>
        <p:nvSpPr>
          <p:cNvPr id="7" name="Szövegdoboz 6">
            <a:extLst>
              <a:ext uri="{FF2B5EF4-FFF2-40B4-BE49-F238E27FC236}">
                <a16:creationId xmlns:a16="http://schemas.microsoft.com/office/drawing/2014/main" id="{AE2FFB58-869F-B633-D5C4-219CD4157563}"/>
              </a:ext>
            </a:extLst>
          </p:cNvPr>
          <p:cNvSpPr txBox="1"/>
          <p:nvPr/>
        </p:nvSpPr>
        <p:spPr>
          <a:xfrm>
            <a:off x="479424" y="472332"/>
            <a:ext cx="4574842" cy="492443"/>
          </a:xfrm>
          <a:prstGeom prst="rect">
            <a:avLst/>
          </a:prstGeom>
        </p:spPr>
        <p:txBody>
          <a:bodyPr vert="horz" wrap="none" lIns="0" tIns="0" rIns="0" bIns="0" rtlCol="0">
            <a:spAutoFit/>
          </a:bodyPr>
          <a:lstStyle/>
          <a:p>
            <a:pPr marL="0" indent="0" algn="l" defTabSz="914400" rtl="0" eaLnBrk="1" latinLnBrk="0" hangingPunct="1">
              <a:lnSpc>
                <a:spcPct val="100000"/>
              </a:lnSpc>
              <a:spcBef>
                <a:spcPts val="0"/>
              </a:spcBef>
              <a:spcAft>
                <a:spcPts val="600"/>
              </a:spcAft>
              <a:buClr>
                <a:schemeClr val="tx2"/>
              </a:buClr>
              <a:buFontTx/>
              <a:buNone/>
            </a:pPr>
            <a:r>
              <a:rPr lang="hu-HU" sz="3200" dirty="0">
                <a:solidFill>
                  <a:schemeClr val="bg1"/>
                </a:solidFill>
                <a:latin typeface="BMWGroupTN Light" pitchFamily="50" charset="0"/>
              </a:rPr>
              <a:t>MINI GLOBAL RESULTS</a:t>
            </a:r>
            <a:endParaRPr lang="en-US" sz="3200" kern="1200" dirty="0" err="1">
              <a:solidFill>
                <a:schemeClr val="bg1"/>
              </a:solidFill>
              <a:latin typeface="BMWGroupTN Light" pitchFamily="50" charset="0"/>
            </a:endParaRPr>
          </a:p>
        </p:txBody>
      </p:sp>
    </p:spTree>
    <p:extLst>
      <p:ext uri="{BB962C8B-B14F-4D97-AF65-F5344CB8AC3E}">
        <p14:creationId xmlns:p14="http://schemas.microsoft.com/office/powerpoint/2010/main" val="344855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 name="THINKCELLPRESENTATIONDONOTDELETE" val="&lt;?xml version=&quot;1.0&quot; encoding=&quot;UTF-16&quot; standalone=&quot;yes&quot;?&gt;&lt;root reqver=&quot;27037&quot;&gt;&lt;version val=&quot;32614&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MW Group 2021">
  <a:themeElements>
    <a:clrScheme name="BMW Group 21">
      <a:dk1>
        <a:srgbClr val="000000"/>
      </a:dk1>
      <a:lt1>
        <a:srgbClr val="FFFFFF"/>
      </a:lt1>
      <a:dk2>
        <a:srgbClr val="035970"/>
      </a:dk2>
      <a:lt2>
        <a:srgbClr val="92A2BD"/>
      </a:lt2>
      <a:accent1>
        <a:srgbClr val="548D9E"/>
      </a:accent1>
      <a:accent2>
        <a:srgbClr val="85ACB9"/>
      </a:accent2>
      <a:accent3>
        <a:srgbClr val="ABC4CF"/>
      </a:accent3>
      <a:accent4>
        <a:srgbClr val="C8D7E0"/>
      </a:accent4>
      <a:accent5>
        <a:srgbClr val="DEE5EC"/>
      </a:accent5>
      <a:accent6>
        <a:srgbClr val="E8EBF1"/>
      </a:accent6>
      <a:hlink>
        <a:srgbClr val="000000"/>
      </a:hlink>
      <a:folHlink>
        <a:srgbClr val="000000"/>
      </a:folHlink>
    </a:clrScheme>
    <a:fontScheme name="BMW Group 2021">
      <a:majorFont>
        <a:latin typeface="BMWGroupTN Condensed"/>
        <a:ea typeface=""/>
        <a:cs typeface=""/>
      </a:majorFont>
      <a:minorFont>
        <a:latin typeface="BMWGroupTN Condensed"/>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w="19050">
          <a:noFill/>
          <a:miter lim="800000"/>
        </a:ln>
      </a:spPr>
      <a:bodyPr rtlCol="0" anchor="t" anchorCtr="0"/>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marL="0" indent="0" algn="l" defTabSz="914400" rtl="0" eaLnBrk="1" latinLnBrk="0" hangingPunct="1">
          <a:lnSpc>
            <a:spcPct val="100000"/>
          </a:lnSpc>
          <a:spcBef>
            <a:spcPts val="0"/>
          </a:spcBef>
          <a:spcAft>
            <a:spcPts val="600"/>
          </a:spcAft>
          <a:buClr>
            <a:schemeClr val="tx2"/>
          </a:buClr>
          <a:buFontTx/>
          <a:buNone/>
          <a:defRPr sz="1800" kern="1200" dirty="0" err="1" smtClean="0">
            <a:solidFill>
              <a:schemeClr val="tx1"/>
            </a:solidFill>
            <a:latin typeface="+mn-lt"/>
            <a:ea typeface="+mn-ea"/>
            <a:cs typeface="+mn-cs"/>
          </a:defRPr>
        </a:defPPr>
      </a:lstStyle>
    </a:txDef>
  </a:objectDefaults>
  <a:extraClrSchemeLst/>
  <a:custClrLst>
    <a:custClr name="Ocean Blue">
      <a:srgbClr val="035970"/>
    </a:custClr>
    <a:custClr name="Night Blue">
      <a:srgbClr val="173B68"/>
    </a:custClr>
    <a:custClr name="Sky Blue">
      <a:srgbClr val="7B9AC0"/>
    </a:custClr>
    <a:custClr name="Turquoise">
      <a:srgbClr val="009A97"/>
    </a:custClr>
    <a:custClr name="Yellow">
      <a:srgbClr val="FAD022"/>
    </a:custClr>
    <a:custClr name="Orange">
      <a:srgbClr val="E96D0C"/>
    </a:custClr>
    <a:custClr name="Purple">
      <a:srgbClr val="8D1E77"/>
    </a:custClr>
    <a:custClr name="Red">
      <a:srgbClr val="AC1640"/>
    </a:custClr>
    <a:custClr name="Cyan">
      <a:srgbClr val="079EDA"/>
    </a:custClr>
    <a:custClr name="Green">
      <a:srgbClr val="508130"/>
    </a:custClr>
    <a:custClr name="Ocean Blue darker">
      <a:srgbClr val="024152"/>
    </a:custClr>
    <a:custClr name="Night Blue darker">
      <a:srgbClr val="133155"/>
    </a:custClr>
    <a:custClr name="Sky Blue darker">
      <a:srgbClr val="5179A9"/>
    </a:custClr>
    <a:custClr name="Turquoise darker">
      <a:srgbClr val="00777A"/>
    </a:custClr>
    <a:custClr name="Yellow darker">
      <a:srgbClr val="D2A000"/>
    </a:custClr>
    <a:custClr name="Orange darker">
      <a:srgbClr val="AF5009"/>
    </a:custClr>
    <a:custClr name="Purple darker">
      <a:srgbClr val="6B175B"/>
    </a:custClr>
    <a:custClr name="Red darker">
      <a:srgbClr val="76102D"/>
    </a:custClr>
    <a:custClr name="Cyan darker">
      <a:srgbClr val="05709B"/>
    </a:custClr>
    <a:custClr name="Green darker">
      <a:srgbClr val="365620"/>
    </a:custClr>
    <a:custClr name="Ocean Blue 30% lighter">
      <a:srgbClr val="4F8B9B"/>
    </a:custClr>
    <a:custClr name="Night Blue 30% lighter">
      <a:srgbClr val="687F9D"/>
    </a:custClr>
    <a:custClr name="Sky Blue 30% lighter">
      <a:srgbClr val="A8BED4"/>
    </a:custClr>
    <a:custClr name="Turquoise 30% lighter">
      <a:srgbClr val="66C2C1"/>
    </a:custClr>
    <a:custClr name="Yellow 30% lighter">
      <a:srgbClr val="FCE37A"/>
    </a:custClr>
    <a:custClr name="Orange 30% lighter">
      <a:srgbClr val="F69954"/>
    </a:custClr>
    <a:custClr name="Purple 30% lighter">
      <a:srgbClr val="BB78AD"/>
    </a:custClr>
    <a:custClr name="Red 30% lighter">
      <a:srgbClr val="CD738C"/>
    </a:custClr>
    <a:custClr name="Cyan 30% lighter">
      <a:srgbClr val="6DCBF1"/>
    </a:custClr>
    <a:custClr name="Green 30% lighter">
      <a:srgbClr val="8BB86D"/>
    </a:custClr>
    <a:custClr name="Ocean Blue 60% lighter">
      <a:srgbClr val="A7C5CD"/>
    </a:custClr>
    <a:custClr name="Night Blue 60% lighter">
      <a:srgbClr val="B9C4D1"/>
    </a:custClr>
    <a:custClr name="Sky Blue 60% lighter">
      <a:srgbClr val="D0DDE8"/>
    </a:custClr>
    <a:custClr name="Turquoise 60% lighter">
      <a:srgbClr val="B2E0E0"/>
    </a:custClr>
    <a:custClr name="Yellow 60% lighter">
      <a:srgbClr val="FDF1BC"/>
    </a:custClr>
    <a:custClr name="Orange 60% lighter">
      <a:srgbClr val="FBCCA9"/>
    </a:custClr>
    <a:custClr name="Purple 60% lighter">
      <a:srgbClr val="DDBBD6"/>
    </a:custClr>
    <a:custClr name="Red 60% lighter">
      <a:srgbClr val="E6B9C5"/>
    </a:custClr>
    <a:custClr name="Cyan 60% lighter">
      <a:srgbClr val="B1E7FD"/>
    </a:custClr>
    <a:custClr name="Green 60% lighter">
      <a:srgbClr val="C9DEBB"/>
    </a:custClr>
  </a:custClrLst>
  <a:extLst>
    <a:ext uri="{05A4C25C-085E-4340-85A3-A5531E510DB2}">
      <thm15:themeFamily xmlns:thm15="http://schemas.microsoft.com/office/thememl/2012/main" name="BLANK - Logo Legibility_2.pptx" id="{8B48DFBA-F3A5-47FE-8116-0F152EAA5068}" vid="{EF0C07A0-9125-4B0E-9BCC-C6F86E73A63D}"/>
    </a:ext>
  </a:extLst>
</a:theme>
</file>

<file path=ppt/theme/theme2.xml><?xml version="1.0" encoding="utf-8"?>
<a:theme xmlns:a="http://schemas.openxmlformats.org/drawingml/2006/main" name="Office">
  <a:themeElements>
    <a:clrScheme name="BMW Group 2021">
      <a:dk1>
        <a:srgbClr val="000000"/>
      </a:dk1>
      <a:lt1>
        <a:srgbClr val="FFFFFF"/>
      </a:lt1>
      <a:dk2>
        <a:srgbClr val="035970"/>
      </a:dk2>
      <a:lt2>
        <a:srgbClr val="92A2BD"/>
      </a:lt2>
      <a:accent1>
        <a:srgbClr val="548D9E"/>
      </a:accent1>
      <a:accent2>
        <a:srgbClr val="85ACB9"/>
      </a:accent2>
      <a:accent3>
        <a:srgbClr val="ABC4CF"/>
      </a:accent3>
      <a:accent4>
        <a:srgbClr val="C8D7E0"/>
      </a:accent4>
      <a:accent5>
        <a:srgbClr val="DEE5EC"/>
      </a:accent5>
      <a:accent6>
        <a:srgbClr val="E8EBF1"/>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6efc58d-653a-435a-a55c-60d45d00242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0C9993A762392440B9D7FE02FB1F1C7C" ma:contentTypeVersion="16" ma:contentTypeDescription="Ein neues Dokument erstellen." ma:contentTypeScope="" ma:versionID="ed77a446ac7d60fe5a69fa4d73ba1b77">
  <xsd:schema xmlns:xsd="http://www.w3.org/2001/XMLSchema" xmlns:xs="http://www.w3.org/2001/XMLSchema" xmlns:p="http://schemas.microsoft.com/office/2006/metadata/properties" xmlns:ns3="46efc58d-653a-435a-a55c-60d45d002427" xmlns:ns4="3b59e19a-dcf5-4e1f-af4e-97f1615661ef" targetNamespace="http://schemas.microsoft.com/office/2006/metadata/properties" ma:root="true" ma:fieldsID="b74ede8119b22f6c97fe5b2520984cd4" ns3:_="" ns4:_="">
    <xsd:import namespace="46efc58d-653a-435a-a55c-60d45d002427"/>
    <xsd:import namespace="3b59e19a-dcf5-4e1f-af4e-97f1615661ef"/>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efc58d-653a-435a-a55c-60d45d0024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59e19a-dcf5-4e1f-af4e-97f1615661ef" elementFormDefault="qualified">
    <xsd:import namespace="http://schemas.microsoft.com/office/2006/documentManagement/types"/>
    <xsd:import namespace="http://schemas.microsoft.com/office/infopath/2007/PartnerControls"/>
    <xsd:element name="SharedWithUsers" ma:index="15"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Freigegeben für - Details" ma:internalName="SharedWithDetails" ma:readOnly="true">
      <xsd:simpleType>
        <xsd:restriction base="dms:Note">
          <xsd:maxLength value="255"/>
        </xsd:restriction>
      </xsd:simpleType>
    </xsd:element>
    <xsd:element name="SharingHintHash" ma:index="17"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CFCD65-5E41-44CF-873A-DAEC5C00A6EC}">
  <ds:schemaRefs>
    <ds:schemaRef ds:uri="http://schemas.microsoft.com/office/2006/documentManagement/types"/>
    <ds:schemaRef ds:uri="http://schemas.microsoft.com/office/infopath/2007/PartnerControls"/>
    <ds:schemaRef ds:uri="46efc58d-653a-435a-a55c-60d45d002427"/>
    <ds:schemaRef ds:uri="http://purl.org/dc/elements/1.1/"/>
    <ds:schemaRef ds:uri="http://schemas.microsoft.com/office/2006/metadata/properties"/>
    <ds:schemaRef ds:uri="3b59e19a-dcf5-4e1f-af4e-97f1615661ef"/>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CD519ED-7C02-4C6F-ADF5-8A862159DB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efc58d-653a-435a-a55c-60d45d002427"/>
    <ds:schemaRef ds:uri="3b59e19a-dcf5-4e1f-af4e-97f1615661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058727-59DB-4643-ABA9-B264DCEFDF6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2845</Words>
  <Application>Microsoft Office PowerPoint</Application>
  <PresentationFormat>Widescreen</PresentationFormat>
  <Paragraphs>341</Paragraphs>
  <Slides>37</Slides>
  <Notes>37</Notes>
  <HiddenSlides>0</HiddenSlides>
  <MMClips>1</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9" baseType="lpstr">
      <vt:lpstr>Arial</vt:lpstr>
      <vt:lpstr>BMW Group Condensed</vt:lpstr>
      <vt:lpstr>BMWGroupTN</vt:lpstr>
      <vt:lpstr>BMWGroupTN Condensed</vt:lpstr>
      <vt:lpstr>BMWGroupTN Light</vt:lpstr>
      <vt:lpstr>BMWGroupTN Thin</vt:lpstr>
      <vt:lpstr>BMWGroupTNCondensedPro-Reg</vt:lpstr>
      <vt:lpstr>BMWTypeNext Condensed</vt:lpstr>
      <vt:lpstr>Times New Roman</vt:lpstr>
      <vt:lpstr>Wingdings</vt:lpstr>
      <vt:lpstr>BMW Group 2021</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Vegh Orsolya, AK-14-CS</dc:creator>
  <cp:lastModifiedBy>Seremet Alexandru, AK-14-CS</cp:lastModifiedBy>
  <cp:revision>17</cp:revision>
  <cp:lastPrinted>2025-01-28T14:06:14Z</cp:lastPrinted>
  <dcterms:created xsi:type="dcterms:W3CDTF">2025-01-17T12:01:46Z</dcterms:created>
  <dcterms:modified xsi:type="dcterms:W3CDTF">2025-01-30T09:33:39Z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0x0101000C9993A762392440B9D7FE02FB1F1C7C</vt:lpwstr>
  </property>
  <property fmtid="{D5CDD505-2E9C-101B-9397-08002B2CF9AE}" pid="3" name="MSIP_Label_c2601314-b878-4900-a263-6d04f23371fa_Enabled">
    <vt:lpwstr>true</vt:lpwstr>
  </property>
  <property fmtid="{D5CDD505-2E9C-101B-9397-08002B2CF9AE}" pid="4" name="MSIP_Label_c2601314-b878-4900-a263-6d04f23371fa_SetDate">
    <vt:lpwstr>2025-01-26T08:44:47Z</vt:lpwstr>
  </property>
  <property fmtid="{D5CDD505-2E9C-101B-9397-08002B2CF9AE}" pid="5" name="MSIP_Label_c2601314-b878-4900-a263-6d04f23371fa_Method">
    <vt:lpwstr>Privileged</vt:lpwstr>
  </property>
  <property fmtid="{D5CDD505-2E9C-101B-9397-08002B2CF9AE}" pid="6" name="MSIP_Label_c2601314-b878-4900-a263-6d04f23371fa_Name">
    <vt:lpwstr>c2601314-b878-4900-a263-6d04f23371fa</vt:lpwstr>
  </property>
  <property fmtid="{D5CDD505-2E9C-101B-9397-08002B2CF9AE}" pid="7" name="MSIP_Label_c2601314-b878-4900-a263-6d04f23371fa_SiteId">
    <vt:lpwstr>ce849bab-cc1c-465b-b62e-18f07c9ac198</vt:lpwstr>
  </property>
  <property fmtid="{D5CDD505-2E9C-101B-9397-08002B2CF9AE}" pid="8" name="MSIP_Label_c2601314-b878-4900-a263-6d04f23371fa_ActionId">
    <vt:lpwstr>7fb9c6e9-fb20-4dd1-85bb-d278d5a15001</vt:lpwstr>
  </property>
  <property fmtid="{D5CDD505-2E9C-101B-9397-08002B2CF9AE}" pid="9" name="MSIP_Label_c2601314-b878-4900-a263-6d04f23371fa_ContentBits">
    <vt:lpwstr>0</vt:lpwstr>
  </property>
</Properties>
</file>