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0"/>
  </p:notesMasterIdLst>
  <p:sldIdLst>
    <p:sldId id="695" r:id="rId2"/>
    <p:sldId id="734" r:id="rId3"/>
    <p:sldId id="740" r:id="rId4"/>
    <p:sldId id="741" r:id="rId5"/>
    <p:sldId id="743" r:id="rId6"/>
    <p:sldId id="735" r:id="rId7"/>
    <p:sldId id="736" r:id="rId8"/>
    <p:sldId id="742" r:id="rId9"/>
  </p:sldIdLst>
  <p:sldSz cx="24382413" cy="13716000"/>
  <p:notesSz cx="7099300" cy="10234613"/>
  <p:embeddedFontLst>
    <p:embeddedFont>
      <p:font typeface="BMWType V2 Light" pitchFamily="2"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167" userDrawn="1">
          <p15:clr>
            <a:srgbClr val="A4A3A4"/>
          </p15:clr>
        </p15:guide>
        <p15:guide id="6" pos="6682" userDrawn="1">
          <p15:clr>
            <a:srgbClr val="A4A3A4"/>
          </p15:clr>
        </p15:guide>
        <p15:guide id="7" orient="horz" pos="5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98E0"/>
    <a:srgbClr val="0070C0"/>
    <a:srgbClr val="66CCFF"/>
    <a:srgbClr val="40A0A0"/>
    <a:srgbClr val="378987"/>
    <a:srgbClr val="2F7573"/>
    <a:srgbClr val="286261"/>
    <a:srgbClr val="2C6E6C"/>
    <a:srgbClr val="348280"/>
    <a:srgbClr val="004DA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132" autoAdjust="0"/>
    <p:restoredTop sz="96713" autoAdjust="0"/>
  </p:normalViewPr>
  <p:slideViewPr>
    <p:cSldViewPr snapToGrid="0" showGuides="1">
      <p:cViewPr varScale="1">
        <p:scale>
          <a:sx n="61" d="100"/>
          <a:sy n="61" d="100"/>
        </p:scale>
        <p:origin x="1224" y="77"/>
      </p:cViewPr>
      <p:guideLst>
        <p:guide orient="horz" pos="2167"/>
        <p:guide pos="6682"/>
        <p:guide orient="horz" pos="5205"/>
      </p:guideLst>
    </p:cSldViewPr>
  </p:slideViewPr>
  <p:outlineViewPr>
    <p:cViewPr>
      <p:scale>
        <a:sx n="33" d="100"/>
        <a:sy n="33" d="100"/>
      </p:scale>
      <p:origin x="0" y="-204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36" tIns="49518" rIns="99036" bIns="49518"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36" tIns="49518" rIns="99036" bIns="49518" rtlCol="0"/>
          <a:lstStyle>
            <a:lvl1pPr algn="r">
              <a:defRPr sz="1300"/>
            </a:lvl1pPr>
          </a:lstStyle>
          <a:p>
            <a:fld id="{1420A297-5F47-4810-B587-D5F6E48B150E}" type="datetimeFigureOut">
              <a:rPr lang="de-DE" smtClean="0"/>
              <a:pPr/>
              <a:t>17.01.2020</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6" tIns="49518" rIns="99036" bIns="49518" rtlCol="0" anchor="ctr"/>
          <a:lstStyle/>
          <a:p>
            <a:endParaRPr lang="de-DE"/>
          </a:p>
        </p:txBody>
      </p:sp>
      <p:sp>
        <p:nvSpPr>
          <p:cNvPr id="5" name="Notizenplatzhalter 4"/>
          <p:cNvSpPr>
            <a:spLocks noGrp="1"/>
          </p:cNvSpPr>
          <p:nvPr>
            <p:ph type="body" sz="quarter" idx="3"/>
          </p:nvPr>
        </p:nvSpPr>
        <p:spPr>
          <a:xfrm>
            <a:off x="709930" y="4925408"/>
            <a:ext cx="5679440" cy="4029879"/>
          </a:xfrm>
          <a:prstGeom prst="rect">
            <a:avLst/>
          </a:prstGeom>
        </p:spPr>
        <p:txBody>
          <a:bodyPr vert="horz" lIns="99036" tIns="49518" rIns="99036" bIns="4951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36" tIns="49518" rIns="99036" bIns="49518"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36" tIns="49518" rIns="99036" bIns="49518" rtlCol="0" anchor="b"/>
          <a:lstStyle>
            <a:lvl1pPr algn="r">
              <a:defRPr sz="1300"/>
            </a:lvl1pPr>
          </a:lstStyle>
          <a:p>
            <a:fld id="{9123C71E-D9EF-459B-8373-B976F49EC6D9}" type="slidenum">
              <a:rPr lang="de-DE" smtClean="0"/>
              <a:pPr/>
              <a:t>‹Nr.›</a:t>
            </a:fld>
            <a:endParaRPr lang="de-DE"/>
          </a:p>
        </p:txBody>
      </p:sp>
    </p:spTree>
    <p:extLst>
      <p:ext uri="{BB962C8B-B14F-4D97-AF65-F5344CB8AC3E}">
        <p14:creationId xmlns:p14="http://schemas.microsoft.com/office/powerpoint/2010/main" val="2851219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3C71E-D9EF-459B-8373-B976F49EC6D9}" type="slidenum">
              <a:rPr lang="de-DE" smtClean="0"/>
              <a:pPr/>
              <a:t>1</a:t>
            </a:fld>
            <a:endParaRPr lang="de-DE"/>
          </a:p>
        </p:txBody>
      </p:sp>
    </p:spTree>
    <p:extLst>
      <p:ext uri="{BB962C8B-B14F-4D97-AF65-F5344CB8AC3E}">
        <p14:creationId xmlns:p14="http://schemas.microsoft.com/office/powerpoint/2010/main" val="57153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2</a:t>
            </a:fld>
            <a:endParaRPr lang="de-DE"/>
          </a:p>
        </p:txBody>
      </p:sp>
    </p:spTree>
    <p:extLst>
      <p:ext uri="{BB962C8B-B14F-4D97-AF65-F5344CB8AC3E}">
        <p14:creationId xmlns:p14="http://schemas.microsoft.com/office/powerpoint/2010/main" val="140566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3</a:t>
            </a:fld>
            <a:endParaRPr lang="de-DE"/>
          </a:p>
        </p:txBody>
      </p:sp>
    </p:spTree>
    <p:extLst>
      <p:ext uri="{BB962C8B-B14F-4D97-AF65-F5344CB8AC3E}">
        <p14:creationId xmlns:p14="http://schemas.microsoft.com/office/powerpoint/2010/main" val="310602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4</a:t>
            </a:fld>
            <a:endParaRPr lang="de-DE"/>
          </a:p>
        </p:txBody>
      </p:sp>
    </p:spTree>
    <p:extLst>
      <p:ext uri="{BB962C8B-B14F-4D97-AF65-F5344CB8AC3E}">
        <p14:creationId xmlns:p14="http://schemas.microsoft.com/office/powerpoint/2010/main" val="195381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5</a:t>
            </a:fld>
            <a:endParaRPr lang="de-DE"/>
          </a:p>
        </p:txBody>
      </p:sp>
    </p:spTree>
    <p:extLst>
      <p:ext uri="{BB962C8B-B14F-4D97-AF65-F5344CB8AC3E}">
        <p14:creationId xmlns:p14="http://schemas.microsoft.com/office/powerpoint/2010/main" val="5667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6</a:t>
            </a:fld>
            <a:endParaRPr lang="de-DE"/>
          </a:p>
        </p:txBody>
      </p:sp>
    </p:spTree>
    <p:extLst>
      <p:ext uri="{BB962C8B-B14F-4D97-AF65-F5344CB8AC3E}">
        <p14:creationId xmlns:p14="http://schemas.microsoft.com/office/powerpoint/2010/main" val="72228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23C71E-D9EF-459B-8373-B976F49EC6D9}" type="slidenum">
              <a:rPr lang="de-DE" smtClean="0"/>
              <a:pPr/>
              <a:t>7</a:t>
            </a:fld>
            <a:endParaRPr lang="de-DE"/>
          </a:p>
        </p:txBody>
      </p:sp>
    </p:spTree>
    <p:extLst>
      <p:ext uri="{BB962C8B-B14F-4D97-AF65-F5344CB8AC3E}">
        <p14:creationId xmlns:p14="http://schemas.microsoft.com/office/powerpoint/2010/main" val="379868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23C71E-D9EF-459B-8373-B976F49EC6D9}" type="slidenum">
              <a:rPr lang="de-DE" smtClean="0"/>
              <a:pPr/>
              <a:t>8</a:t>
            </a:fld>
            <a:endParaRPr lang="de-DE"/>
          </a:p>
        </p:txBody>
      </p:sp>
    </p:spTree>
    <p:extLst>
      <p:ext uri="{BB962C8B-B14F-4D97-AF65-F5344CB8AC3E}">
        <p14:creationId xmlns:p14="http://schemas.microsoft.com/office/powerpoint/2010/main" val="313163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de-DE"/>
              <a:t>Titelmasterformat durch Klicken bearbeiten</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200490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14721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192471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167003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de-DE"/>
              <a:t>Titelmasterformat durch Klicken bearbeiten</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167864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14332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de-DE"/>
              <a:t>Textmasterformat bearbeiten</a:t>
            </a:r>
          </a:p>
        </p:txBody>
      </p:sp>
      <p:sp>
        <p:nvSpPr>
          <p:cNvPr id="4" name="Content Placeholder 3"/>
          <p:cNvSpPr>
            <a:spLocks noGrp="1"/>
          </p:cNvSpPr>
          <p:nvPr>
            <p:ph sz="half" idx="2"/>
          </p:nvPr>
        </p:nvSpPr>
        <p:spPr>
          <a:xfrm>
            <a:off x="1679467" y="5010150"/>
            <a:ext cx="10314903" cy="73691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de-DE"/>
              <a:t>Textmasterformat bearbeiten</a:t>
            </a:r>
          </a:p>
        </p:txBody>
      </p:sp>
      <p:sp>
        <p:nvSpPr>
          <p:cNvPr id="6" name="Content Placeholder 5"/>
          <p:cNvSpPr>
            <a:spLocks noGrp="1"/>
          </p:cNvSpPr>
          <p:nvPr>
            <p:ph sz="quarter" idx="4"/>
          </p:nvPr>
        </p:nvSpPr>
        <p:spPr>
          <a:xfrm>
            <a:off x="12343597" y="5010150"/>
            <a:ext cx="10365701" cy="736917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302533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34880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38752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de-DE"/>
              <a:t>Titelmasterformat durch Klicken bearbeiten</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de-DE"/>
              <a:t>Textmasterformat bearbeiten</a:t>
            </a:r>
          </a:p>
        </p:txBody>
      </p:sp>
      <p:sp>
        <p:nvSpPr>
          <p:cNvPr id="5" name="Date Placeholder 4"/>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367920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de-DE"/>
              <a:t>Textmasterformat bearbeiten</a:t>
            </a:r>
          </a:p>
        </p:txBody>
      </p:sp>
      <p:sp>
        <p:nvSpPr>
          <p:cNvPr id="5" name="Date Placeholder 4"/>
          <p:cNvSpPr>
            <a:spLocks noGrp="1"/>
          </p:cNvSpPr>
          <p:nvPr>
            <p:ph type="dt" sz="half" idx="10"/>
          </p:nvPr>
        </p:nvSpPr>
        <p:spPr/>
        <p:txBody>
          <a:bodyPr/>
          <a:lstStyle/>
          <a:p>
            <a:fld id="{C199D0CD-A2ED-4481-8CE5-6F5DE9F126E6}" type="datetimeFigureOut">
              <a:rPr lang="de-DE" smtClean="0"/>
              <a:pPr/>
              <a:t>17.01.2020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8545B42-4BA0-48F3-87DC-83DD16FD4C45}" type="slidenum">
              <a:rPr lang="de-DE" smtClean="0"/>
              <a:pPr/>
              <a:t>‹Nr.›</a:t>
            </a:fld>
            <a:endParaRPr lang="de-DE"/>
          </a:p>
        </p:txBody>
      </p:sp>
    </p:spTree>
    <p:extLst>
      <p:ext uri="{BB962C8B-B14F-4D97-AF65-F5344CB8AC3E}">
        <p14:creationId xmlns:p14="http://schemas.microsoft.com/office/powerpoint/2010/main" val="93839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199D0CD-A2ED-4481-8CE5-6F5DE9F126E6}" type="datetimeFigureOut">
              <a:rPr lang="de-DE" smtClean="0"/>
              <a:pPr/>
              <a:t>17.01.2020</a:t>
            </a:fld>
            <a:endParaRPr lang="de-D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78545B42-4BA0-48F3-87DC-83DD16FD4C45}" type="slidenum">
              <a:rPr lang="de-DE" smtClean="0"/>
              <a:pPr/>
              <a:t>‹Nr.›</a:t>
            </a:fld>
            <a:endParaRPr lang="de-DE"/>
          </a:p>
        </p:txBody>
      </p:sp>
    </p:spTree>
    <p:extLst>
      <p:ext uri="{BB962C8B-B14F-4D97-AF65-F5344CB8AC3E}">
        <p14:creationId xmlns:p14="http://schemas.microsoft.com/office/powerpoint/2010/main" val="1175823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png"/><Relationship Id="rId7"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809DB5E-BF00-438C-ABCD-9547564E967E}"/>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de-DE" sz="5400" cap="all">
                <a:latin typeface="BMWType V2 Light" pitchFamily="2" charset="0"/>
                <a:cs typeface="BMWType V2 Light" pitchFamily="2" charset="0"/>
              </a:rPr>
              <a:t>Infographics on Electromobility. </a:t>
            </a:r>
          </a:p>
          <a:p>
            <a:pPr>
              <a:lnSpc>
                <a:spcPct val="95000"/>
              </a:lnSpc>
            </a:pPr>
            <a:r>
              <a:rPr lang="de-DE" sz="5400" cap="all">
                <a:latin typeface="BMWType V2 Light" pitchFamily="2" charset="0"/>
                <a:cs typeface="BMWType V2 Light" pitchFamily="2" charset="0"/>
              </a:rPr>
              <a:t>JanuarY 2020.</a:t>
            </a:r>
          </a:p>
        </p:txBody>
      </p:sp>
      <p:sp>
        <p:nvSpPr>
          <p:cNvPr id="7" name="Rechteck 6">
            <a:extLst>
              <a:ext uri="{FF2B5EF4-FFF2-40B4-BE49-F238E27FC236}">
                <a16:creationId xmlns:a16="http://schemas.microsoft.com/office/drawing/2014/main" id="{6158CAB1-DEC5-401B-BAC9-89596D276552}"/>
              </a:ext>
            </a:extLst>
          </p:cNvPr>
          <p:cNvSpPr/>
          <p:nvPr/>
        </p:nvSpPr>
        <p:spPr>
          <a:xfrm>
            <a:off x="1620000" y="4105774"/>
            <a:ext cx="6163420" cy="3644075"/>
          </a:xfrm>
          <a:prstGeom prst="rect">
            <a:avLst/>
          </a:prstGeom>
        </p:spPr>
        <p:txBody>
          <a:bodyPr wrap="square" lIns="0" tIns="0" rIns="0" bIns="0" anchor="t" anchorCtr="0">
            <a:spAutoFit/>
          </a:bodyPr>
          <a:lstStyle/>
          <a:p>
            <a:pPr>
              <a:lnSpc>
                <a:spcPct val="95000"/>
              </a:lnSpc>
            </a:pPr>
            <a:r>
              <a:rPr lang="en-US" sz="2400">
                <a:latin typeface="BMWType V2 Light" pitchFamily="2" charset="0"/>
                <a:cs typeface="BMWType V2 Light" pitchFamily="2" charset="0"/>
              </a:rPr>
              <a:t>Publisher:</a:t>
            </a:r>
            <a:br>
              <a:rPr lang="en-US" sz="2400">
                <a:latin typeface="BMWType V2 Light" pitchFamily="2" charset="0"/>
                <a:cs typeface="BMWType V2 Light" pitchFamily="2" charset="0"/>
              </a:rPr>
            </a:br>
            <a:r>
              <a:rPr lang="en-US" sz="2400">
                <a:latin typeface="BMWType V2 Light" pitchFamily="2" charset="0"/>
                <a:cs typeface="BMWType V2 Light" pitchFamily="2" charset="0"/>
              </a:rPr>
              <a:t>BMW Group</a:t>
            </a:r>
          </a:p>
          <a:p>
            <a:pPr>
              <a:lnSpc>
                <a:spcPct val="95000"/>
              </a:lnSpc>
            </a:pPr>
            <a:r>
              <a:rPr lang="en-US" sz="2400">
                <a:latin typeface="BMWType V2 Light" pitchFamily="2" charset="0"/>
                <a:cs typeface="BMWType V2 Light" pitchFamily="2" charset="0"/>
              </a:rPr>
              <a:t>Corporate Communications</a:t>
            </a:r>
          </a:p>
          <a:p>
            <a:pPr>
              <a:lnSpc>
                <a:spcPct val="95000"/>
              </a:lnSpc>
            </a:pPr>
            <a:r>
              <a:rPr lang="en-US" sz="2400">
                <a:latin typeface="BMWType V2 Light" pitchFamily="2" charset="0"/>
                <a:cs typeface="BMWType V2 Light" pitchFamily="2" charset="0"/>
              </a:rPr>
              <a:t>Electromobility</a:t>
            </a:r>
          </a:p>
          <a:p>
            <a:pPr>
              <a:lnSpc>
                <a:spcPct val="95000"/>
              </a:lnSpc>
            </a:pPr>
            <a:endParaRPr lang="en-US" sz="1600">
              <a:latin typeface="BMWType V2 Light" pitchFamily="2" charset="0"/>
              <a:cs typeface="BMWType V2 Light" pitchFamily="2" charset="0"/>
            </a:endParaRPr>
          </a:p>
          <a:p>
            <a:pPr>
              <a:lnSpc>
                <a:spcPct val="95000"/>
              </a:lnSpc>
            </a:pPr>
            <a:r>
              <a:rPr lang="en-US" sz="2400">
                <a:latin typeface="BMWType V2 Light" pitchFamily="2" charset="0"/>
                <a:cs typeface="BMWType V2 Light" pitchFamily="2" charset="0"/>
              </a:rPr>
              <a:t>Last Update:</a:t>
            </a:r>
          </a:p>
          <a:p>
            <a:pPr>
              <a:lnSpc>
                <a:spcPct val="95000"/>
              </a:lnSpc>
            </a:pPr>
            <a:r>
              <a:rPr lang="en-US" sz="2400">
                <a:latin typeface="BMWType V2 Light" pitchFamily="2" charset="0"/>
                <a:cs typeface="BMWType V2 Light" pitchFamily="2" charset="0"/>
              </a:rPr>
              <a:t>17 Jan 2020</a:t>
            </a:r>
          </a:p>
          <a:p>
            <a:pPr>
              <a:lnSpc>
                <a:spcPct val="95000"/>
              </a:lnSpc>
            </a:pPr>
            <a:endParaRPr lang="en-US" sz="1600">
              <a:latin typeface="BMWType V2 Light" pitchFamily="2" charset="0"/>
              <a:cs typeface="BMWType V2 Light" pitchFamily="2" charset="0"/>
            </a:endParaRPr>
          </a:p>
          <a:p>
            <a:pPr>
              <a:lnSpc>
                <a:spcPct val="95000"/>
              </a:lnSpc>
            </a:pPr>
            <a:r>
              <a:rPr lang="en-US" sz="2400">
                <a:latin typeface="BMWType V2 Light" pitchFamily="2" charset="0"/>
                <a:cs typeface="BMWType V2 Light" pitchFamily="2" charset="0"/>
              </a:rPr>
              <a:t>Contact: </a:t>
            </a:r>
            <a:br>
              <a:rPr lang="en-US" sz="2400">
                <a:latin typeface="BMWType V2 Light" pitchFamily="2" charset="0"/>
                <a:cs typeface="BMWType V2 Light" pitchFamily="2" charset="0"/>
              </a:rPr>
            </a:br>
            <a:r>
              <a:rPr lang="en-US" sz="2400">
                <a:latin typeface="BMWType V2 Light" pitchFamily="2" charset="0"/>
                <a:cs typeface="BMWType V2 Light" pitchFamily="2" charset="0"/>
              </a:rPr>
              <a:t>presse@bmw.de </a:t>
            </a:r>
          </a:p>
          <a:p>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413519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5DB5E209-DA18-4D9D-AF18-56BB45D843D6}"/>
              </a:ext>
            </a:extLst>
          </p:cNvPr>
          <p:cNvSpPr/>
          <p:nvPr/>
        </p:nvSpPr>
        <p:spPr>
          <a:xfrm>
            <a:off x="-1" y="2067338"/>
            <a:ext cx="24382414" cy="11648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FF9B7BA2-4C41-4D23-87AD-E4B24F8EAB69}"/>
              </a:ext>
            </a:extLst>
          </p:cNvPr>
          <p:cNvSpPr>
            <a:spLocks noChangeAspect="1"/>
          </p:cNvSpPr>
          <p:nvPr/>
        </p:nvSpPr>
        <p:spPr>
          <a:xfrm>
            <a:off x="12251663" y="3174338"/>
            <a:ext cx="10177200" cy="1017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p>
        </p:txBody>
      </p:sp>
      <p:sp>
        <p:nvSpPr>
          <p:cNvPr id="52" name="Rechteck 51">
            <a:extLst>
              <a:ext uri="{FF2B5EF4-FFF2-40B4-BE49-F238E27FC236}">
                <a16:creationId xmlns:a16="http://schemas.microsoft.com/office/drawing/2014/main" id="{2194B997-B5E9-4ED6-8BD3-7926BB349065}"/>
              </a:ext>
            </a:extLst>
          </p:cNvPr>
          <p:cNvSpPr/>
          <p:nvPr/>
        </p:nvSpPr>
        <p:spPr>
          <a:xfrm>
            <a:off x="0" y="2597426"/>
            <a:ext cx="10031896" cy="111185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DC83A7C0-303D-446F-BAEB-A69AC2ECBEEF}"/>
              </a:ext>
            </a:extLst>
          </p:cNvPr>
          <p:cNvSpPr/>
          <p:nvPr/>
        </p:nvSpPr>
        <p:spPr>
          <a:xfrm>
            <a:off x="0" y="6182140"/>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2F038E58-A0E9-44FB-A5B7-A07749089E10}"/>
              </a:ext>
            </a:extLst>
          </p:cNvPr>
          <p:cNvSpPr/>
          <p:nvPr/>
        </p:nvSpPr>
        <p:spPr>
          <a:xfrm>
            <a:off x="0" y="4015409"/>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Teilkreis 62">
            <a:extLst>
              <a:ext uri="{FF2B5EF4-FFF2-40B4-BE49-F238E27FC236}">
                <a16:creationId xmlns:a16="http://schemas.microsoft.com/office/drawing/2014/main" id="{42EC21F6-40E1-4788-824F-DAF8B061208A}"/>
              </a:ext>
            </a:extLst>
          </p:cNvPr>
          <p:cNvSpPr/>
          <p:nvPr/>
        </p:nvSpPr>
        <p:spPr>
          <a:xfrm rot="2142434">
            <a:off x="12250800" y="3175200"/>
            <a:ext cx="10171999" cy="10172000"/>
          </a:xfrm>
          <a:prstGeom prst="pie">
            <a:avLst>
              <a:gd name="adj1" fmla="val 12584679"/>
              <a:gd name="adj2" fmla="val 13658691"/>
            </a:avLst>
          </a:prstGeom>
          <a:solidFill>
            <a:srgbClr val="2F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0" name="Teilkreis 49">
            <a:extLst>
              <a:ext uri="{FF2B5EF4-FFF2-40B4-BE49-F238E27FC236}">
                <a16:creationId xmlns:a16="http://schemas.microsoft.com/office/drawing/2014/main" id="{07E38654-5A21-4D95-A5D3-54A562CF15B9}"/>
              </a:ext>
            </a:extLst>
          </p:cNvPr>
          <p:cNvSpPr/>
          <p:nvPr/>
        </p:nvSpPr>
        <p:spPr>
          <a:xfrm rot="2142434">
            <a:off x="12250800" y="3175200"/>
            <a:ext cx="10171999" cy="10172000"/>
          </a:xfrm>
          <a:prstGeom prst="pie">
            <a:avLst>
              <a:gd name="adj1" fmla="val 11307825"/>
              <a:gd name="adj2" fmla="val 12992470"/>
            </a:avLst>
          </a:prstGeom>
          <a:solidFill>
            <a:srgbClr val="378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48" name="Teilkreis 47">
            <a:extLst>
              <a:ext uri="{FF2B5EF4-FFF2-40B4-BE49-F238E27FC236}">
                <a16:creationId xmlns:a16="http://schemas.microsoft.com/office/drawing/2014/main" id="{42EA85F2-ADF1-44D3-8B20-A6EB164A0228}"/>
              </a:ext>
            </a:extLst>
          </p:cNvPr>
          <p:cNvSpPr/>
          <p:nvPr/>
        </p:nvSpPr>
        <p:spPr>
          <a:xfrm rot="2142434">
            <a:off x="12250800" y="3175200"/>
            <a:ext cx="10171999" cy="10172000"/>
          </a:xfrm>
          <a:prstGeom prst="pie">
            <a:avLst>
              <a:gd name="adj1" fmla="val 11307825"/>
              <a:gd name="adj2" fmla="val 12330618"/>
            </a:avLst>
          </a:prstGeom>
          <a:solidFill>
            <a:srgbClr val="4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Teilkreis 59">
            <a:extLst>
              <a:ext uri="{FF2B5EF4-FFF2-40B4-BE49-F238E27FC236}">
                <a16:creationId xmlns:a16="http://schemas.microsoft.com/office/drawing/2014/main" id="{8DFBD78D-0C6B-4ECC-A0C0-D937402649BD}"/>
              </a:ext>
            </a:extLst>
          </p:cNvPr>
          <p:cNvSpPr/>
          <p:nvPr/>
        </p:nvSpPr>
        <p:spPr>
          <a:xfrm rot="1795958">
            <a:off x="12251663" y="3174338"/>
            <a:ext cx="10177200" cy="10177200"/>
          </a:xfrm>
          <a:prstGeom prst="pie">
            <a:avLst>
              <a:gd name="adj1" fmla="val 10809046"/>
              <a:gd name="adj2" fmla="val 12005019"/>
            </a:avLst>
          </a:prstGeom>
          <a:solidFill>
            <a:srgbClr val="1B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1" name="Teilkreis 60">
            <a:extLst>
              <a:ext uri="{FF2B5EF4-FFF2-40B4-BE49-F238E27FC236}">
                <a16:creationId xmlns:a16="http://schemas.microsoft.com/office/drawing/2014/main" id="{6AA0FF89-D024-4B98-AB3A-F758F0D9E79F}"/>
              </a:ext>
            </a:extLst>
          </p:cNvPr>
          <p:cNvSpPr/>
          <p:nvPr/>
        </p:nvSpPr>
        <p:spPr>
          <a:xfrm rot="495711">
            <a:off x="12251663" y="3174338"/>
            <a:ext cx="10177200" cy="10177200"/>
          </a:xfrm>
          <a:prstGeom prst="pie">
            <a:avLst>
              <a:gd name="adj1" fmla="val 11284001"/>
              <a:gd name="adj2" fmla="val 12647328"/>
            </a:avLst>
          </a:prstGeom>
          <a:solidFill>
            <a:srgbClr val="267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2" name="Teilkreis 61">
            <a:extLst>
              <a:ext uri="{FF2B5EF4-FFF2-40B4-BE49-F238E27FC236}">
                <a16:creationId xmlns:a16="http://schemas.microsoft.com/office/drawing/2014/main" id="{30197433-005B-4975-909B-7F190B7C1E8D}"/>
              </a:ext>
            </a:extLst>
          </p:cNvPr>
          <p:cNvSpPr/>
          <p:nvPr/>
        </p:nvSpPr>
        <p:spPr>
          <a:xfrm rot="495711">
            <a:off x="12251663" y="3174338"/>
            <a:ext cx="10177200" cy="10177200"/>
          </a:xfrm>
          <a:prstGeom prst="pie">
            <a:avLst>
              <a:gd name="adj1" fmla="val 10440041"/>
              <a:gd name="adj2" fmla="val 11979888"/>
            </a:avLst>
          </a:prstGeom>
          <a:solidFill>
            <a:srgbClr val="2D9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7" name="Teilkreis 66">
            <a:extLst>
              <a:ext uri="{FF2B5EF4-FFF2-40B4-BE49-F238E27FC236}">
                <a16:creationId xmlns:a16="http://schemas.microsoft.com/office/drawing/2014/main" id="{5FB2BCB4-8B57-453B-8776-150CFA9CAA96}"/>
              </a:ext>
            </a:extLst>
          </p:cNvPr>
          <p:cNvSpPr/>
          <p:nvPr/>
        </p:nvSpPr>
        <p:spPr>
          <a:xfrm rot="20472277">
            <a:off x="12251663" y="3174338"/>
            <a:ext cx="10177200" cy="10177200"/>
          </a:xfrm>
          <a:prstGeom prst="pie">
            <a:avLst>
              <a:gd name="adj1" fmla="val 10844764"/>
              <a:gd name="adj2" fmla="val 12529298"/>
            </a:avLst>
          </a:prstGeom>
          <a:solidFill>
            <a:srgbClr val="32A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8" name="Teilkreis 67">
            <a:extLst>
              <a:ext uri="{FF2B5EF4-FFF2-40B4-BE49-F238E27FC236}">
                <a16:creationId xmlns:a16="http://schemas.microsoft.com/office/drawing/2014/main" id="{D768F1FD-FBF6-4FD1-B11E-C6ABA341B171}"/>
              </a:ext>
            </a:extLst>
          </p:cNvPr>
          <p:cNvSpPr/>
          <p:nvPr/>
        </p:nvSpPr>
        <p:spPr>
          <a:xfrm rot="20472277">
            <a:off x="12251663" y="3174338"/>
            <a:ext cx="10177200" cy="10177200"/>
          </a:xfrm>
          <a:prstGeom prst="pie">
            <a:avLst>
              <a:gd name="adj1" fmla="val 9294755"/>
              <a:gd name="adj2" fmla="val 11213863"/>
            </a:avLst>
          </a:prstGeom>
          <a:solidFill>
            <a:srgbClr val="39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9" name="Teilkreis 68">
            <a:extLst>
              <a:ext uri="{FF2B5EF4-FFF2-40B4-BE49-F238E27FC236}">
                <a16:creationId xmlns:a16="http://schemas.microsoft.com/office/drawing/2014/main" id="{7E096E2E-C564-40AD-BF49-ED12BCC2FB1E}"/>
              </a:ext>
            </a:extLst>
          </p:cNvPr>
          <p:cNvSpPr/>
          <p:nvPr/>
        </p:nvSpPr>
        <p:spPr>
          <a:xfrm rot="172524">
            <a:off x="12251663" y="3174338"/>
            <a:ext cx="10177200" cy="10177200"/>
          </a:xfrm>
          <a:prstGeom prst="pie">
            <a:avLst>
              <a:gd name="adj1" fmla="val 6694077"/>
              <a:gd name="adj2" fmla="val 8418824"/>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72" name="Teilkreis 71">
            <a:extLst>
              <a:ext uri="{FF2B5EF4-FFF2-40B4-BE49-F238E27FC236}">
                <a16:creationId xmlns:a16="http://schemas.microsoft.com/office/drawing/2014/main" id="{2325BAE4-712C-4486-98A1-98A896798D4C}"/>
              </a:ext>
            </a:extLst>
          </p:cNvPr>
          <p:cNvSpPr/>
          <p:nvPr/>
        </p:nvSpPr>
        <p:spPr>
          <a:xfrm rot="647532">
            <a:off x="12251663" y="3174338"/>
            <a:ext cx="10177200" cy="10177200"/>
          </a:xfrm>
          <a:prstGeom prst="pie">
            <a:avLst>
              <a:gd name="adj1" fmla="val 4175533"/>
              <a:gd name="adj2" fmla="val 6430267"/>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73" name="Teilkreis 72">
            <a:extLst>
              <a:ext uri="{FF2B5EF4-FFF2-40B4-BE49-F238E27FC236}">
                <a16:creationId xmlns:a16="http://schemas.microsoft.com/office/drawing/2014/main" id="{137FBB15-74DF-4AF6-BFA1-B18BC6617214}"/>
              </a:ext>
            </a:extLst>
          </p:cNvPr>
          <p:cNvSpPr/>
          <p:nvPr/>
        </p:nvSpPr>
        <p:spPr>
          <a:xfrm rot="20817738">
            <a:off x="12251663" y="3174338"/>
            <a:ext cx="10177200" cy="10177200"/>
          </a:xfrm>
          <a:prstGeom prst="pie">
            <a:avLst>
              <a:gd name="adj1" fmla="val 3742167"/>
              <a:gd name="adj2" fmla="val 5931171"/>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74" name="Teilkreis 73">
            <a:extLst>
              <a:ext uri="{FF2B5EF4-FFF2-40B4-BE49-F238E27FC236}">
                <a16:creationId xmlns:a16="http://schemas.microsoft.com/office/drawing/2014/main" id="{A41EDA28-F5C9-437C-AEF6-2EDC760BD4E5}"/>
              </a:ext>
            </a:extLst>
          </p:cNvPr>
          <p:cNvSpPr/>
          <p:nvPr/>
        </p:nvSpPr>
        <p:spPr>
          <a:xfrm rot="20818244">
            <a:off x="12251663" y="3174338"/>
            <a:ext cx="10177200" cy="10177200"/>
          </a:xfrm>
          <a:prstGeom prst="pie">
            <a:avLst>
              <a:gd name="adj1" fmla="val 1999143"/>
              <a:gd name="adj2" fmla="val 400752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76" name="Teilkreis 75">
            <a:extLst>
              <a:ext uri="{FF2B5EF4-FFF2-40B4-BE49-F238E27FC236}">
                <a16:creationId xmlns:a16="http://schemas.microsoft.com/office/drawing/2014/main" id="{E1D8414C-678F-47D7-BD71-4B0B95D2942F}"/>
              </a:ext>
            </a:extLst>
          </p:cNvPr>
          <p:cNvSpPr/>
          <p:nvPr/>
        </p:nvSpPr>
        <p:spPr>
          <a:xfrm rot="172524">
            <a:off x="12251663" y="3174338"/>
            <a:ext cx="10177200" cy="10177200"/>
          </a:xfrm>
          <a:prstGeom prst="pie">
            <a:avLst>
              <a:gd name="adj1" fmla="val 19911081"/>
              <a:gd name="adj2" fmla="val 1144511"/>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77" name="Teilkreis 76">
            <a:extLst>
              <a:ext uri="{FF2B5EF4-FFF2-40B4-BE49-F238E27FC236}">
                <a16:creationId xmlns:a16="http://schemas.microsoft.com/office/drawing/2014/main" id="{317B000C-9271-46A0-A1C1-44916684A5D9}"/>
              </a:ext>
            </a:extLst>
          </p:cNvPr>
          <p:cNvSpPr/>
          <p:nvPr/>
        </p:nvSpPr>
        <p:spPr>
          <a:xfrm>
            <a:off x="12251663" y="3174338"/>
            <a:ext cx="10177200" cy="10177200"/>
          </a:xfrm>
          <a:prstGeom prst="pie">
            <a:avLst>
              <a:gd name="adj1" fmla="val 16195428"/>
              <a:gd name="adj2" fmla="val 2076936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79" name="Rechteck 78">
            <a:extLst>
              <a:ext uri="{FF2B5EF4-FFF2-40B4-BE49-F238E27FC236}">
                <a16:creationId xmlns:a16="http://schemas.microsoft.com/office/drawing/2014/main" id="{12257643-8CC6-4C99-BC89-AC610E0F695C}"/>
              </a:ext>
            </a:extLst>
          </p:cNvPr>
          <p:cNvSpPr/>
          <p:nvPr/>
        </p:nvSpPr>
        <p:spPr>
          <a:xfrm>
            <a:off x="16626015" y="3286418"/>
            <a:ext cx="864543" cy="307777"/>
          </a:xfrm>
          <a:prstGeom prst="rect">
            <a:avLst/>
          </a:prstGeom>
        </p:spPr>
        <p:txBody>
          <a:bodyPr wrap="square" lIns="0" tIns="0" rIns="0" bIns="0" anchor="t">
            <a:spAutoFit/>
          </a:bodyPr>
          <a:lstStyle/>
          <a:p>
            <a:pPr algn="ctr"/>
            <a:r>
              <a:rPr lang="de-DE" sz="2000">
                <a:solidFill>
                  <a:schemeClr val="bg1">
                    <a:lumMod val="50000"/>
                  </a:schemeClr>
                </a:solidFill>
                <a:latin typeface="BMWType V2 Light" pitchFamily="2" charset="0"/>
                <a:cs typeface="BMWType V2 Light" pitchFamily="2" charset="0"/>
              </a:rPr>
              <a:t>*</a:t>
            </a:r>
          </a:p>
        </p:txBody>
      </p:sp>
      <p:sp>
        <p:nvSpPr>
          <p:cNvPr id="81" name="Textfeld 80">
            <a:extLst>
              <a:ext uri="{FF2B5EF4-FFF2-40B4-BE49-F238E27FC236}">
                <a16:creationId xmlns:a16="http://schemas.microsoft.com/office/drawing/2014/main" id="{C8529611-5405-4528-AE2B-CEEF76A79A4E}"/>
              </a:ext>
            </a:extLst>
          </p:cNvPr>
          <p:cNvSpPr txBox="1"/>
          <p:nvPr/>
        </p:nvSpPr>
        <p:spPr>
          <a:xfrm>
            <a:off x="18815694" y="4261335"/>
            <a:ext cx="1999958" cy="935641"/>
          </a:xfrm>
          <a:prstGeom prst="rect">
            <a:avLst/>
          </a:prstGeom>
          <a:noFill/>
        </p:spPr>
        <p:txBody>
          <a:bodyPr wrap="square" lIns="0" tIns="0" rIns="0" bIns="0" rtlCol="0" anchor="ctr" anchorCtr="0">
            <a:spAutoFit/>
          </a:bodyPr>
          <a:lstStyle/>
          <a:p>
            <a:pPr algn="ctr">
              <a:lnSpc>
                <a:spcPct val="95000"/>
              </a:lnSpc>
            </a:pPr>
            <a:r>
              <a:rPr lang="en-US" sz="3200" dirty="0">
                <a:solidFill>
                  <a:schemeClr val="bg1"/>
                </a:solidFill>
                <a:latin typeface="BMWType V2 Light" pitchFamily="2" charset="0"/>
                <a:cs typeface="BMWType V2 Light" pitchFamily="2" charset="0"/>
              </a:rPr>
              <a:t>BMW</a:t>
            </a:r>
            <a:br>
              <a:rPr lang="en-US" sz="3200">
                <a:solidFill>
                  <a:schemeClr val="bg1"/>
                </a:solidFill>
                <a:latin typeface="BMWType V2 Light" pitchFamily="2" charset="0"/>
                <a:cs typeface="BMWType V2 Light" pitchFamily="2" charset="0"/>
              </a:rPr>
            </a:br>
            <a:r>
              <a:rPr lang="en-US" sz="3200">
                <a:solidFill>
                  <a:schemeClr val="bg1"/>
                </a:solidFill>
                <a:latin typeface="BMWType V2 Light" pitchFamily="2" charset="0"/>
                <a:cs typeface="BMWType V2 Light" pitchFamily="2" charset="0"/>
              </a:rPr>
              <a:t>21 %</a:t>
            </a:r>
            <a:endParaRPr lang="en-US" sz="3200" dirty="0">
              <a:solidFill>
                <a:schemeClr val="bg1"/>
              </a:solidFill>
              <a:latin typeface="BMWType V2 Light" pitchFamily="2" charset="0"/>
              <a:cs typeface="BMWType V2 Light" pitchFamily="2" charset="0"/>
            </a:endParaRPr>
          </a:p>
        </p:txBody>
      </p:sp>
      <p:sp>
        <p:nvSpPr>
          <p:cNvPr id="82" name="Rechteck 81">
            <a:extLst>
              <a:ext uri="{FF2B5EF4-FFF2-40B4-BE49-F238E27FC236}">
                <a16:creationId xmlns:a16="http://schemas.microsoft.com/office/drawing/2014/main" id="{1672D609-81D3-487B-89E4-1096E6851F5B}"/>
              </a:ext>
            </a:extLst>
          </p:cNvPr>
          <p:cNvSpPr/>
          <p:nvPr/>
        </p:nvSpPr>
        <p:spPr>
          <a:xfrm>
            <a:off x="20963943" y="8306911"/>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Tesla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10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83" name="Rechteck 82">
            <a:extLst>
              <a:ext uri="{FF2B5EF4-FFF2-40B4-BE49-F238E27FC236}">
                <a16:creationId xmlns:a16="http://schemas.microsoft.com/office/drawing/2014/main" id="{2D223DF1-9E22-4778-B046-FC5FFDD1DACD}"/>
              </a:ext>
            </a:extLst>
          </p:cNvPr>
          <p:cNvSpPr/>
          <p:nvPr/>
        </p:nvSpPr>
        <p:spPr>
          <a:xfrm>
            <a:off x="13436550" y="11515801"/>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Mitsubishi</a:t>
            </a:r>
          </a:p>
          <a:p>
            <a:pPr algn="ctr">
              <a:lnSpc>
                <a:spcPct val="95000"/>
              </a:lnSpc>
            </a:pPr>
            <a:r>
              <a:rPr lang="de-DE" sz="2000">
                <a:solidFill>
                  <a:schemeClr val="bg1"/>
                </a:solidFill>
                <a:latin typeface="BMWType V2 Light" pitchFamily="2" charset="0"/>
                <a:cs typeface="BMWType V2 Light" pitchFamily="2" charset="0"/>
              </a:rPr>
              <a:t>7 %</a:t>
            </a:r>
            <a:endParaRPr lang="en-US" sz="2000" dirty="0">
              <a:solidFill>
                <a:schemeClr val="bg1"/>
              </a:solidFill>
              <a:latin typeface="BMWType V2 Light" pitchFamily="2" charset="0"/>
              <a:cs typeface="BMWType V2 Light" pitchFamily="2" charset="0"/>
            </a:endParaRPr>
          </a:p>
        </p:txBody>
      </p:sp>
      <p:sp>
        <p:nvSpPr>
          <p:cNvPr id="84" name="Rechteck 83">
            <a:extLst>
              <a:ext uri="{FF2B5EF4-FFF2-40B4-BE49-F238E27FC236}">
                <a16:creationId xmlns:a16="http://schemas.microsoft.com/office/drawing/2014/main" id="{AF8C97E5-5902-4ABF-B18E-EAD675ABA0C1}"/>
              </a:ext>
            </a:extLst>
          </p:cNvPr>
          <p:cNvSpPr/>
          <p:nvPr/>
        </p:nvSpPr>
        <p:spPr>
          <a:xfrm>
            <a:off x="17906564" y="12357751"/>
            <a:ext cx="1978755" cy="584775"/>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Renault</a:t>
            </a:r>
          </a:p>
          <a:p>
            <a:pPr algn="ctr">
              <a:lnSpc>
                <a:spcPct val="95000"/>
              </a:lnSpc>
            </a:pPr>
            <a:r>
              <a:rPr lang="de-DE" sz="2000">
                <a:solidFill>
                  <a:schemeClr val="bg1"/>
                </a:solidFill>
                <a:latin typeface="BMWType V2 Light" pitchFamily="2" charset="0"/>
                <a:cs typeface="BMWType V2 Light" pitchFamily="2" charset="0"/>
              </a:rPr>
              <a:t>9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85" name="Rechteck 84">
            <a:extLst>
              <a:ext uri="{FF2B5EF4-FFF2-40B4-BE49-F238E27FC236}">
                <a16:creationId xmlns:a16="http://schemas.microsoft.com/office/drawing/2014/main" id="{354E6B6E-0C67-4C03-AC3D-138E0FE02B25}"/>
              </a:ext>
            </a:extLst>
          </p:cNvPr>
          <p:cNvSpPr/>
          <p:nvPr/>
        </p:nvSpPr>
        <p:spPr>
          <a:xfrm>
            <a:off x="15222224" y="12517920"/>
            <a:ext cx="221201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VW </a:t>
            </a:r>
            <a:br>
              <a:rPr lang="de-DE" sz="2000">
                <a:solidFill>
                  <a:schemeClr val="bg1"/>
                </a:solidFill>
                <a:latin typeface="BMWType V2 Light" pitchFamily="2" charset="0"/>
                <a:cs typeface="BMWType V2 Light" pitchFamily="2" charset="0"/>
              </a:rPr>
            </a:br>
            <a:r>
              <a:rPr lang="de-DE" sz="2000">
                <a:solidFill>
                  <a:schemeClr val="bg1"/>
                </a:solidFill>
                <a:latin typeface="BMWType V2 Light" pitchFamily="2" charset="0"/>
                <a:cs typeface="BMWType V2 Light" pitchFamily="2" charset="0"/>
              </a:rPr>
              <a:t>9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86" name="Rechteck 85">
            <a:extLst>
              <a:ext uri="{FF2B5EF4-FFF2-40B4-BE49-F238E27FC236}">
                <a16:creationId xmlns:a16="http://schemas.microsoft.com/office/drawing/2014/main" id="{055291A5-1964-464F-AC07-E1D050011193}"/>
              </a:ext>
            </a:extLst>
          </p:cNvPr>
          <p:cNvSpPr/>
          <p:nvPr/>
        </p:nvSpPr>
        <p:spPr>
          <a:xfrm>
            <a:off x="11935775" y="8087508"/>
            <a:ext cx="187286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Hyundai</a:t>
            </a:r>
          </a:p>
          <a:p>
            <a:pPr algn="ctr">
              <a:lnSpc>
                <a:spcPct val="95000"/>
              </a:lnSpc>
            </a:pPr>
            <a:r>
              <a:rPr lang="de-DE" sz="2000">
                <a:solidFill>
                  <a:schemeClr val="bg1"/>
                </a:solidFill>
                <a:latin typeface="BMWType V2 Light" pitchFamily="2" charset="0"/>
                <a:cs typeface="BMWType V2 Light" pitchFamily="2" charset="0"/>
              </a:rPr>
              <a:t>6 %</a:t>
            </a:r>
            <a:endParaRPr lang="en-US" sz="2000" dirty="0">
              <a:solidFill>
                <a:schemeClr val="bg1"/>
              </a:solidFill>
              <a:latin typeface="BMWType V2 Light" pitchFamily="2" charset="0"/>
              <a:cs typeface="BMWType V2 Light" pitchFamily="2" charset="0"/>
            </a:endParaRPr>
          </a:p>
        </p:txBody>
      </p:sp>
      <p:sp>
        <p:nvSpPr>
          <p:cNvPr id="87" name="Rechteck 86">
            <a:extLst>
              <a:ext uri="{FF2B5EF4-FFF2-40B4-BE49-F238E27FC236}">
                <a16:creationId xmlns:a16="http://schemas.microsoft.com/office/drawing/2014/main" id="{C9B2FAA5-E3E9-4B15-99C9-D21BDC6CC3DB}"/>
              </a:ext>
            </a:extLst>
          </p:cNvPr>
          <p:cNvSpPr/>
          <p:nvPr/>
        </p:nvSpPr>
        <p:spPr>
          <a:xfrm>
            <a:off x="12230012" y="9974212"/>
            <a:ext cx="187286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Smart</a:t>
            </a:r>
          </a:p>
          <a:p>
            <a:pPr algn="ctr">
              <a:lnSpc>
                <a:spcPct val="95000"/>
              </a:lnSpc>
            </a:pPr>
            <a:r>
              <a:rPr lang="de-DE" sz="2000">
                <a:solidFill>
                  <a:schemeClr val="bg1"/>
                </a:solidFill>
                <a:latin typeface="BMWType V2 Light" pitchFamily="2" charset="0"/>
                <a:cs typeface="BMWType V2 Light" pitchFamily="2" charset="0"/>
              </a:rPr>
              <a:t>7 %</a:t>
            </a:r>
            <a:endParaRPr lang="en-US" sz="2000" dirty="0">
              <a:solidFill>
                <a:schemeClr val="bg1"/>
              </a:solidFill>
              <a:latin typeface="BMWType V2 Light" pitchFamily="2" charset="0"/>
              <a:cs typeface="BMWType V2 Light" pitchFamily="2" charset="0"/>
            </a:endParaRPr>
          </a:p>
        </p:txBody>
      </p:sp>
      <p:sp>
        <p:nvSpPr>
          <p:cNvPr id="88" name="Rechteck 87">
            <a:extLst>
              <a:ext uri="{FF2B5EF4-FFF2-40B4-BE49-F238E27FC236}">
                <a16:creationId xmlns:a16="http://schemas.microsoft.com/office/drawing/2014/main" id="{C5971FD0-DEF5-4D5E-A8E5-5A0BD15F01B7}"/>
              </a:ext>
            </a:extLst>
          </p:cNvPr>
          <p:cNvSpPr/>
          <p:nvPr/>
        </p:nvSpPr>
        <p:spPr>
          <a:xfrm>
            <a:off x="11932987" y="6491463"/>
            <a:ext cx="1978755" cy="584775"/>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Audi</a:t>
            </a:r>
          </a:p>
          <a:p>
            <a:pPr algn="ctr">
              <a:lnSpc>
                <a:spcPct val="95000"/>
              </a:lnSpc>
            </a:pPr>
            <a:r>
              <a:rPr lang="de-DE" sz="2000">
                <a:solidFill>
                  <a:schemeClr val="bg1"/>
                </a:solidFill>
                <a:latin typeface="BMWType V2 Light" pitchFamily="2" charset="0"/>
                <a:cs typeface="BMWType V2 Light" pitchFamily="2" charset="0"/>
              </a:rPr>
              <a:t>5 %</a:t>
            </a:r>
            <a:endParaRPr lang="en-US" sz="2000" dirty="0">
              <a:solidFill>
                <a:schemeClr val="bg1"/>
              </a:solidFill>
              <a:latin typeface="BMWType V2 Light" pitchFamily="2" charset="0"/>
              <a:cs typeface="BMWType V2 Light" pitchFamily="2" charset="0"/>
            </a:endParaRPr>
          </a:p>
        </p:txBody>
      </p:sp>
      <p:sp>
        <p:nvSpPr>
          <p:cNvPr id="89" name="Rechteck 88">
            <a:extLst>
              <a:ext uri="{FF2B5EF4-FFF2-40B4-BE49-F238E27FC236}">
                <a16:creationId xmlns:a16="http://schemas.microsoft.com/office/drawing/2014/main" id="{65B68552-C3E2-4D07-903D-AEA521045479}"/>
              </a:ext>
            </a:extLst>
          </p:cNvPr>
          <p:cNvSpPr/>
          <p:nvPr/>
        </p:nvSpPr>
        <p:spPr>
          <a:xfrm>
            <a:off x="12549651" y="5385183"/>
            <a:ext cx="187286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Kia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90" name="Rechteck 89">
            <a:extLst>
              <a:ext uri="{FF2B5EF4-FFF2-40B4-BE49-F238E27FC236}">
                <a16:creationId xmlns:a16="http://schemas.microsoft.com/office/drawing/2014/main" id="{3BC2B247-916F-47C6-BFA8-6366FC33067F}"/>
              </a:ext>
            </a:extLst>
          </p:cNvPr>
          <p:cNvSpPr/>
          <p:nvPr/>
        </p:nvSpPr>
        <p:spPr>
          <a:xfrm>
            <a:off x="19914454" y="10789341"/>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Mercedes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9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96" name="Rechteck 95">
            <a:extLst>
              <a:ext uri="{FF2B5EF4-FFF2-40B4-BE49-F238E27FC236}">
                <a16:creationId xmlns:a16="http://schemas.microsoft.com/office/drawing/2014/main" id="{DBC2B569-5D11-419D-A960-0B928270499B}"/>
              </a:ext>
            </a:extLst>
          </p:cNvPr>
          <p:cNvSpPr/>
          <p:nvPr/>
        </p:nvSpPr>
        <p:spPr>
          <a:xfrm>
            <a:off x="13760808" y="4281898"/>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Nissan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8" name="Ellipse 77">
            <a:extLst>
              <a:ext uri="{FF2B5EF4-FFF2-40B4-BE49-F238E27FC236}">
                <a16:creationId xmlns:a16="http://schemas.microsoft.com/office/drawing/2014/main" id="{F1CADA9E-233B-4977-B7C3-583C8ACF558F}"/>
              </a:ext>
            </a:extLst>
          </p:cNvPr>
          <p:cNvSpPr/>
          <p:nvPr/>
        </p:nvSpPr>
        <p:spPr>
          <a:xfrm>
            <a:off x="12251663" y="3174338"/>
            <a:ext cx="10177200" cy="1017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p>
        </p:txBody>
      </p:sp>
      <p:sp>
        <p:nvSpPr>
          <p:cNvPr id="56" name="Rechteck 55">
            <a:extLst>
              <a:ext uri="{FF2B5EF4-FFF2-40B4-BE49-F238E27FC236}">
                <a16:creationId xmlns:a16="http://schemas.microsoft.com/office/drawing/2014/main" id="{88EA0D8A-31AF-4009-B0FF-549FA4FC16CA}"/>
              </a:ext>
            </a:extLst>
          </p:cNvPr>
          <p:cNvSpPr/>
          <p:nvPr/>
        </p:nvSpPr>
        <p:spPr>
          <a:xfrm>
            <a:off x="14510031" y="3848326"/>
            <a:ext cx="1978755" cy="584775"/>
          </a:xfrm>
          <a:prstGeom prst="rect">
            <a:avLst/>
          </a:prstGeom>
        </p:spPr>
        <p:txBody>
          <a:bodyPr wrap="square" lIns="0" tIns="0" rIns="0" bIns="0" anchor="t">
            <a:spAutoFit/>
          </a:bodyPr>
          <a:lstStyle/>
          <a:p>
            <a:pPr algn="ctr">
              <a:lnSpc>
                <a:spcPct val="95000"/>
              </a:lnSpc>
            </a:pPr>
            <a:r>
              <a:rPr lang="de-DE" sz="2000" spc="-70">
                <a:solidFill>
                  <a:schemeClr val="bg1"/>
                </a:solidFill>
                <a:latin typeface="BMWType V2 Light" pitchFamily="2" charset="0"/>
                <a:cs typeface="BMWType V2 Light" pitchFamily="2" charset="0"/>
              </a:rPr>
              <a:t>Porsche </a:t>
            </a:r>
            <a:endParaRPr lang="de-DE" sz="2000" spc="-7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57" name="Rechteck 56">
            <a:extLst>
              <a:ext uri="{FF2B5EF4-FFF2-40B4-BE49-F238E27FC236}">
                <a16:creationId xmlns:a16="http://schemas.microsoft.com/office/drawing/2014/main" id="{F90D55A9-8888-42FE-B104-CFA8F75B8E6D}"/>
              </a:ext>
            </a:extLst>
          </p:cNvPr>
          <p:cNvSpPr/>
          <p:nvPr/>
        </p:nvSpPr>
        <p:spPr>
          <a:xfrm>
            <a:off x="15776819" y="3482645"/>
            <a:ext cx="112242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Volvo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pic>
        <p:nvPicPr>
          <p:cNvPr id="8" name="Grafik 7">
            <a:extLst>
              <a:ext uri="{FF2B5EF4-FFF2-40B4-BE49-F238E27FC236}">
                <a16:creationId xmlns:a16="http://schemas.microsoft.com/office/drawing/2014/main" id="{440A4BE5-D5E0-47EA-968E-6D425639C614}"/>
              </a:ext>
            </a:extLst>
          </p:cNvPr>
          <p:cNvPicPr>
            <a:picLocks noChangeAspect="1"/>
          </p:cNvPicPr>
          <p:nvPr/>
        </p:nvPicPr>
        <p:blipFill>
          <a:blip r:embed="rId3"/>
          <a:stretch>
            <a:fillRect/>
          </a:stretch>
        </p:blipFill>
        <p:spPr>
          <a:xfrm>
            <a:off x="10591037" y="3440113"/>
            <a:ext cx="1311488" cy="685800"/>
          </a:xfrm>
          <a:prstGeom prst="rect">
            <a:avLst/>
          </a:prstGeom>
        </p:spPr>
      </p:pic>
      <p:sp>
        <p:nvSpPr>
          <p:cNvPr id="47" name="Rechteck 46">
            <a:extLst>
              <a:ext uri="{FF2B5EF4-FFF2-40B4-BE49-F238E27FC236}">
                <a16:creationId xmlns:a16="http://schemas.microsoft.com/office/drawing/2014/main" id="{A0125D97-FB7F-442C-BEC3-E586AA386251}"/>
              </a:ext>
            </a:extLst>
          </p:cNvPr>
          <p:cNvSpPr/>
          <p:nvPr/>
        </p:nvSpPr>
        <p:spPr>
          <a:xfrm rot="16200000">
            <a:off x="10898350" y="3127213"/>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1ED8F904-8C4F-4660-8ED4-DB86ADF5CC63}"/>
              </a:ext>
            </a:extLst>
          </p:cNvPr>
          <p:cNvSpPr/>
          <p:nvPr/>
        </p:nvSpPr>
        <p:spPr>
          <a:xfrm>
            <a:off x="13496644" y="4801193"/>
            <a:ext cx="112242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MINI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grpSp>
        <p:nvGrpSpPr>
          <p:cNvPr id="46" name="Gruppieren 45">
            <a:extLst>
              <a:ext uri="{FF2B5EF4-FFF2-40B4-BE49-F238E27FC236}">
                <a16:creationId xmlns:a16="http://schemas.microsoft.com/office/drawing/2014/main" id="{8D6D5436-96C5-4299-AAD2-24891DA14301}"/>
              </a:ext>
            </a:extLst>
          </p:cNvPr>
          <p:cNvGrpSpPr/>
          <p:nvPr/>
        </p:nvGrpSpPr>
        <p:grpSpPr>
          <a:xfrm>
            <a:off x="1" y="2358887"/>
            <a:ext cx="7207290" cy="1080998"/>
            <a:chOff x="1" y="2358887"/>
            <a:chExt cx="7207290" cy="1080998"/>
          </a:xfrm>
        </p:grpSpPr>
        <p:sp>
          <p:nvSpPr>
            <p:cNvPr id="58" name="Freihandform: Form 57">
              <a:extLst>
                <a:ext uri="{FF2B5EF4-FFF2-40B4-BE49-F238E27FC236}">
                  <a16:creationId xmlns:a16="http://schemas.microsoft.com/office/drawing/2014/main" id="{2DE20E4E-6C41-4E4E-BE65-F53BB4613F77}"/>
                </a:ext>
              </a:extLst>
            </p:cNvPr>
            <p:cNvSpPr/>
            <p:nvPr/>
          </p:nvSpPr>
          <p:spPr>
            <a:xfrm>
              <a:off x="371062" y="2409371"/>
              <a:ext cx="6836229" cy="1030514"/>
            </a:xfrm>
            <a:custGeom>
              <a:avLst/>
              <a:gdLst>
                <a:gd name="connsiteX0" fmla="*/ 0 w 6836229"/>
                <a:gd name="connsiteY0" fmla="*/ 0 h 1030514"/>
                <a:gd name="connsiteX1" fmla="*/ 6836229 w 6836229"/>
                <a:gd name="connsiteY1" fmla="*/ 0 h 1030514"/>
                <a:gd name="connsiteX2" fmla="*/ 5909673 w 6836229"/>
                <a:gd name="connsiteY2" fmla="*/ 1030514 h 1030514"/>
                <a:gd name="connsiteX3" fmla="*/ 0 w 6836229"/>
                <a:gd name="connsiteY3" fmla="*/ 1030514 h 1030514"/>
              </a:gdLst>
              <a:ahLst/>
              <a:cxnLst>
                <a:cxn ang="0">
                  <a:pos x="connsiteX0" y="connsiteY0"/>
                </a:cxn>
                <a:cxn ang="0">
                  <a:pos x="connsiteX1" y="connsiteY1"/>
                </a:cxn>
                <a:cxn ang="0">
                  <a:pos x="connsiteX2" y="connsiteY2"/>
                </a:cxn>
                <a:cxn ang="0">
                  <a:pos x="connsiteX3" y="connsiteY3"/>
                </a:cxn>
              </a:cxnLst>
              <a:rect l="l" t="t" r="r" b="b"/>
              <a:pathLst>
                <a:path w="6836229" h="1030514">
                  <a:moveTo>
                    <a:pt x="0" y="0"/>
                  </a:moveTo>
                  <a:lnTo>
                    <a:pt x="6836229" y="0"/>
                  </a:lnTo>
                  <a:lnTo>
                    <a:pt x="5909673" y="1030514"/>
                  </a:lnTo>
                  <a:lnTo>
                    <a:pt x="0" y="1030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a:extLst>
                <a:ext uri="{FF2B5EF4-FFF2-40B4-BE49-F238E27FC236}">
                  <a16:creationId xmlns:a16="http://schemas.microsoft.com/office/drawing/2014/main" id="{678247D0-E303-4588-BFC7-345E9BE9AAD5}"/>
                </a:ext>
              </a:extLst>
            </p:cNvPr>
            <p:cNvSpPr/>
            <p:nvPr/>
          </p:nvSpPr>
          <p:spPr>
            <a:xfrm>
              <a:off x="1" y="2358887"/>
              <a:ext cx="1086678" cy="10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9" name="Textfeld 48">
            <a:extLst>
              <a:ext uri="{FF2B5EF4-FFF2-40B4-BE49-F238E27FC236}">
                <a16:creationId xmlns:a16="http://schemas.microsoft.com/office/drawing/2014/main" id="{716D9E3D-88FE-44E7-8961-DC540DDA2FE3}"/>
              </a:ext>
            </a:extLst>
          </p:cNvPr>
          <p:cNvSpPr txBox="1"/>
          <p:nvPr/>
        </p:nvSpPr>
        <p:spPr>
          <a:xfrm>
            <a:off x="1620000" y="2595548"/>
            <a:ext cx="4606629" cy="701731"/>
          </a:xfrm>
          <a:prstGeom prst="rect">
            <a:avLst/>
          </a:prstGeom>
          <a:noFill/>
        </p:spPr>
        <p:txBody>
          <a:bodyPr wrap="square" lIns="0" tIns="0" rIns="0" bIns="0" rtlCol="0">
            <a:spAutoFit/>
          </a:bodyPr>
          <a:lstStyle/>
          <a:p>
            <a:pPr>
              <a:lnSpc>
                <a:spcPct val="95000"/>
              </a:lnSpc>
            </a:pPr>
            <a:r>
              <a:rPr lang="en-US" sz="4800">
                <a:latin typeface="BMWType V2 Light" pitchFamily="2" charset="0"/>
                <a:cs typeface="BMWType V2 Light" pitchFamily="2" charset="0"/>
              </a:rPr>
              <a:t>BMW Infographic</a:t>
            </a:r>
            <a:endParaRPr lang="en-US" sz="4800" dirty="0">
              <a:latin typeface="BMWType V2 Light" pitchFamily="2" charset="0"/>
              <a:cs typeface="BMWType V2 Light" pitchFamily="2" charset="0"/>
            </a:endParaRPr>
          </a:p>
        </p:txBody>
      </p:sp>
      <p:sp>
        <p:nvSpPr>
          <p:cNvPr id="65" name="Rechteck 64">
            <a:extLst>
              <a:ext uri="{FF2B5EF4-FFF2-40B4-BE49-F238E27FC236}">
                <a16:creationId xmlns:a16="http://schemas.microsoft.com/office/drawing/2014/main" id="{4BFE2A2E-DE70-4D32-BE4D-84A7246B5E3B}"/>
              </a:ext>
            </a:extLst>
          </p:cNvPr>
          <p:cNvSpPr/>
          <p:nvPr/>
        </p:nvSpPr>
        <p:spPr>
          <a:xfrm>
            <a:off x="1619999" y="4105774"/>
            <a:ext cx="7974575" cy="4930581"/>
          </a:xfrm>
          <a:prstGeom prst="rect">
            <a:avLst/>
          </a:prstGeom>
        </p:spPr>
        <p:txBody>
          <a:bodyPr wrap="square" lIns="0" tIns="0" rIns="0" bIns="0" anchor="t" anchorCtr="0">
            <a:spAutoFit/>
          </a:bodyPr>
          <a:lstStyle/>
          <a:p>
            <a:pPr>
              <a:lnSpc>
                <a:spcPct val="95000"/>
              </a:lnSpc>
            </a:pPr>
            <a:r>
              <a:rPr lang="en-US" sz="2400" dirty="0">
                <a:latin typeface="BMWType V2 Light" pitchFamily="2" charset="0"/>
                <a:cs typeface="BMWType V2 Light" pitchFamily="2" charset="0"/>
              </a:rPr>
              <a:t>Data source: </a:t>
            </a:r>
          </a:p>
          <a:p>
            <a:pPr>
              <a:lnSpc>
                <a:spcPct val="95000"/>
              </a:lnSpc>
            </a:pPr>
            <a:r>
              <a:rPr lang="en-US" sz="2400">
                <a:latin typeface="BMWType V2 Light" pitchFamily="2" charset="0"/>
                <a:ea typeface="Arial" panose="020B0604020202020204" pitchFamily="34" charset="0"/>
                <a:cs typeface="BMWType V2 Light" pitchFamily="2" charset="0"/>
              </a:rPr>
              <a:t>IHS Markit New Registrations BEV+PHEV combined.</a:t>
            </a:r>
            <a:br>
              <a:rPr lang="en-US" sz="2400">
                <a:latin typeface="BMWType V2 Light" pitchFamily="2" charset="0"/>
                <a:ea typeface="Arial" panose="020B0604020202020204" pitchFamily="34" charset="0"/>
                <a:cs typeface="BMWType V2 Light" pitchFamily="2" charset="0"/>
              </a:rPr>
            </a:br>
            <a:r>
              <a:rPr lang="en-US" sz="2400">
                <a:latin typeface="BMWType V2 Light" pitchFamily="2" charset="0"/>
                <a:ea typeface="Arial" panose="020B0604020202020204" pitchFamily="34" charset="0"/>
                <a:cs typeface="BMWType V2 Light" pitchFamily="2" charset="0"/>
              </a:rPr>
              <a:t>Jan - Dec 2019; Jan 2020 Report.</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Vehicle </a:t>
            </a:r>
            <a:r>
              <a:rPr lang="en-US" sz="2400" spc="-10" dirty="0">
                <a:latin typeface="BMWType V2 Light" pitchFamily="2" charset="0"/>
                <a:ea typeface="Arial" panose="020B0604020202020204" pitchFamily="34" charset="0"/>
                <a:cs typeface="BMWType V2 Light" pitchFamily="2" charset="0"/>
              </a:rPr>
              <a:t>Type: </a:t>
            </a:r>
            <a:br>
              <a:rPr lang="en-US" sz="2400" spc="-10" dirty="0">
                <a:latin typeface="BMWType V2 Light" pitchFamily="2" charset="0"/>
                <a:ea typeface="Arial" panose="020B0604020202020204" pitchFamily="34" charset="0"/>
                <a:cs typeface="BMWType V2 Light" pitchFamily="2" charset="0"/>
              </a:rPr>
            </a:br>
            <a:r>
              <a:rPr lang="en-US" sz="2400" spc="-10">
                <a:latin typeface="BMWType V2 Light" pitchFamily="2" charset="0"/>
                <a:ea typeface="Arial" panose="020B0604020202020204" pitchFamily="34" charset="0"/>
                <a:cs typeface="BMWType V2 Light" pitchFamily="2" charset="0"/>
              </a:rPr>
              <a:t>Passenger Cars.</a:t>
            </a:r>
          </a:p>
          <a:p>
            <a:pPr>
              <a:lnSpc>
                <a:spcPct val="95000"/>
              </a:lnSpc>
            </a:pPr>
            <a:endParaRPr lang="de-DE" sz="1600" spc="-10" dirty="0">
              <a:latin typeface="BMWType V2 Light" pitchFamily="2" charset="0"/>
              <a:ea typeface="Arial" panose="020B0604020202020204" pitchFamily="34" charset="0"/>
              <a:cs typeface="BMWType V2 Light" pitchFamily="2" charset="0"/>
            </a:endParaRPr>
          </a:p>
          <a:p>
            <a:pPr>
              <a:lnSpc>
                <a:spcPct val="95000"/>
              </a:lnSpc>
            </a:pPr>
            <a:r>
              <a:rPr lang="en-US" sz="2400" spc="-10" dirty="0">
                <a:latin typeface="BMWType V2 Light" pitchFamily="2" charset="0"/>
                <a:ea typeface="Arial" panose="020B0604020202020204" pitchFamily="34" charset="0"/>
                <a:cs typeface="BMWType V2 Light" pitchFamily="2" charset="0"/>
              </a:rPr>
              <a:t>Propulsion: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Electric, Electric w. REX, Electric w/o REX,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PHEV Diesel and </a:t>
            </a:r>
            <a:r>
              <a:rPr lang="en-US" sz="2400" spc="-10">
                <a:latin typeface="BMWType V2 Light" pitchFamily="2" charset="0"/>
                <a:ea typeface="Arial" panose="020B0604020202020204" pitchFamily="34" charset="0"/>
                <a:cs typeface="BMWType V2 Light" pitchFamily="2" charset="0"/>
              </a:rPr>
              <a:t>PHEV Petrol.</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Geography/Country coverage: </a:t>
            </a:r>
            <a:br>
              <a:rPr lang="de-DE" sz="2400" spc="-10">
                <a:latin typeface="BMWType V2 Light" pitchFamily="2" charset="0"/>
                <a:ea typeface="Arial" panose="020B0604020202020204" pitchFamily="34" charset="0"/>
                <a:cs typeface="BMWType V2 Light" pitchFamily="2" charset="0"/>
              </a:rPr>
            </a:br>
            <a:r>
              <a:rPr lang="en-GB" sz="2400" spc="-10">
                <a:latin typeface="BMWType V2 Light" pitchFamily="2" charset="0"/>
                <a:ea typeface="Arial" panose="020B0604020202020204" pitchFamily="34" charset="0"/>
                <a:cs typeface="BMWType V2 Light" pitchFamily="2" charset="0"/>
              </a:rPr>
              <a:t>Germany.</a:t>
            </a:r>
            <a:endParaRPr lang="de-DE" sz="2400" spc="-10">
              <a:latin typeface="BMWType V2 Light" pitchFamily="2" charset="0"/>
              <a:ea typeface="Arial" panose="020B0604020202020204" pitchFamily="34" charset="0"/>
              <a:cs typeface="BMWType V2 Light" pitchFamily="2" charset="0"/>
            </a:endParaRPr>
          </a:p>
          <a:p>
            <a:pPr>
              <a:lnSpc>
                <a:spcPct val="95000"/>
              </a:lnSpc>
            </a:pPr>
            <a:endParaRPr lang="de-DE" sz="2400" spc="-10" dirty="0">
              <a:latin typeface="BMWType V2 Light" pitchFamily="2" charset="0"/>
              <a:ea typeface="Arial" panose="020B0604020202020204" pitchFamily="34" charset="0"/>
              <a:cs typeface="BMWType V2 Light" pitchFamily="2" charset="0"/>
            </a:endParaRPr>
          </a:p>
          <a:p>
            <a:endParaRPr lang="en-US" sz="2400" dirty="0">
              <a:latin typeface="BMWType V2 Light" pitchFamily="2" charset="0"/>
              <a:cs typeface="BMWType V2 Light" pitchFamily="2" charset="0"/>
            </a:endParaRPr>
          </a:p>
        </p:txBody>
      </p:sp>
      <p:sp>
        <p:nvSpPr>
          <p:cNvPr id="66" name="Textfeld 65">
            <a:extLst>
              <a:ext uri="{FF2B5EF4-FFF2-40B4-BE49-F238E27FC236}">
                <a16:creationId xmlns:a16="http://schemas.microsoft.com/office/drawing/2014/main" id="{C8EF99AA-632A-412A-A6F7-9F988C6E5F14}"/>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en-US" sz="5400" cap="all">
                <a:latin typeface="BMWType V2 Light" pitchFamily="2" charset="0"/>
                <a:cs typeface="BMWType V2 Light" pitchFamily="2" charset="0"/>
              </a:rPr>
              <a:t>ELECTromobility in germany.</a:t>
            </a:r>
            <a:br>
              <a:rPr lang="en-US" sz="5400" cap="all">
                <a:latin typeface="BMWType V2 Light" pitchFamily="2" charset="0"/>
                <a:cs typeface="BMWType V2 Light" pitchFamily="2" charset="0"/>
              </a:rPr>
            </a:br>
            <a:r>
              <a:rPr lang="en-US" sz="5400" cap="all">
                <a:latin typeface="BMWType V2 Light" pitchFamily="2" charset="0"/>
                <a:cs typeface="BMWType V2 Light" pitchFamily="2" charset="0"/>
              </a:rPr>
              <a:t>Share in new registrations by brand.</a:t>
            </a:r>
            <a:endParaRPr lang="en-US" sz="5400" cap="all" dirty="0" err="1">
              <a:latin typeface="BMWType V2 Light" pitchFamily="2" charset="0"/>
              <a:cs typeface="BMWType V2 Light" pitchFamily="2" charset="0"/>
            </a:endParaRPr>
          </a:p>
        </p:txBody>
      </p:sp>
      <p:sp>
        <p:nvSpPr>
          <p:cNvPr id="70" name="Rechteck 69">
            <a:extLst>
              <a:ext uri="{FF2B5EF4-FFF2-40B4-BE49-F238E27FC236}">
                <a16:creationId xmlns:a16="http://schemas.microsoft.com/office/drawing/2014/main" id="{05C7447A-2A4E-4F58-8BA8-D2986464C3A8}"/>
              </a:ext>
            </a:extLst>
          </p:cNvPr>
          <p:cNvSpPr/>
          <p:nvPr/>
        </p:nvSpPr>
        <p:spPr>
          <a:xfrm>
            <a:off x="10577975" y="12484862"/>
            <a:ext cx="4423487" cy="738664"/>
          </a:xfrm>
          <a:prstGeom prst="rect">
            <a:avLst/>
          </a:prstGeom>
        </p:spPr>
        <p:txBody>
          <a:bodyPr wrap="square" lIns="0" tIns="0" rIns="0" bIns="0" anchor="t">
            <a:spAutoFit/>
          </a:bodyPr>
          <a:lstStyle/>
          <a:p>
            <a:r>
              <a:rPr lang="en-US" sz="2400">
                <a:latin typeface="BMWType V2 Light" pitchFamily="2" charset="0"/>
                <a:cs typeface="BMWType V2 Light" pitchFamily="2" charset="0"/>
              </a:rPr>
              <a:t>Others:</a:t>
            </a:r>
          </a:p>
          <a:p>
            <a:r>
              <a:rPr lang="en-US" sz="2400">
                <a:latin typeface="BMWType V2 Light" pitchFamily="2" charset="0"/>
                <a:cs typeface="BMWType V2 Light" pitchFamily="2" charset="0"/>
              </a:rPr>
              <a:t>Individual share &lt; 2.5 </a:t>
            </a:r>
            <a:r>
              <a:rPr lang="en-US" sz="2400" dirty="0">
                <a:latin typeface="BMWType V2 Light" pitchFamily="2" charset="0"/>
                <a:cs typeface="BMWType V2 Light" pitchFamily="2" charset="0"/>
              </a:rPr>
              <a:t>%.</a:t>
            </a:r>
          </a:p>
        </p:txBody>
      </p:sp>
      <p:sp>
        <p:nvSpPr>
          <p:cNvPr id="71" name="Rechteck 70">
            <a:extLst>
              <a:ext uri="{FF2B5EF4-FFF2-40B4-BE49-F238E27FC236}">
                <a16:creationId xmlns:a16="http://schemas.microsoft.com/office/drawing/2014/main" id="{87C28D7F-A3FF-4602-A6F6-0408154A9C2E}"/>
              </a:ext>
            </a:extLst>
          </p:cNvPr>
          <p:cNvSpPr/>
          <p:nvPr/>
        </p:nvSpPr>
        <p:spPr>
          <a:xfrm>
            <a:off x="10363707" y="12484862"/>
            <a:ext cx="674800" cy="369332"/>
          </a:xfrm>
          <a:prstGeom prst="rect">
            <a:avLst/>
          </a:prstGeom>
        </p:spPr>
        <p:txBody>
          <a:bodyPr wrap="square" lIns="0" tIns="0" rIns="0" bIns="0" anchor="t">
            <a:spAutoFit/>
          </a:bodyPr>
          <a:lstStyle/>
          <a:p>
            <a:r>
              <a:rPr lang="de-DE" sz="2400">
                <a:latin typeface="BMWType V2 Light" pitchFamily="2" charset="0"/>
                <a:cs typeface="BMWType V2 Light" pitchFamily="2" charset="0"/>
              </a:rPr>
              <a:t>*</a:t>
            </a:r>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315344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5DB5E209-DA18-4D9D-AF18-56BB45D843D6}"/>
              </a:ext>
            </a:extLst>
          </p:cNvPr>
          <p:cNvSpPr/>
          <p:nvPr/>
        </p:nvSpPr>
        <p:spPr>
          <a:xfrm>
            <a:off x="-1" y="2067338"/>
            <a:ext cx="24382414" cy="11648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DDD760AD-6FF6-468C-99ED-343181A33996}"/>
              </a:ext>
            </a:extLst>
          </p:cNvPr>
          <p:cNvSpPr>
            <a:spLocks noChangeAspect="1"/>
          </p:cNvSpPr>
          <p:nvPr/>
        </p:nvSpPr>
        <p:spPr>
          <a:xfrm>
            <a:off x="12251663" y="3174338"/>
            <a:ext cx="10177200" cy="1017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p>
        </p:txBody>
      </p:sp>
      <p:sp>
        <p:nvSpPr>
          <p:cNvPr id="77" name="Teilkreis 76">
            <a:extLst>
              <a:ext uri="{FF2B5EF4-FFF2-40B4-BE49-F238E27FC236}">
                <a16:creationId xmlns:a16="http://schemas.microsoft.com/office/drawing/2014/main" id="{744851C8-0E7E-4D5C-8248-713D17C0232C}"/>
              </a:ext>
            </a:extLst>
          </p:cNvPr>
          <p:cNvSpPr/>
          <p:nvPr/>
        </p:nvSpPr>
        <p:spPr>
          <a:xfrm rot="2142434">
            <a:off x="12250800" y="3175200"/>
            <a:ext cx="10171999" cy="10172000"/>
          </a:xfrm>
          <a:prstGeom prst="pie">
            <a:avLst>
              <a:gd name="adj1" fmla="val 10681554"/>
              <a:gd name="adj2" fmla="val 11539938"/>
            </a:avLst>
          </a:prstGeom>
          <a:solidFill>
            <a:srgbClr val="4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48" name="Teilkreis 47">
            <a:extLst>
              <a:ext uri="{FF2B5EF4-FFF2-40B4-BE49-F238E27FC236}">
                <a16:creationId xmlns:a16="http://schemas.microsoft.com/office/drawing/2014/main" id="{795ECA2B-A1C4-4C70-8A9D-CC819A07D653}"/>
              </a:ext>
            </a:extLst>
          </p:cNvPr>
          <p:cNvSpPr/>
          <p:nvPr/>
        </p:nvSpPr>
        <p:spPr>
          <a:xfrm rot="1220948">
            <a:off x="12251663" y="3174338"/>
            <a:ext cx="10177200" cy="10177200"/>
          </a:xfrm>
          <a:prstGeom prst="pie">
            <a:avLst>
              <a:gd name="adj1" fmla="val 10958216"/>
              <a:gd name="adj2" fmla="val 11813382"/>
            </a:avLst>
          </a:prstGeom>
          <a:solidFill>
            <a:srgbClr val="1B5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49" name="Teilkreis 48">
            <a:extLst>
              <a:ext uri="{FF2B5EF4-FFF2-40B4-BE49-F238E27FC236}">
                <a16:creationId xmlns:a16="http://schemas.microsoft.com/office/drawing/2014/main" id="{12EFD27F-57AB-4EC8-BA3F-D609B5C38991}"/>
              </a:ext>
            </a:extLst>
          </p:cNvPr>
          <p:cNvSpPr/>
          <p:nvPr/>
        </p:nvSpPr>
        <p:spPr>
          <a:xfrm rot="1220948">
            <a:off x="12251663" y="3174338"/>
            <a:ext cx="10177200" cy="10177200"/>
          </a:xfrm>
          <a:prstGeom prst="pie">
            <a:avLst>
              <a:gd name="adj1" fmla="val 10241405"/>
              <a:gd name="adj2" fmla="val 11147991"/>
            </a:avLst>
          </a:prstGeom>
          <a:solidFill>
            <a:srgbClr val="267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5" name="Teilkreis 54">
            <a:extLst>
              <a:ext uri="{FF2B5EF4-FFF2-40B4-BE49-F238E27FC236}">
                <a16:creationId xmlns:a16="http://schemas.microsoft.com/office/drawing/2014/main" id="{0528323A-C113-459F-A3EB-E56557DCEB52}"/>
              </a:ext>
            </a:extLst>
          </p:cNvPr>
          <p:cNvSpPr/>
          <p:nvPr/>
        </p:nvSpPr>
        <p:spPr>
          <a:xfrm rot="1220948">
            <a:off x="12251663" y="3174338"/>
            <a:ext cx="10177200" cy="10177200"/>
          </a:xfrm>
          <a:prstGeom prst="pie">
            <a:avLst>
              <a:gd name="adj1" fmla="val 8940409"/>
              <a:gd name="adj2" fmla="val 10305678"/>
            </a:avLst>
          </a:prstGeom>
          <a:solidFill>
            <a:srgbClr val="2D9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6" name="Teilkreis 55">
            <a:extLst>
              <a:ext uri="{FF2B5EF4-FFF2-40B4-BE49-F238E27FC236}">
                <a16:creationId xmlns:a16="http://schemas.microsoft.com/office/drawing/2014/main" id="{19CE07F7-DE50-4B11-A64D-54EF4A97F03E}"/>
              </a:ext>
            </a:extLst>
          </p:cNvPr>
          <p:cNvSpPr/>
          <p:nvPr/>
        </p:nvSpPr>
        <p:spPr>
          <a:xfrm rot="1220948">
            <a:off x="12251663" y="3174338"/>
            <a:ext cx="10177200" cy="10177200"/>
          </a:xfrm>
          <a:prstGeom prst="pie">
            <a:avLst>
              <a:gd name="adj1" fmla="val 7601170"/>
              <a:gd name="adj2" fmla="val 9217129"/>
            </a:avLst>
          </a:prstGeom>
          <a:solidFill>
            <a:srgbClr val="32A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7" name="Teilkreis 56">
            <a:extLst>
              <a:ext uri="{FF2B5EF4-FFF2-40B4-BE49-F238E27FC236}">
                <a16:creationId xmlns:a16="http://schemas.microsoft.com/office/drawing/2014/main" id="{E50DAA86-F9FE-4016-84DD-3662AEF719BE}"/>
              </a:ext>
            </a:extLst>
          </p:cNvPr>
          <p:cNvSpPr/>
          <p:nvPr/>
        </p:nvSpPr>
        <p:spPr>
          <a:xfrm>
            <a:off x="12251663" y="3174338"/>
            <a:ext cx="10177200" cy="10177200"/>
          </a:xfrm>
          <a:prstGeom prst="pie">
            <a:avLst>
              <a:gd name="adj1" fmla="val 7493962"/>
              <a:gd name="adj2" fmla="val 9114129"/>
            </a:avLst>
          </a:prstGeom>
          <a:solidFill>
            <a:srgbClr val="39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8" name="Teilkreis 57">
            <a:extLst>
              <a:ext uri="{FF2B5EF4-FFF2-40B4-BE49-F238E27FC236}">
                <a16:creationId xmlns:a16="http://schemas.microsoft.com/office/drawing/2014/main" id="{8D41D55F-5476-416E-894E-3B32D89D8581}"/>
              </a:ext>
            </a:extLst>
          </p:cNvPr>
          <p:cNvSpPr/>
          <p:nvPr/>
        </p:nvSpPr>
        <p:spPr>
          <a:xfrm rot="475008">
            <a:off x="12251663" y="3174338"/>
            <a:ext cx="10177200" cy="10177200"/>
          </a:xfrm>
          <a:prstGeom prst="pie">
            <a:avLst>
              <a:gd name="adj1" fmla="val 5611371"/>
              <a:gd name="adj2" fmla="val 7334903"/>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9" name="Teilkreis 58">
            <a:extLst>
              <a:ext uri="{FF2B5EF4-FFF2-40B4-BE49-F238E27FC236}">
                <a16:creationId xmlns:a16="http://schemas.microsoft.com/office/drawing/2014/main" id="{6C5D7D10-05E9-43C0-971F-A78FD1E10624}"/>
              </a:ext>
            </a:extLst>
          </p:cNvPr>
          <p:cNvSpPr/>
          <p:nvPr/>
        </p:nvSpPr>
        <p:spPr>
          <a:xfrm rot="20645214">
            <a:off x="12251663" y="3174338"/>
            <a:ext cx="10177200" cy="10177200"/>
          </a:xfrm>
          <a:prstGeom prst="pie">
            <a:avLst>
              <a:gd name="adj1" fmla="val 5596890"/>
              <a:gd name="adj2" fmla="val 743063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0" name="Teilkreis 59">
            <a:extLst>
              <a:ext uri="{FF2B5EF4-FFF2-40B4-BE49-F238E27FC236}">
                <a16:creationId xmlns:a16="http://schemas.microsoft.com/office/drawing/2014/main" id="{BD648218-A72A-4297-8568-F95C161FB7D6}"/>
              </a:ext>
            </a:extLst>
          </p:cNvPr>
          <p:cNvSpPr/>
          <p:nvPr/>
        </p:nvSpPr>
        <p:spPr>
          <a:xfrm rot="20645720">
            <a:off x="12251663" y="3174338"/>
            <a:ext cx="10177200" cy="10177200"/>
          </a:xfrm>
          <a:prstGeom prst="pie">
            <a:avLst>
              <a:gd name="adj1" fmla="val 3816175"/>
              <a:gd name="adj2" fmla="val 6119587"/>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1" name="Teilkreis 60">
            <a:extLst>
              <a:ext uri="{FF2B5EF4-FFF2-40B4-BE49-F238E27FC236}">
                <a16:creationId xmlns:a16="http://schemas.microsoft.com/office/drawing/2014/main" id="{CBF70D5C-18DC-4325-A892-F8629D7874AA}"/>
              </a:ext>
            </a:extLst>
          </p:cNvPr>
          <p:cNvSpPr/>
          <p:nvPr/>
        </p:nvSpPr>
        <p:spPr>
          <a:xfrm>
            <a:off x="12251663" y="3174338"/>
            <a:ext cx="10177200" cy="10177200"/>
          </a:xfrm>
          <a:prstGeom prst="pie">
            <a:avLst>
              <a:gd name="adj1" fmla="val 773690"/>
              <a:gd name="adj2" fmla="val 365383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2" name="Teilkreis 61">
            <a:extLst>
              <a:ext uri="{FF2B5EF4-FFF2-40B4-BE49-F238E27FC236}">
                <a16:creationId xmlns:a16="http://schemas.microsoft.com/office/drawing/2014/main" id="{4E9C5FCF-8183-4CF6-ACFF-F3470395FD9A}"/>
              </a:ext>
            </a:extLst>
          </p:cNvPr>
          <p:cNvSpPr/>
          <p:nvPr/>
        </p:nvSpPr>
        <p:spPr>
          <a:xfrm>
            <a:off x="12251663" y="3174338"/>
            <a:ext cx="10177200" cy="10177200"/>
          </a:xfrm>
          <a:prstGeom prst="pie">
            <a:avLst>
              <a:gd name="adj1" fmla="val 18707089"/>
              <a:gd name="adj2" fmla="val 19045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3" name="Teilkreis 62">
            <a:extLst>
              <a:ext uri="{FF2B5EF4-FFF2-40B4-BE49-F238E27FC236}">
                <a16:creationId xmlns:a16="http://schemas.microsoft.com/office/drawing/2014/main" id="{15FAAA86-F0E3-40CD-92EA-9AD473726C3B}"/>
              </a:ext>
            </a:extLst>
          </p:cNvPr>
          <p:cNvSpPr/>
          <p:nvPr/>
        </p:nvSpPr>
        <p:spPr>
          <a:xfrm>
            <a:off x="12251663" y="3174338"/>
            <a:ext cx="10177200" cy="10177200"/>
          </a:xfrm>
          <a:prstGeom prst="pie">
            <a:avLst>
              <a:gd name="adj1" fmla="val 16195428"/>
              <a:gd name="adj2" fmla="val 1919345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4" name="Ellipse 63">
            <a:extLst>
              <a:ext uri="{FF2B5EF4-FFF2-40B4-BE49-F238E27FC236}">
                <a16:creationId xmlns:a16="http://schemas.microsoft.com/office/drawing/2014/main" id="{4B986DA9-1DC5-4942-9785-9FCD5872AACA}"/>
              </a:ext>
            </a:extLst>
          </p:cNvPr>
          <p:cNvSpPr/>
          <p:nvPr/>
        </p:nvSpPr>
        <p:spPr>
          <a:xfrm>
            <a:off x="12251663" y="3174338"/>
            <a:ext cx="10177200" cy="101772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p>
        </p:txBody>
      </p:sp>
      <p:sp>
        <p:nvSpPr>
          <p:cNvPr id="52" name="Rechteck 51">
            <a:extLst>
              <a:ext uri="{FF2B5EF4-FFF2-40B4-BE49-F238E27FC236}">
                <a16:creationId xmlns:a16="http://schemas.microsoft.com/office/drawing/2014/main" id="{2194B997-B5E9-4ED6-8BD3-7926BB349065}"/>
              </a:ext>
            </a:extLst>
          </p:cNvPr>
          <p:cNvSpPr/>
          <p:nvPr/>
        </p:nvSpPr>
        <p:spPr>
          <a:xfrm>
            <a:off x="0" y="2597426"/>
            <a:ext cx="10031896" cy="111185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DC83A7C0-303D-446F-BAEB-A69AC2ECBEEF}"/>
              </a:ext>
            </a:extLst>
          </p:cNvPr>
          <p:cNvSpPr/>
          <p:nvPr/>
        </p:nvSpPr>
        <p:spPr>
          <a:xfrm>
            <a:off x="0" y="6182140"/>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2F038E58-A0E9-44FB-A5B7-A07749089E10}"/>
              </a:ext>
            </a:extLst>
          </p:cNvPr>
          <p:cNvSpPr/>
          <p:nvPr/>
        </p:nvSpPr>
        <p:spPr>
          <a:xfrm>
            <a:off x="0" y="4015409"/>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Textfeld 64">
            <a:extLst>
              <a:ext uri="{FF2B5EF4-FFF2-40B4-BE49-F238E27FC236}">
                <a16:creationId xmlns:a16="http://schemas.microsoft.com/office/drawing/2014/main" id="{B799C637-E7AA-4DBE-A770-550CB1130327}"/>
              </a:ext>
            </a:extLst>
          </p:cNvPr>
          <p:cNvSpPr txBox="1"/>
          <p:nvPr/>
        </p:nvSpPr>
        <p:spPr>
          <a:xfrm>
            <a:off x="18073067" y="3790048"/>
            <a:ext cx="1999958" cy="935641"/>
          </a:xfrm>
          <a:prstGeom prst="rect">
            <a:avLst/>
          </a:prstGeom>
          <a:noFill/>
        </p:spPr>
        <p:txBody>
          <a:bodyPr wrap="square" lIns="0" tIns="0" rIns="0" bIns="0" rtlCol="0" anchor="ctr" anchorCtr="0">
            <a:spAutoFit/>
          </a:bodyPr>
          <a:lstStyle/>
          <a:p>
            <a:pPr algn="ctr">
              <a:lnSpc>
                <a:spcPct val="95000"/>
              </a:lnSpc>
            </a:pPr>
            <a:r>
              <a:rPr lang="en-US" sz="3200" dirty="0">
                <a:solidFill>
                  <a:schemeClr val="bg1"/>
                </a:solidFill>
                <a:latin typeface="BMWType V2 Light" pitchFamily="2" charset="0"/>
                <a:cs typeface="BMWType V2 Light" pitchFamily="2" charset="0"/>
              </a:rPr>
              <a:t>BMW</a:t>
            </a:r>
            <a:br>
              <a:rPr lang="en-US" sz="3200">
                <a:solidFill>
                  <a:schemeClr val="bg1"/>
                </a:solidFill>
                <a:latin typeface="BMWType V2 Light" pitchFamily="2" charset="0"/>
                <a:cs typeface="BMWType V2 Light" pitchFamily="2" charset="0"/>
              </a:rPr>
            </a:br>
            <a:r>
              <a:rPr lang="en-US" sz="3200">
                <a:solidFill>
                  <a:schemeClr val="bg1"/>
                </a:solidFill>
                <a:latin typeface="BMWType V2 Light" pitchFamily="2" charset="0"/>
                <a:cs typeface="BMWType V2 Light" pitchFamily="2" charset="0"/>
              </a:rPr>
              <a:t>14 </a:t>
            </a:r>
            <a:r>
              <a:rPr lang="en-US" sz="3200" dirty="0">
                <a:solidFill>
                  <a:schemeClr val="bg1"/>
                </a:solidFill>
                <a:latin typeface="BMWType V2 Light" pitchFamily="2" charset="0"/>
                <a:cs typeface="BMWType V2 Light" pitchFamily="2" charset="0"/>
              </a:rPr>
              <a:t>%</a:t>
            </a:r>
          </a:p>
        </p:txBody>
      </p:sp>
      <p:sp>
        <p:nvSpPr>
          <p:cNvPr id="66" name="Rechteck 65">
            <a:extLst>
              <a:ext uri="{FF2B5EF4-FFF2-40B4-BE49-F238E27FC236}">
                <a16:creationId xmlns:a16="http://schemas.microsoft.com/office/drawing/2014/main" id="{A71B5FCA-BBA6-4F6A-8A17-A6FD4A85E838}"/>
              </a:ext>
            </a:extLst>
          </p:cNvPr>
          <p:cNvSpPr/>
          <p:nvPr/>
        </p:nvSpPr>
        <p:spPr>
          <a:xfrm>
            <a:off x="20983873" y="7598846"/>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Tesla</a:t>
            </a:r>
          </a:p>
          <a:p>
            <a:pPr algn="ctr">
              <a:lnSpc>
                <a:spcPct val="95000"/>
              </a:lnSpc>
            </a:pPr>
            <a:r>
              <a:rPr lang="de-DE" sz="2000">
                <a:solidFill>
                  <a:schemeClr val="bg1"/>
                </a:solidFill>
                <a:latin typeface="BMWType V2 Light" pitchFamily="2" charset="0"/>
                <a:cs typeface="BMWType V2 Light" pitchFamily="2" charset="0"/>
              </a:rPr>
              <a:t>20 %</a:t>
            </a:r>
            <a:endParaRPr lang="en-US" sz="2000" dirty="0">
              <a:solidFill>
                <a:schemeClr val="bg1"/>
              </a:solidFill>
              <a:latin typeface="BMWType V2 Light" pitchFamily="2" charset="0"/>
              <a:cs typeface="BMWType V2 Light" pitchFamily="2" charset="0"/>
            </a:endParaRPr>
          </a:p>
        </p:txBody>
      </p:sp>
      <p:sp>
        <p:nvSpPr>
          <p:cNvPr id="67" name="Rechteck 66">
            <a:extLst>
              <a:ext uri="{FF2B5EF4-FFF2-40B4-BE49-F238E27FC236}">
                <a16:creationId xmlns:a16="http://schemas.microsoft.com/office/drawing/2014/main" id="{656C0BDC-216D-486B-95FA-047B62C3A1B6}"/>
              </a:ext>
            </a:extLst>
          </p:cNvPr>
          <p:cNvSpPr/>
          <p:nvPr/>
        </p:nvSpPr>
        <p:spPr>
          <a:xfrm>
            <a:off x="19527105" y="11346467"/>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Renault</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8 %</a:t>
            </a:r>
            <a:endParaRPr lang="en-US" sz="2000" dirty="0">
              <a:solidFill>
                <a:schemeClr val="bg1"/>
              </a:solidFill>
              <a:latin typeface="BMWType V2 Light" pitchFamily="2" charset="0"/>
              <a:cs typeface="BMWType V2 Light" pitchFamily="2" charset="0"/>
            </a:endParaRPr>
          </a:p>
        </p:txBody>
      </p:sp>
      <p:sp>
        <p:nvSpPr>
          <p:cNvPr id="68" name="Rechteck 67">
            <a:extLst>
              <a:ext uri="{FF2B5EF4-FFF2-40B4-BE49-F238E27FC236}">
                <a16:creationId xmlns:a16="http://schemas.microsoft.com/office/drawing/2014/main" id="{45D7912F-D8D4-4176-935A-CF94C3865291}"/>
              </a:ext>
            </a:extLst>
          </p:cNvPr>
          <p:cNvSpPr/>
          <p:nvPr/>
        </p:nvSpPr>
        <p:spPr>
          <a:xfrm>
            <a:off x="15830159" y="12627237"/>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Hyundai </a:t>
            </a:r>
          </a:p>
          <a:p>
            <a:pPr algn="ctr">
              <a:lnSpc>
                <a:spcPct val="95000"/>
              </a:lnSpc>
            </a:pPr>
            <a:r>
              <a:rPr lang="de-DE" sz="2000">
                <a:solidFill>
                  <a:schemeClr val="bg1"/>
                </a:solidFill>
                <a:latin typeface="BMWType V2 Light" pitchFamily="2" charset="0"/>
                <a:cs typeface="BMWType V2 Light" pitchFamily="2" charset="0"/>
              </a:rPr>
              <a:t>6 %</a:t>
            </a:r>
            <a:endParaRPr lang="en-US" sz="2000" dirty="0">
              <a:solidFill>
                <a:schemeClr val="bg1"/>
              </a:solidFill>
              <a:latin typeface="BMWType V2 Light" pitchFamily="2" charset="0"/>
              <a:cs typeface="BMWType V2 Light" pitchFamily="2" charset="0"/>
            </a:endParaRPr>
          </a:p>
        </p:txBody>
      </p:sp>
      <p:sp>
        <p:nvSpPr>
          <p:cNvPr id="69" name="Rechteck 68">
            <a:extLst>
              <a:ext uri="{FF2B5EF4-FFF2-40B4-BE49-F238E27FC236}">
                <a16:creationId xmlns:a16="http://schemas.microsoft.com/office/drawing/2014/main" id="{BEC37F36-39C6-43F5-B148-70ED1E0FD933}"/>
              </a:ext>
            </a:extLst>
          </p:cNvPr>
          <p:cNvSpPr/>
          <p:nvPr/>
        </p:nvSpPr>
        <p:spPr>
          <a:xfrm>
            <a:off x="11660913" y="7747861"/>
            <a:ext cx="1978755" cy="584775"/>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Kia</a:t>
            </a:r>
          </a:p>
          <a:p>
            <a:pPr algn="ctr">
              <a:lnSpc>
                <a:spcPct val="95000"/>
              </a:lnSpc>
            </a:pPr>
            <a:r>
              <a:rPr lang="de-DE" sz="2000">
                <a:solidFill>
                  <a:schemeClr val="bg1"/>
                </a:solidFill>
                <a:latin typeface="BMWType V2 Light" pitchFamily="2" charset="0"/>
                <a:cs typeface="BMWType V2 Light" pitchFamily="2" charset="0"/>
              </a:rPr>
              <a:t>5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0" name="Rechteck 69">
            <a:extLst>
              <a:ext uri="{FF2B5EF4-FFF2-40B4-BE49-F238E27FC236}">
                <a16:creationId xmlns:a16="http://schemas.microsoft.com/office/drawing/2014/main" id="{0075398A-9F52-48E4-AE89-D8958EE10A75}"/>
              </a:ext>
            </a:extLst>
          </p:cNvPr>
          <p:cNvSpPr/>
          <p:nvPr/>
        </p:nvSpPr>
        <p:spPr>
          <a:xfrm>
            <a:off x="11962881" y="9349649"/>
            <a:ext cx="1872866"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Volvo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6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2" name="Rechteck 71">
            <a:extLst>
              <a:ext uri="{FF2B5EF4-FFF2-40B4-BE49-F238E27FC236}">
                <a16:creationId xmlns:a16="http://schemas.microsoft.com/office/drawing/2014/main" id="{1651A6BC-025F-4A1F-8346-3D55AF5877B7}"/>
              </a:ext>
            </a:extLst>
          </p:cNvPr>
          <p:cNvSpPr/>
          <p:nvPr/>
        </p:nvSpPr>
        <p:spPr>
          <a:xfrm>
            <a:off x="14202171" y="12030128"/>
            <a:ext cx="1872866" cy="584775"/>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Mitsubishi</a:t>
            </a:r>
          </a:p>
          <a:p>
            <a:pPr algn="ctr">
              <a:lnSpc>
                <a:spcPct val="95000"/>
              </a:lnSpc>
            </a:pPr>
            <a:r>
              <a:rPr lang="de-DE" sz="2000">
                <a:solidFill>
                  <a:schemeClr val="bg1"/>
                </a:solidFill>
                <a:latin typeface="BMWType V2 Light" pitchFamily="2" charset="0"/>
                <a:cs typeface="BMWType V2 Light" pitchFamily="2" charset="0"/>
              </a:rPr>
              <a:t>6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3" name="Rechteck 72">
            <a:extLst>
              <a:ext uri="{FF2B5EF4-FFF2-40B4-BE49-F238E27FC236}">
                <a16:creationId xmlns:a16="http://schemas.microsoft.com/office/drawing/2014/main" id="{404DE9BA-745E-4814-A21F-B0126B88B003}"/>
              </a:ext>
            </a:extLst>
          </p:cNvPr>
          <p:cNvSpPr/>
          <p:nvPr/>
        </p:nvSpPr>
        <p:spPr>
          <a:xfrm>
            <a:off x="13004789" y="4923731"/>
            <a:ext cx="1978755" cy="584775"/>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Smart</a:t>
            </a: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4" name="Rechteck 73">
            <a:extLst>
              <a:ext uri="{FF2B5EF4-FFF2-40B4-BE49-F238E27FC236}">
                <a16:creationId xmlns:a16="http://schemas.microsoft.com/office/drawing/2014/main" id="{D702B8D9-57E6-4211-A199-8C4138820B93}"/>
              </a:ext>
            </a:extLst>
          </p:cNvPr>
          <p:cNvSpPr/>
          <p:nvPr/>
        </p:nvSpPr>
        <p:spPr>
          <a:xfrm>
            <a:off x="12810862" y="10927481"/>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Nissan</a:t>
            </a:r>
          </a:p>
          <a:p>
            <a:pPr algn="ctr">
              <a:lnSpc>
                <a:spcPct val="95000"/>
              </a:lnSpc>
            </a:pPr>
            <a:r>
              <a:rPr lang="de-DE" sz="2000">
                <a:solidFill>
                  <a:schemeClr val="bg1"/>
                </a:solidFill>
                <a:latin typeface="BMWType V2 Light" pitchFamily="2" charset="0"/>
                <a:cs typeface="BMWType V2 Light" pitchFamily="2" charset="0"/>
              </a:rPr>
              <a:t>6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6" name="Rechteck 75">
            <a:extLst>
              <a:ext uri="{FF2B5EF4-FFF2-40B4-BE49-F238E27FC236}">
                <a16:creationId xmlns:a16="http://schemas.microsoft.com/office/drawing/2014/main" id="{B4C6A3E3-44D3-47AF-A90F-071227E0510C}"/>
              </a:ext>
            </a:extLst>
          </p:cNvPr>
          <p:cNvSpPr/>
          <p:nvPr/>
        </p:nvSpPr>
        <p:spPr>
          <a:xfrm>
            <a:off x="17632613" y="12437415"/>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VW</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7 %</a:t>
            </a:r>
            <a:endParaRPr lang="en-US" sz="2000" dirty="0">
              <a:solidFill>
                <a:schemeClr val="bg1"/>
              </a:solidFill>
              <a:latin typeface="BMWType V2 Light" pitchFamily="2" charset="0"/>
              <a:cs typeface="BMWType V2 Light" pitchFamily="2" charset="0"/>
            </a:endParaRPr>
          </a:p>
        </p:txBody>
      </p:sp>
      <p:sp>
        <p:nvSpPr>
          <p:cNvPr id="79" name="Rechteck 78">
            <a:extLst>
              <a:ext uri="{FF2B5EF4-FFF2-40B4-BE49-F238E27FC236}">
                <a16:creationId xmlns:a16="http://schemas.microsoft.com/office/drawing/2014/main" id="{186D9282-7B98-4D71-BCF6-738E018A4303}"/>
              </a:ext>
            </a:extLst>
          </p:cNvPr>
          <p:cNvSpPr/>
          <p:nvPr/>
        </p:nvSpPr>
        <p:spPr>
          <a:xfrm>
            <a:off x="11922359" y="6508577"/>
            <a:ext cx="1978755"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Audi</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4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8" name="Rechteck 77">
            <a:extLst>
              <a:ext uri="{FF2B5EF4-FFF2-40B4-BE49-F238E27FC236}">
                <a16:creationId xmlns:a16="http://schemas.microsoft.com/office/drawing/2014/main" id="{C3D69C5E-C225-4427-B6C9-4230A95ACA04}"/>
              </a:ext>
            </a:extLst>
          </p:cNvPr>
          <p:cNvSpPr/>
          <p:nvPr/>
        </p:nvSpPr>
        <p:spPr>
          <a:xfrm>
            <a:off x="12579958" y="5749598"/>
            <a:ext cx="1978755" cy="584775"/>
          </a:xfrm>
          <a:prstGeom prst="rect">
            <a:avLst/>
          </a:prstGeom>
        </p:spPr>
        <p:txBody>
          <a:bodyPr wrap="square" lIns="0" tIns="0" rIns="0" bIns="0" anchor="t">
            <a:spAutoFit/>
          </a:bodyPr>
          <a:lstStyle/>
          <a:p>
            <a:pPr algn="ctr">
              <a:lnSpc>
                <a:spcPct val="95000"/>
              </a:lnSpc>
            </a:pPr>
            <a:r>
              <a:rPr lang="de-DE" sz="2000" spc="-70">
                <a:solidFill>
                  <a:schemeClr val="bg1"/>
                </a:solidFill>
                <a:latin typeface="BMWType V2 Light" pitchFamily="2" charset="0"/>
                <a:cs typeface="BMWType V2 Light" pitchFamily="2" charset="0"/>
              </a:rPr>
              <a:t>Mercedes</a:t>
            </a:r>
            <a:endParaRPr lang="de-DE" sz="2000" spc="-7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pic>
        <p:nvPicPr>
          <p:cNvPr id="5" name="Grafik 4">
            <a:extLst>
              <a:ext uri="{FF2B5EF4-FFF2-40B4-BE49-F238E27FC236}">
                <a16:creationId xmlns:a16="http://schemas.microsoft.com/office/drawing/2014/main" id="{3978AF9D-E911-4524-AE3E-F26C06D2A794}"/>
              </a:ext>
            </a:extLst>
          </p:cNvPr>
          <p:cNvPicPr>
            <a:picLocks noChangeAspect="1"/>
          </p:cNvPicPr>
          <p:nvPr/>
        </p:nvPicPr>
        <p:blipFill rotWithShape="1">
          <a:blip r:embed="rId3"/>
          <a:srcRect l="-13046" r="-13876"/>
          <a:stretch/>
        </p:blipFill>
        <p:spPr>
          <a:xfrm>
            <a:off x="10587235" y="3440113"/>
            <a:ext cx="1310500" cy="689767"/>
          </a:xfrm>
          <a:prstGeom prst="rect">
            <a:avLst/>
          </a:prstGeom>
          <a:solidFill>
            <a:srgbClr val="004DA2"/>
          </a:solidFill>
        </p:spPr>
      </p:pic>
      <p:sp>
        <p:nvSpPr>
          <p:cNvPr id="47" name="Rechteck 46">
            <a:extLst>
              <a:ext uri="{FF2B5EF4-FFF2-40B4-BE49-F238E27FC236}">
                <a16:creationId xmlns:a16="http://schemas.microsoft.com/office/drawing/2014/main" id="{A0125D97-FB7F-442C-BEC3-E586AA386251}"/>
              </a:ext>
            </a:extLst>
          </p:cNvPr>
          <p:cNvSpPr/>
          <p:nvPr/>
        </p:nvSpPr>
        <p:spPr>
          <a:xfrm rot="16200000">
            <a:off x="10898351" y="3127212"/>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Rechteck 84">
            <a:extLst>
              <a:ext uri="{FF2B5EF4-FFF2-40B4-BE49-F238E27FC236}">
                <a16:creationId xmlns:a16="http://schemas.microsoft.com/office/drawing/2014/main" id="{BF0216BE-8864-4FBC-9EB5-AD6E2435E6D5}"/>
              </a:ext>
            </a:extLst>
          </p:cNvPr>
          <p:cNvSpPr/>
          <p:nvPr/>
        </p:nvSpPr>
        <p:spPr>
          <a:xfrm>
            <a:off x="14842533" y="3749414"/>
            <a:ext cx="1661776" cy="307777"/>
          </a:xfrm>
          <a:prstGeom prst="rect">
            <a:avLst/>
          </a:prstGeom>
        </p:spPr>
        <p:txBody>
          <a:bodyPr wrap="square" lIns="0" tIns="0" rIns="0" bIns="0" anchor="t">
            <a:spAutoFit/>
          </a:bodyPr>
          <a:lstStyle/>
          <a:p>
            <a:pPr algn="ctr"/>
            <a:r>
              <a:rPr lang="de-DE" sz="2000">
                <a:solidFill>
                  <a:schemeClr val="bg1">
                    <a:lumMod val="50000"/>
                  </a:schemeClr>
                </a:solidFill>
                <a:latin typeface="BMWType V2 Light" pitchFamily="2" charset="0"/>
                <a:cs typeface="BMWType V2 Light" pitchFamily="2" charset="0"/>
              </a:rPr>
              <a:t>* Others</a:t>
            </a:r>
          </a:p>
        </p:txBody>
      </p:sp>
      <p:grpSp>
        <p:nvGrpSpPr>
          <p:cNvPr id="44" name="Gruppieren 43">
            <a:extLst>
              <a:ext uri="{FF2B5EF4-FFF2-40B4-BE49-F238E27FC236}">
                <a16:creationId xmlns:a16="http://schemas.microsoft.com/office/drawing/2014/main" id="{5858579F-D3A1-4D47-95CC-F8AFC3BE2761}"/>
              </a:ext>
            </a:extLst>
          </p:cNvPr>
          <p:cNvGrpSpPr/>
          <p:nvPr/>
        </p:nvGrpSpPr>
        <p:grpSpPr>
          <a:xfrm>
            <a:off x="1" y="2358887"/>
            <a:ext cx="7207290" cy="1080998"/>
            <a:chOff x="1" y="2358887"/>
            <a:chExt cx="7207290" cy="1080998"/>
          </a:xfrm>
        </p:grpSpPr>
        <p:sp>
          <p:nvSpPr>
            <p:cNvPr id="46" name="Freihandform: Form 45">
              <a:extLst>
                <a:ext uri="{FF2B5EF4-FFF2-40B4-BE49-F238E27FC236}">
                  <a16:creationId xmlns:a16="http://schemas.microsoft.com/office/drawing/2014/main" id="{B9624A28-0BAE-49C3-B24C-A3B0BF50D8F3}"/>
                </a:ext>
              </a:extLst>
            </p:cNvPr>
            <p:cNvSpPr/>
            <p:nvPr/>
          </p:nvSpPr>
          <p:spPr>
            <a:xfrm>
              <a:off x="371062" y="2409371"/>
              <a:ext cx="6836229" cy="1030514"/>
            </a:xfrm>
            <a:custGeom>
              <a:avLst/>
              <a:gdLst>
                <a:gd name="connsiteX0" fmla="*/ 0 w 6836229"/>
                <a:gd name="connsiteY0" fmla="*/ 0 h 1030514"/>
                <a:gd name="connsiteX1" fmla="*/ 6836229 w 6836229"/>
                <a:gd name="connsiteY1" fmla="*/ 0 h 1030514"/>
                <a:gd name="connsiteX2" fmla="*/ 5909673 w 6836229"/>
                <a:gd name="connsiteY2" fmla="*/ 1030514 h 1030514"/>
                <a:gd name="connsiteX3" fmla="*/ 0 w 6836229"/>
                <a:gd name="connsiteY3" fmla="*/ 1030514 h 1030514"/>
              </a:gdLst>
              <a:ahLst/>
              <a:cxnLst>
                <a:cxn ang="0">
                  <a:pos x="connsiteX0" y="connsiteY0"/>
                </a:cxn>
                <a:cxn ang="0">
                  <a:pos x="connsiteX1" y="connsiteY1"/>
                </a:cxn>
                <a:cxn ang="0">
                  <a:pos x="connsiteX2" y="connsiteY2"/>
                </a:cxn>
                <a:cxn ang="0">
                  <a:pos x="connsiteX3" y="connsiteY3"/>
                </a:cxn>
              </a:cxnLst>
              <a:rect l="l" t="t" r="r" b="b"/>
              <a:pathLst>
                <a:path w="6836229" h="1030514">
                  <a:moveTo>
                    <a:pt x="0" y="0"/>
                  </a:moveTo>
                  <a:lnTo>
                    <a:pt x="6836229" y="0"/>
                  </a:lnTo>
                  <a:lnTo>
                    <a:pt x="5909673" y="1030514"/>
                  </a:lnTo>
                  <a:lnTo>
                    <a:pt x="0" y="1030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a:extLst>
                <a:ext uri="{FF2B5EF4-FFF2-40B4-BE49-F238E27FC236}">
                  <a16:creationId xmlns:a16="http://schemas.microsoft.com/office/drawing/2014/main" id="{418CAFF9-00E7-408A-BDAE-38EC8651DAFB}"/>
                </a:ext>
              </a:extLst>
            </p:cNvPr>
            <p:cNvSpPr/>
            <p:nvPr/>
          </p:nvSpPr>
          <p:spPr>
            <a:xfrm>
              <a:off x="1" y="2358887"/>
              <a:ext cx="1086678" cy="10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1" name="Textfeld 70">
            <a:extLst>
              <a:ext uri="{FF2B5EF4-FFF2-40B4-BE49-F238E27FC236}">
                <a16:creationId xmlns:a16="http://schemas.microsoft.com/office/drawing/2014/main" id="{941D805C-9D62-4E64-8F5F-DCDA18C7037F}"/>
              </a:ext>
            </a:extLst>
          </p:cNvPr>
          <p:cNvSpPr txBox="1"/>
          <p:nvPr/>
        </p:nvSpPr>
        <p:spPr>
          <a:xfrm>
            <a:off x="1620000" y="2595548"/>
            <a:ext cx="4606629" cy="701731"/>
          </a:xfrm>
          <a:prstGeom prst="rect">
            <a:avLst/>
          </a:prstGeom>
          <a:noFill/>
        </p:spPr>
        <p:txBody>
          <a:bodyPr wrap="square" lIns="0" tIns="0" rIns="0" bIns="0" rtlCol="0">
            <a:spAutoFit/>
          </a:bodyPr>
          <a:lstStyle/>
          <a:p>
            <a:pPr>
              <a:lnSpc>
                <a:spcPct val="95000"/>
              </a:lnSpc>
            </a:pPr>
            <a:r>
              <a:rPr lang="en-US" sz="4800">
                <a:latin typeface="BMWType V2 Light" pitchFamily="2" charset="0"/>
                <a:cs typeface="BMWType V2 Light" pitchFamily="2" charset="0"/>
              </a:rPr>
              <a:t>BMW Infographic</a:t>
            </a:r>
            <a:endParaRPr lang="en-US" sz="4800" dirty="0">
              <a:latin typeface="BMWType V2 Light" pitchFamily="2" charset="0"/>
              <a:cs typeface="BMWType V2 Light" pitchFamily="2" charset="0"/>
            </a:endParaRPr>
          </a:p>
        </p:txBody>
      </p:sp>
      <p:sp>
        <p:nvSpPr>
          <p:cNvPr id="80" name="Textfeld 79">
            <a:extLst>
              <a:ext uri="{FF2B5EF4-FFF2-40B4-BE49-F238E27FC236}">
                <a16:creationId xmlns:a16="http://schemas.microsoft.com/office/drawing/2014/main" id="{E76A55D5-8408-4ED1-A382-10570D8AC969}"/>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en-US" sz="5400" cap="all">
                <a:latin typeface="BMWType V2 Light" pitchFamily="2" charset="0"/>
                <a:cs typeface="BMWType V2 Light" pitchFamily="2" charset="0"/>
              </a:rPr>
              <a:t>Electromobility in Europe.</a:t>
            </a:r>
            <a:br>
              <a:rPr lang="en-US" sz="5400" cap="all">
                <a:latin typeface="BMWType V2 Light" pitchFamily="2" charset="0"/>
                <a:cs typeface="BMWType V2 Light" pitchFamily="2" charset="0"/>
              </a:rPr>
            </a:br>
            <a:r>
              <a:rPr lang="en-US" sz="5400" cap="all">
                <a:latin typeface="BMWType V2 Light" pitchFamily="2" charset="0"/>
                <a:cs typeface="BMWType V2 Light" pitchFamily="2" charset="0"/>
              </a:rPr>
              <a:t>Share in new registrations by brand.</a:t>
            </a:r>
          </a:p>
        </p:txBody>
      </p:sp>
      <p:sp>
        <p:nvSpPr>
          <p:cNvPr id="81" name="Rechteck 80">
            <a:extLst>
              <a:ext uri="{FF2B5EF4-FFF2-40B4-BE49-F238E27FC236}">
                <a16:creationId xmlns:a16="http://schemas.microsoft.com/office/drawing/2014/main" id="{CCA5B91C-767F-43CA-BD9A-825AB4861B3D}"/>
              </a:ext>
            </a:extLst>
          </p:cNvPr>
          <p:cNvSpPr/>
          <p:nvPr/>
        </p:nvSpPr>
        <p:spPr>
          <a:xfrm>
            <a:off x="1620000" y="4105774"/>
            <a:ext cx="8322286" cy="6684907"/>
          </a:xfrm>
          <a:prstGeom prst="rect">
            <a:avLst/>
          </a:prstGeom>
        </p:spPr>
        <p:txBody>
          <a:bodyPr wrap="square" lIns="0" tIns="0" rIns="0" bIns="0" anchor="t" anchorCtr="0">
            <a:spAutoFit/>
          </a:bodyPr>
          <a:lstStyle/>
          <a:p>
            <a:pPr>
              <a:lnSpc>
                <a:spcPct val="95000"/>
              </a:lnSpc>
            </a:pPr>
            <a:r>
              <a:rPr lang="en-US" sz="2400">
                <a:latin typeface="BMWType V2 Light" pitchFamily="2" charset="0"/>
                <a:cs typeface="BMWType V2 Light" pitchFamily="2" charset="0"/>
              </a:rPr>
              <a:t>Data source: </a:t>
            </a:r>
          </a:p>
          <a:p>
            <a:pPr>
              <a:lnSpc>
                <a:spcPct val="95000"/>
              </a:lnSpc>
            </a:pPr>
            <a:r>
              <a:rPr lang="en-US" sz="2400">
                <a:latin typeface="BMWType V2 Light" pitchFamily="2" charset="0"/>
                <a:cs typeface="BMWType V2 Light" pitchFamily="2" charset="0"/>
              </a:rPr>
              <a:t>IHS Markit New Registrations BEV+PHEV combined.</a:t>
            </a:r>
            <a:br>
              <a:rPr lang="en-US" sz="2400">
                <a:latin typeface="BMWType V2 Light" pitchFamily="2" charset="0"/>
                <a:cs typeface="BMWType V2 Light" pitchFamily="2" charset="0"/>
              </a:rPr>
            </a:br>
            <a:r>
              <a:rPr lang="en-US" sz="2400">
                <a:latin typeface="BMWType V2 Light" pitchFamily="2" charset="0"/>
                <a:ea typeface="Arial" panose="020B0604020202020204" pitchFamily="34" charset="0"/>
                <a:cs typeface="BMWType V2 Light" pitchFamily="2" charset="0"/>
              </a:rPr>
              <a:t>Jan - Dec 2019; Jan 2020 Report.</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Vehicle </a:t>
            </a:r>
            <a:r>
              <a:rPr lang="en-US" sz="2400" spc="-10" dirty="0">
                <a:latin typeface="BMWType V2 Light" pitchFamily="2" charset="0"/>
                <a:ea typeface="Arial" panose="020B0604020202020204" pitchFamily="34" charset="0"/>
                <a:cs typeface="BMWType V2 Light" pitchFamily="2" charset="0"/>
              </a:rPr>
              <a:t>Type: </a:t>
            </a:r>
            <a:br>
              <a:rPr lang="en-US" sz="2400" spc="-10" dirty="0">
                <a:latin typeface="BMWType V2 Light" pitchFamily="2" charset="0"/>
                <a:ea typeface="Arial" panose="020B0604020202020204" pitchFamily="34" charset="0"/>
                <a:cs typeface="BMWType V2 Light" pitchFamily="2" charset="0"/>
              </a:rPr>
            </a:br>
            <a:r>
              <a:rPr lang="en-US" sz="2400" spc="-10">
                <a:latin typeface="BMWType V2 Light" pitchFamily="2" charset="0"/>
                <a:ea typeface="Arial" panose="020B0604020202020204" pitchFamily="34" charset="0"/>
                <a:cs typeface="BMWType V2 Light" pitchFamily="2" charset="0"/>
              </a:rPr>
              <a:t>Passenger Cars.</a:t>
            </a:r>
          </a:p>
          <a:p>
            <a:pPr>
              <a:lnSpc>
                <a:spcPct val="95000"/>
              </a:lnSpc>
            </a:pPr>
            <a:endParaRPr lang="de-DE" sz="1600" spc="-10" dirty="0">
              <a:latin typeface="BMWType V2 Light" pitchFamily="2" charset="0"/>
              <a:ea typeface="Arial" panose="020B0604020202020204" pitchFamily="34" charset="0"/>
              <a:cs typeface="BMWType V2 Light" pitchFamily="2" charset="0"/>
            </a:endParaRPr>
          </a:p>
          <a:p>
            <a:pPr>
              <a:lnSpc>
                <a:spcPct val="95000"/>
              </a:lnSpc>
            </a:pPr>
            <a:r>
              <a:rPr lang="en-US" sz="2400" spc="-10" dirty="0">
                <a:latin typeface="BMWType V2 Light" pitchFamily="2" charset="0"/>
                <a:ea typeface="Arial" panose="020B0604020202020204" pitchFamily="34" charset="0"/>
                <a:cs typeface="BMWType V2 Light" pitchFamily="2" charset="0"/>
              </a:rPr>
              <a:t>Propulsion: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Electric, Electric w. REX, Electric w/o REX,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PHEV Diesel and </a:t>
            </a:r>
            <a:r>
              <a:rPr lang="en-US" sz="2400" spc="-10">
                <a:latin typeface="BMWType V2 Light" pitchFamily="2" charset="0"/>
                <a:ea typeface="Arial" panose="020B0604020202020204" pitchFamily="34" charset="0"/>
                <a:cs typeface="BMWType V2 Light" pitchFamily="2" charset="0"/>
              </a:rPr>
              <a:t>PHEV Petrol.</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Geography/Country coverage: </a:t>
            </a:r>
            <a:br>
              <a:rPr lang="de-DE" sz="2400" spc="-10">
                <a:latin typeface="BMWType V2 Light" pitchFamily="2" charset="0"/>
                <a:ea typeface="Arial" panose="020B0604020202020204" pitchFamily="34" charset="0"/>
                <a:cs typeface="BMWType V2 Light" pitchFamily="2" charset="0"/>
              </a:rPr>
            </a:br>
            <a:r>
              <a:rPr lang="en-GB" sz="2400" spc="-10">
                <a:latin typeface="BMWType V2 Light" pitchFamily="2" charset="0"/>
                <a:ea typeface="Arial" panose="020B0604020202020204" pitchFamily="34" charset="0"/>
                <a:cs typeface="BMWType V2 Light" pitchFamily="2" charset="0"/>
              </a:rPr>
              <a:t>Austria, Belgium, Bulgaria, Croatia, </a:t>
            </a:r>
            <a:br>
              <a:rPr lang="en-GB" sz="2400" spc="-10">
                <a:latin typeface="BMWType V2 Light" pitchFamily="2" charset="0"/>
                <a:ea typeface="Arial" panose="020B0604020202020204" pitchFamily="34" charset="0"/>
                <a:cs typeface="BMWType V2 Light" pitchFamily="2" charset="0"/>
              </a:rPr>
            </a:br>
            <a:r>
              <a:rPr lang="en-GB" sz="2400" spc="-10">
                <a:latin typeface="BMWType V2 Light" pitchFamily="2" charset="0"/>
                <a:ea typeface="Arial" panose="020B0604020202020204" pitchFamily="34" charset="0"/>
                <a:cs typeface="BMWType V2 Light" pitchFamily="2" charset="0"/>
              </a:rPr>
              <a:t>Czech Republic, Denmark, Estonia, Finland, France, </a:t>
            </a:r>
          </a:p>
          <a:p>
            <a:pPr>
              <a:lnSpc>
                <a:spcPct val="95000"/>
              </a:lnSpc>
            </a:pPr>
            <a:r>
              <a:rPr lang="en-GB" sz="2400" spc="-10">
                <a:latin typeface="BMWType V2 Light" pitchFamily="2" charset="0"/>
                <a:ea typeface="Arial" panose="020B0604020202020204" pitchFamily="34" charset="0"/>
                <a:cs typeface="BMWType V2 Light" pitchFamily="2" charset="0"/>
              </a:rPr>
              <a:t>Germany, Greece, Hungary, Iceland, Ireland, Italy, Latvia, Lithuania, Luxembourg, Malta, Netherlands, Norway, </a:t>
            </a:r>
          </a:p>
          <a:p>
            <a:pPr>
              <a:lnSpc>
                <a:spcPct val="95000"/>
              </a:lnSpc>
            </a:pPr>
            <a:r>
              <a:rPr lang="en-GB" sz="2400" spc="-10">
                <a:latin typeface="BMWType V2 Light" pitchFamily="2" charset="0"/>
                <a:ea typeface="Arial" panose="020B0604020202020204" pitchFamily="34" charset="0"/>
                <a:cs typeface="BMWType V2 Light" pitchFamily="2" charset="0"/>
              </a:rPr>
              <a:t>Poland, Portugal, Romania, Slovakia, Slovenia, Spain, </a:t>
            </a:r>
          </a:p>
          <a:p>
            <a:pPr>
              <a:lnSpc>
                <a:spcPct val="95000"/>
              </a:lnSpc>
            </a:pPr>
            <a:r>
              <a:rPr lang="en-GB" sz="2400" spc="-10">
                <a:latin typeface="BMWType V2 Light" pitchFamily="2" charset="0"/>
                <a:ea typeface="Arial" panose="020B0604020202020204" pitchFamily="34" charset="0"/>
                <a:cs typeface="BMWType V2 Light" pitchFamily="2" charset="0"/>
              </a:rPr>
              <a:t>Sweden, Switzerland, United Kingdom.</a:t>
            </a:r>
            <a:endParaRPr lang="de-DE" sz="2400" spc="-10">
              <a:latin typeface="BMWType V2 Light" pitchFamily="2" charset="0"/>
              <a:ea typeface="Arial" panose="020B0604020202020204" pitchFamily="34" charset="0"/>
              <a:cs typeface="BMWType V2 Light" pitchFamily="2" charset="0"/>
            </a:endParaRPr>
          </a:p>
          <a:p>
            <a:pPr>
              <a:lnSpc>
                <a:spcPct val="95000"/>
              </a:lnSpc>
            </a:pPr>
            <a:endParaRPr lang="de-DE" sz="2400" spc="-10" dirty="0">
              <a:latin typeface="BMWType V2 Light" pitchFamily="2" charset="0"/>
              <a:ea typeface="Arial" panose="020B0604020202020204" pitchFamily="34" charset="0"/>
              <a:cs typeface="BMWType V2 Light" pitchFamily="2" charset="0"/>
            </a:endParaRPr>
          </a:p>
          <a:p>
            <a:endParaRPr lang="en-US" sz="2400" dirty="0">
              <a:latin typeface="BMWType V2 Light" pitchFamily="2" charset="0"/>
              <a:cs typeface="BMWType V2 Light" pitchFamily="2" charset="0"/>
            </a:endParaRPr>
          </a:p>
        </p:txBody>
      </p:sp>
      <p:sp>
        <p:nvSpPr>
          <p:cNvPr id="82" name="Rechteck 81">
            <a:extLst>
              <a:ext uri="{FF2B5EF4-FFF2-40B4-BE49-F238E27FC236}">
                <a16:creationId xmlns:a16="http://schemas.microsoft.com/office/drawing/2014/main" id="{0F13EFCA-0A6D-43AC-A4B6-1BC6AFA91722}"/>
              </a:ext>
            </a:extLst>
          </p:cNvPr>
          <p:cNvSpPr/>
          <p:nvPr/>
        </p:nvSpPr>
        <p:spPr>
          <a:xfrm>
            <a:off x="10577975" y="12484862"/>
            <a:ext cx="4423487" cy="738664"/>
          </a:xfrm>
          <a:prstGeom prst="rect">
            <a:avLst/>
          </a:prstGeom>
        </p:spPr>
        <p:txBody>
          <a:bodyPr wrap="square" lIns="0" tIns="0" rIns="0" bIns="0" anchor="t">
            <a:spAutoFit/>
          </a:bodyPr>
          <a:lstStyle/>
          <a:p>
            <a:endParaRPr lang="en-US" sz="2400">
              <a:latin typeface="BMWType V2 Light" pitchFamily="2" charset="0"/>
              <a:cs typeface="BMWType V2 Light" pitchFamily="2" charset="0"/>
            </a:endParaRPr>
          </a:p>
          <a:p>
            <a:r>
              <a:rPr lang="en-US" sz="2400">
                <a:latin typeface="BMWType V2 Light" pitchFamily="2" charset="0"/>
                <a:cs typeface="BMWType V2 Light" pitchFamily="2" charset="0"/>
              </a:rPr>
              <a:t>Individual share &lt; 2.5 </a:t>
            </a:r>
            <a:r>
              <a:rPr lang="en-US" sz="2400" dirty="0">
                <a:latin typeface="BMWType V2 Light" pitchFamily="2" charset="0"/>
                <a:cs typeface="BMWType V2 Light" pitchFamily="2" charset="0"/>
              </a:rPr>
              <a:t>%.</a:t>
            </a:r>
          </a:p>
        </p:txBody>
      </p:sp>
      <p:sp>
        <p:nvSpPr>
          <p:cNvPr id="86" name="Rechteck 85">
            <a:extLst>
              <a:ext uri="{FF2B5EF4-FFF2-40B4-BE49-F238E27FC236}">
                <a16:creationId xmlns:a16="http://schemas.microsoft.com/office/drawing/2014/main" id="{9FCBE1CF-96AD-467F-83E3-B8DAA8C4B501}"/>
              </a:ext>
            </a:extLst>
          </p:cNvPr>
          <p:cNvSpPr/>
          <p:nvPr/>
        </p:nvSpPr>
        <p:spPr>
          <a:xfrm>
            <a:off x="10363707" y="12484862"/>
            <a:ext cx="674800" cy="738664"/>
          </a:xfrm>
          <a:prstGeom prst="rect">
            <a:avLst/>
          </a:prstGeom>
        </p:spPr>
        <p:txBody>
          <a:bodyPr wrap="square" lIns="0" tIns="0" rIns="0" bIns="0" anchor="t">
            <a:spAutoFit/>
          </a:bodyPr>
          <a:lstStyle/>
          <a:p>
            <a:endParaRPr lang="de-DE" sz="2400">
              <a:latin typeface="BMWType V2 Light" pitchFamily="2" charset="0"/>
              <a:cs typeface="BMWType V2 Light" pitchFamily="2" charset="0"/>
            </a:endParaRPr>
          </a:p>
          <a:p>
            <a:r>
              <a:rPr lang="de-DE" sz="2400">
                <a:latin typeface="BMWType V2 Light" pitchFamily="2" charset="0"/>
                <a:cs typeface="BMWType V2 Light" pitchFamily="2" charset="0"/>
              </a:rPr>
              <a:t>*</a:t>
            </a:r>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267538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5DB5E209-DA18-4D9D-AF18-56BB45D843D6}"/>
              </a:ext>
            </a:extLst>
          </p:cNvPr>
          <p:cNvSpPr/>
          <p:nvPr/>
        </p:nvSpPr>
        <p:spPr>
          <a:xfrm>
            <a:off x="-1" y="2067338"/>
            <a:ext cx="24382414" cy="11648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2194B997-B5E9-4ED6-8BD3-7926BB349065}"/>
              </a:ext>
            </a:extLst>
          </p:cNvPr>
          <p:cNvSpPr/>
          <p:nvPr/>
        </p:nvSpPr>
        <p:spPr>
          <a:xfrm>
            <a:off x="0" y="2597426"/>
            <a:ext cx="10031896" cy="111185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a:extLst>
              <a:ext uri="{FF2B5EF4-FFF2-40B4-BE49-F238E27FC236}">
                <a16:creationId xmlns:a16="http://schemas.microsoft.com/office/drawing/2014/main" id="{95529F5A-5D7C-4CE6-8D5E-20DA1C8BA207}"/>
              </a:ext>
            </a:extLst>
          </p:cNvPr>
          <p:cNvSpPr>
            <a:spLocks noChangeAspect="1"/>
          </p:cNvSpPr>
          <p:nvPr/>
        </p:nvSpPr>
        <p:spPr>
          <a:xfrm>
            <a:off x="12254024" y="3174338"/>
            <a:ext cx="10171999" cy="101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p>
        </p:txBody>
      </p:sp>
      <p:sp>
        <p:nvSpPr>
          <p:cNvPr id="54" name="Rechteck 53">
            <a:extLst>
              <a:ext uri="{FF2B5EF4-FFF2-40B4-BE49-F238E27FC236}">
                <a16:creationId xmlns:a16="http://schemas.microsoft.com/office/drawing/2014/main" id="{DC83A7C0-303D-446F-BAEB-A69AC2ECBEEF}"/>
              </a:ext>
            </a:extLst>
          </p:cNvPr>
          <p:cNvSpPr/>
          <p:nvPr/>
        </p:nvSpPr>
        <p:spPr>
          <a:xfrm>
            <a:off x="0" y="6182140"/>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2F038E58-A0E9-44FB-A5B7-A07749089E10}"/>
              </a:ext>
            </a:extLst>
          </p:cNvPr>
          <p:cNvSpPr/>
          <p:nvPr/>
        </p:nvSpPr>
        <p:spPr>
          <a:xfrm>
            <a:off x="0" y="4015409"/>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Grafik 43">
            <a:extLst>
              <a:ext uri="{FF2B5EF4-FFF2-40B4-BE49-F238E27FC236}">
                <a16:creationId xmlns:a16="http://schemas.microsoft.com/office/drawing/2014/main" id="{5F7713D1-EA18-4292-A179-98D9D92E81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4155" y="3358881"/>
            <a:ext cx="885446" cy="862221"/>
          </a:xfrm>
          <a:prstGeom prst="rect">
            <a:avLst/>
          </a:prstGeom>
        </p:spPr>
      </p:pic>
      <p:sp>
        <p:nvSpPr>
          <p:cNvPr id="50" name="Teilkreis 49">
            <a:extLst>
              <a:ext uri="{FF2B5EF4-FFF2-40B4-BE49-F238E27FC236}">
                <a16:creationId xmlns:a16="http://schemas.microsoft.com/office/drawing/2014/main" id="{CACEA3DE-0E39-43BE-8BFE-DA19B85E2254}"/>
              </a:ext>
            </a:extLst>
          </p:cNvPr>
          <p:cNvSpPr/>
          <p:nvPr/>
        </p:nvSpPr>
        <p:spPr>
          <a:xfrm rot="1220948">
            <a:off x="12254024" y="3174338"/>
            <a:ext cx="10171999" cy="10172000"/>
          </a:xfrm>
          <a:prstGeom prst="pie">
            <a:avLst>
              <a:gd name="adj1" fmla="val 5382419"/>
              <a:gd name="adj2" fmla="val 6695732"/>
            </a:avLst>
          </a:prstGeom>
          <a:solidFill>
            <a:srgbClr val="267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5" name="Teilkreis 54">
            <a:extLst>
              <a:ext uri="{FF2B5EF4-FFF2-40B4-BE49-F238E27FC236}">
                <a16:creationId xmlns:a16="http://schemas.microsoft.com/office/drawing/2014/main" id="{5EDF9F7B-9748-4765-BE4B-D40E5EFEBE71}"/>
              </a:ext>
            </a:extLst>
          </p:cNvPr>
          <p:cNvSpPr/>
          <p:nvPr/>
        </p:nvSpPr>
        <p:spPr>
          <a:xfrm rot="1220948">
            <a:off x="12254024" y="3174338"/>
            <a:ext cx="10171999" cy="10172000"/>
          </a:xfrm>
          <a:prstGeom prst="pie">
            <a:avLst>
              <a:gd name="adj1" fmla="val 4891639"/>
              <a:gd name="adj2" fmla="val 6037063"/>
            </a:avLst>
          </a:prstGeom>
          <a:solidFill>
            <a:srgbClr val="2D9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6" name="Teilkreis 55">
            <a:extLst>
              <a:ext uri="{FF2B5EF4-FFF2-40B4-BE49-F238E27FC236}">
                <a16:creationId xmlns:a16="http://schemas.microsoft.com/office/drawing/2014/main" id="{D955B76D-B2D9-4591-96CE-D527890744CB}"/>
              </a:ext>
            </a:extLst>
          </p:cNvPr>
          <p:cNvSpPr/>
          <p:nvPr/>
        </p:nvSpPr>
        <p:spPr>
          <a:xfrm rot="1220948">
            <a:off x="12254024" y="3174338"/>
            <a:ext cx="10171999" cy="10172000"/>
          </a:xfrm>
          <a:prstGeom prst="pie">
            <a:avLst>
              <a:gd name="adj1" fmla="val 4077522"/>
              <a:gd name="adj2" fmla="val 5375027"/>
            </a:avLst>
          </a:prstGeom>
          <a:solidFill>
            <a:srgbClr val="32A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7" name="Teilkreis 56">
            <a:extLst>
              <a:ext uri="{FF2B5EF4-FFF2-40B4-BE49-F238E27FC236}">
                <a16:creationId xmlns:a16="http://schemas.microsoft.com/office/drawing/2014/main" id="{0EDEBD52-27E4-4B0D-B72C-5FEC0709E53E}"/>
              </a:ext>
            </a:extLst>
          </p:cNvPr>
          <p:cNvSpPr/>
          <p:nvPr/>
        </p:nvSpPr>
        <p:spPr>
          <a:xfrm>
            <a:off x="12254024" y="3174338"/>
            <a:ext cx="10171999" cy="10172000"/>
          </a:xfrm>
          <a:prstGeom prst="pie">
            <a:avLst>
              <a:gd name="adj1" fmla="val 4570650"/>
              <a:gd name="adj2" fmla="val 5944346"/>
            </a:avLst>
          </a:prstGeom>
          <a:solidFill>
            <a:srgbClr val="39C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8" name="Teilkreis 57">
            <a:extLst>
              <a:ext uri="{FF2B5EF4-FFF2-40B4-BE49-F238E27FC236}">
                <a16:creationId xmlns:a16="http://schemas.microsoft.com/office/drawing/2014/main" id="{62B4968E-711F-42D3-B6B9-07E1C4BFF535}"/>
              </a:ext>
            </a:extLst>
          </p:cNvPr>
          <p:cNvSpPr/>
          <p:nvPr/>
        </p:nvSpPr>
        <p:spPr>
          <a:xfrm rot="475008">
            <a:off x="12254024" y="3174338"/>
            <a:ext cx="10171999" cy="10172000"/>
          </a:xfrm>
          <a:prstGeom prst="pie">
            <a:avLst>
              <a:gd name="adj1" fmla="val 3173623"/>
              <a:gd name="adj2" fmla="val 462595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59" name="Teilkreis 58">
            <a:extLst>
              <a:ext uri="{FF2B5EF4-FFF2-40B4-BE49-F238E27FC236}">
                <a16:creationId xmlns:a16="http://schemas.microsoft.com/office/drawing/2014/main" id="{39459866-51C2-4E3C-BCF7-C67A332B4EDA}"/>
              </a:ext>
            </a:extLst>
          </p:cNvPr>
          <p:cNvSpPr/>
          <p:nvPr/>
        </p:nvSpPr>
        <p:spPr>
          <a:xfrm rot="20645214">
            <a:off x="12254024" y="3174338"/>
            <a:ext cx="10171999" cy="10172000"/>
          </a:xfrm>
          <a:prstGeom prst="pie">
            <a:avLst>
              <a:gd name="adj1" fmla="val 3608870"/>
              <a:gd name="adj2" fmla="val 5220206"/>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0" name="Teilkreis 59">
            <a:extLst>
              <a:ext uri="{FF2B5EF4-FFF2-40B4-BE49-F238E27FC236}">
                <a16:creationId xmlns:a16="http://schemas.microsoft.com/office/drawing/2014/main" id="{12BE0494-DE7A-420E-8536-9E052B5D5DA6}"/>
              </a:ext>
            </a:extLst>
          </p:cNvPr>
          <p:cNvSpPr/>
          <p:nvPr/>
        </p:nvSpPr>
        <p:spPr>
          <a:xfrm rot="20645720">
            <a:off x="12254024" y="3174338"/>
            <a:ext cx="10171999" cy="10172000"/>
          </a:xfrm>
          <a:prstGeom prst="pie">
            <a:avLst>
              <a:gd name="adj1" fmla="val 1571690"/>
              <a:gd name="adj2" fmla="val 436853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1" name="Teilkreis 60">
            <a:extLst>
              <a:ext uri="{FF2B5EF4-FFF2-40B4-BE49-F238E27FC236}">
                <a16:creationId xmlns:a16="http://schemas.microsoft.com/office/drawing/2014/main" id="{F4FC6775-AB0F-4626-8219-2C55C2581120}"/>
              </a:ext>
            </a:extLst>
          </p:cNvPr>
          <p:cNvSpPr/>
          <p:nvPr/>
        </p:nvSpPr>
        <p:spPr>
          <a:xfrm>
            <a:off x="12254024" y="3174338"/>
            <a:ext cx="10171999" cy="10172000"/>
          </a:xfrm>
          <a:prstGeom prst="pie">
            <a:avLst>
              <a:gd name="adj1" fmla="val 21082316"/>
              <a:gd name="adj2" fmla="val 2578708"/>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2" name="Teilkreis 61">
            <a:extLst>
              <a:ext uri="{FF2B5EF4-FFF2-40B4-BE49-F238E27FC236}">
                <a16:creationId xmlns:a16="http://schemas.microsoft.com/office/drawing/2014/main" id="{19001A26-CA69-4A5A-A590-DD0EA5EF4F5C}"/>
              </a:ext>
            </a:extLst>
          </p:cNvPr>
          <p:cNvSpPr/>
          <p:nvPr/>
        </p:nvSpPr>
        <p:spPr>
          <a:xfrm>
            <a:off x="12254024" y="3174338"/>
            <a:ext cx="10171999" cy="10172000"/>
          </a:xfrm>
          <a:prstGeom prst="pie">
            <a:avLst>
              <a:gd name="adj1" fmla="val 17192675"/>
              <a:gd name="adj2" fmla="val 4093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3" name="Teilkreis 62">
            <a:extLst>
              <a:ext uri="{FF2B5EF4-FFF2-40B4-BE49-F238E27FC236}">
                <a16:creationId xmlns:a16="http://schemas.microsoft.com/office/drawing/2014/main" id="{0A1110AD-DB15-4BF4-8912-B9AFE6384105}"/>
              </a:ext>
            </a:extLst>
          </p:cNvPr>
          <p:cNvSpPr/>
          <p:nvPr/>
        </p:nvSpPr>
        <p:spPr>
          <a:xfrm>
            <a:off x="12254024" y="3174338"/>
            <a:ext cx="10171999" cy="10172000"/>
          </a:xfrm>
          <a:prstGeom prst="pie">
            <a:avLst>
              <a:gd name="adj1" fmla="val 16195428"/>
              <a:gd name="adj2" fmla="val 1771890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solidFill>
                <a:schemeClr val="tx1"/>
              </a:solidFill>
            </a:endParaRPr>
          </a:p>
        </p:txBody>
      </p:sp>
      <p:sp>
        <p:nvSpPr>
          <p:cNvPr id="64" name="Ellipse 63">
            <a:extLst>
              <a:ext uri="{FF2B5EF4-FFF2-40B4-BE49-F238E27FC236}">
                <a16:creationId xmlns:a16="http://schemas.microsoft.com/office/drawing/2014/main" id="{9D0D3C28-2544-4ACA-B8C5-8B91F8BB079B}"/>
              </a:ext>
            </a:extLst>
          </p:cNvPr>
          <p:cNvSpPr/>
          <p:nvPr/>
        </p:nvSpPr>
        <p:spPr>
          <a:xfrm>
            <a:off x="12254024" y="3174338"/>
            <a:ext cx="10171999" cy="10172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48"/>
          </a:p>
        </p:txBody>
      </p:sp>
      <p:sp>
        <p:nvSpPr>
          <p:cNvPr id="65" name="Textfeld 64">
            <a:extLst>
              <a:ext uri="{FF2B5EF4-FFF2-40B4-BE49-F238E27FC236}">
                <a16:creationId xmlns:a16="http://schemas.microsoft.com/office/drawing/2014/main" id="{0A5EE484-D78E-4B22-A528-0A5F415E29F0}"/>
              </a:ext>
            </a:extLst>
          </p:cNvPr>
          <p:cNvSpPr txBox="1"/>
          <p:nvPr/>
        </p:nvSpPr>
        <p:spPr>
          <a:xfrm>
            <a:off x="17310035" y="3474617"/>
            <a:ext cx="1999960" cy="935641"/>
          </a:xfrm>
          <a:prstGeom prst="rect">
            <a:avLst/>
          </a:prstGeom>
          <a:noFill/>
        </p:spPr>
        <p:txBody>
          <a:bodyPr wrap="square" lIns="0" tIns="0" rIns="0" bIns="0" rtlCol="0" anchor="ctr" anchorCtr="0">
            <a:spAutoFit/>
          </a:bodyPr>
          <a:lstStyle/>
          <a:p>
            <a:pPr algn="ctr">
              <a:lnSpc>
                <a:spcPct val="95000"/>
              </a:lnSpc>
            </a:pPr>
            <a:r>
              <a:rPr lang="en-US" sz="3200" dirty="0">
                <a:solidFill>
                  <a:schemeClr val="bg1"/>
                </a:solidFill>
                <a:latin typeface="BMWType V2 Light" pitchFamily="2" charset="0"/>
                <a:cs typeface="BMWType V2 Light" pitchFamily="2" charset="0"/>
              </a:rPr>
              <a:t>BMW</a:t>
            </a:r>
            <a:br>
              <a:rPr lang="en-US" sz="3200">
                <a:solidFill>
                  <a:schemeClr val="bg1"/>
                </a:solidFill>
                <a:latin typeface="BMWType V2 Light" pitchFamily="2" charset="0"/>
                <a:cs typeface="BMWType V2 Light" pitchFamily="2" charset="0"/>
              </a:rPr>
            </a:br>
            <a:r>
              <a:rPr lang="en-US" sz="3200">
                <a:solidFill>
                  <a:schemeClr val="bg1"/>
                </a:solidFill>
                <a:latin typeface="BMWType V2 Light" pitchFamily="2" charset="0"/>
                <a:cs typeface="BMWType V2 Light" pitchFamily="2" charset="0"/>
              </a:rPr>
              <a:t>7 %</a:t>
            </a:r>
            <a:endParaRPr lang="en-US" sz="3200" dirty="0">
              <a:solidFill>
                <a:schemeClr val="bg1"/>
              </a:solidFill>
              <a:latin typeface="BMWType V2 Light" pitchFamily="2" charset="0"/>
              <a:cs typeface="BMWType V2 Light" pitchFamily="2" charset="0"/>
            </a:endParaRPr>
          </a:p>
        </p:txBody>
      </p:sp>
      <p:sp>
        <p:nvSpPr>
          <p:cNvPr id="66" name="Rechteck 65">
            <a:extLst>
              <a:ext uri="{FF2B5EF4-FFF2-40B4-BE49-F238E27FC236}">
                <a16:creationId xmlns:a16="http://schemas.microsoft.com/office/drawing/2014/main" id="{A178585E-4C62-4927-AD39-5C0805374133}"/>
              </a:ext>
            </a:extLst>
          </p:cNvPr>
          <p:cNvSpPr/>
          <p:nvPr/>
        </p:nvSpPr>
        <p:spPr>
          <a:xfrm>
            <a:off x="20481048" y="9669377"/>
            <a:ext cx="1978755" cy="877163"/>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BYD</a:t>
            </a:r>
            <a:br>
              <a:rPr lang="de-DE" sz="2000" dirty="0">
                <a:solidFill>
                  <a:schemeClr val="bg1"/>
                </a:solidFill>
                <a:latin typeface="BMWType V2 Light" pitchFamily="2" charset="0"/>
                <a:cs typeface="BMWType V2 Light" pitchFamily="2" charset="0"/>
              </a:rPr>
            </a:br>
            <a:r>
              <a:rPr lang="de-DE" sz="2000" dirty="0">
                <a:solidFill>
                  <a:schemeClr val="bg1"/>
                </a:solidFill>
                <a:latin typeface="BMWType V2 Light" pitchFamily="2" charset="0"/>
                <a:cs typeface="BMWType V2 Light" pitchFamily="2" charset="0"/>
              </a:rPr>
              <a:t>(China) </a:t>
            </a:r>
          </a:p>
          <a:p>
            <a:pPr algn="ctr">
              <a:lnSpc>
                <a:spcPct val="95000"/>
              </a:lnSpc>
            </a:pPr>
            <a:r>
              <a:rPr lang="de-DE" sz="2000">
                <a:solidFill>
                  <a:schemeClr val="bg1"/>
                </a:solidFill>
                <a:latin typeface="BMWType V2 Light" pitchFamily="2" charset="0"/>
                <a:cs typeface="BMWType V2 Light" pitchFamily="2" charset="0"/>
              </a:rPr>
              <a:t>10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67" name="Rechteck 66">
            <a:extLst>
              <a:ext uri="{FF2B5EF4-FFF2-40B4-BE49-F238E27FC236}">
                <a16:creationId xmlns:a16="http://schemas.microsoft.com/office/drawing/2014/main" id="{58983B27-8504-4D10-928C-70D979F825DC}"/>
              </a:ext>
            </a:extLst>
          </p:cNvPr>
          <p:cNvSpPr/>
          <p:nvPr/>
        </p:nvSpPr>
        <p:spPr>
          <a:xfrm>
            <a:off x="18626423" y="12159863"/>
            <a:ext cx="1422498"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Hyundai</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4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68" name="Rechteck 67">
            <a:extLst>
              <a:ext uri="{FF2B5EF4-FFF2-40B4-BE49-F238E27FC236}">
                <a16:creationId xmlns:a16="http://schemas.microsoft.com/office/drawing/2014/main" id="{FA58EBE9-32AA-4565-B89E-E6F04C95FA12}"/>
              </a:ext>
            </a:extLst>
          </p:cNvPr>
          <p:cNvSpPr/>
          <p:nvPr/>
        </p:nvSpPr>
        <p:spPr>
          <a:xfrm>
            <a:off x="19227085" y="11323939"/>
            <a:ext cx="1978755" cy="877163"/>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Beijing </a:t>
            </a:r>
          </a:p>
          <a:p>
            <a:pPr algn="ctr">
              <a:lnSpc>
                <a:spcPct val="95000"/>
              </a:lnSpc>
            </a:pPr>
            <a:r>
              <a:rPr lang="de-DE" sz="2000">
                <a:solidFill>
                  <a:schemeClr val="bg1"/>
                </a:solidFill>
                <a:latin typeface="BMWType V2 Light" pitchFamily="2" charset="0"/>
                <a:cs typeface="BMWType V2 Light" pitchFamily="2" charset="0"/>
              </a:rPr>
              <a:t>Auto</a:t>
            </a:r>
            <a:br>
              <a:rPr lang="de-DE" sz="2000">
                <a:solidFill>
                  <a:schemeClr val="bg1"/>
                </a:solidFill>
                <a:latin typeface="BMWType V2 Light" pitchFamily="2" charset="0"/>
                <a:cs typeface="BMWType V2 Light" pitchFamily="2" charset="0"/>
              </a:rPr>
            </a:br>
            <a:r>
              <a:rPr lang="de-DE" sz="2000">
                <a:solidFill>
                  <a:schemeClr val="bg1"/>
                </a:solidFill>
                <a:latin typeface="BMWType V2 Light" pitchFamily="2" charset="0"/>
                <a:cs typeface="BMWType V2 Light" pitchFamily="2" charset="0"/>
              </a:rPr>
              <a:t>4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0" name="Rechteck 69">
            <a:extLst>
              <a:ext uri="{FF2B5EF4-FFF2-40B4-BE49-F238E27FC236}">
                <a16:creationId xmlns:a16="http://schemas.microsoft.com/office/drawing/2014/main" id="{7FFAC1B0-8BA7-4DD1-BF8E-4FC80A94C37F}"/>
              </a:ext>
            </a:extLst>
          </p:cNvPr>
          <p:cNvSpPr/>
          <p:nvPr/>
        </p:nvSpPr>
        <p:spPr>
          <a:xfrm>
            <a:off x="15574986" y="12470176"/>
            <a:ext cx="1214057"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Kia</a:t>
            </a:r>
            <a:endParaRPr lang="de-DE" sz="2000" dirty="0">
              <a:solidFill>
                <a:schemeClr val="bg1"/>
              </a:solidFill>
              <a:latin typeface="BMWType V2 Light" pitchFamily="2" charset="0"/>
              <a:cs typeface="BMWType V2 Light" pitchFamily="2" charset="0"/>
            </a:endParaRPr>
          </a:p>
          <a:p>
            <a:pPr algn="ctr">
              <a:lnSpc>
                <a:spcPct val="95000"/>
              </a:lnSpc>
            </a:pPr>
            <a:r>
              <a:rPr lang="de-DE" sz="2000" dirty="0">
                <a:solidFill>
                  <a:schemeClr val="bg1"/>
                </a:solidFill>
                <a:latin typeface="BMWType V2 Light" pitchFamily="2" charset="0"/>
                <a:cs typeface="BMWType V2 Light" pitchFamily="2" charset="0"/>
              </a:rPr>
              <a:t>3 %</a:t>
            </a:r>
            <a:endParaRPr lang="en-US" sz="2000" dirty="0">
              <a:solidFill>
                <a:schemeClr val="bg1"/>
              </a:solidFill>
              <a:latin typeface="BMWType V2 Light" pitchFamily="2" charset="0"/>
              <a:cs typeface="BMWType V2 Light" pitchFamily="2" charset="0"/>
            </a:endParaRPr>
          </a:p>
        </p:txBody>
      </p:sp>
      <p:sp>
        <p:nvSpPr>
          <p:cNvPr id="73" name="Rechteck 72">
            <a:extLst>
              <a:ext uri="{FF2B5EF4-FFF2-40B4-BE49-F238E27FC236}">
                <a16:creationId xmlns:a16="http://schemas.microsoft.com/office/drawing/2014/main" id="{479DCDCA-B91F-4128-95EE-ADBB5568F707}"/>
              </a:ext>
            </a:extLst>
          </p:cNvPr>
          <p:cNvSpPr/>
          <p:nvPr/>
        </p:nvSpPr>
        <p:spPr>
          <a:xfrm>
            <a:off x="20331958" y="5639723"/>
            <a:ext cx="1978755" cy="584775"/>
          </a:xfrm>
          <a:prstGeom prst="rect">
            <a:avLst/>
          </a:prstGeom>
        </p:spPr>
        <p:txBody>
          <a:bodyPr wrap="square" lIns="0" tIns="0" rIns="0" bIns="0" anchor="t">
            <a:spAutoFit/>
          </a:bodyPr>
          <a:lstStyle/>
          <a:p>
            <a:pPr algn="ctr">
              <a:lnSpc>
                <a:spcPct val="95000"/>
              </a:lnSpc>
            </a:pPr>
            <a:r>
              <a:rPr lang="de-DE" sz="2000" dirty="0">
                <a:solidFill>
                  <a:schemeClr val="bg1"/>
                </a:solidFill>
                <a:latin typeface="BMWType V2 Light" pitchFamily="2" charset="0"/>
                <a:cs typeface="BMWType V2 Light" pitchFamily="2" charset="0"/>
              </a:rPr>
              <a:t>Tesla</a:t>
            </a:r>
          </a:p>
          <a:p>
            <a:pPr algn="ctr">
              <a:lnSpc>
                <a:spcPct val="95000"/>
              </a:lnSpc>
            </a:pPr>
            <a:r>
              <a:rPr lang="de-DE" sz="2000">
                <a:solidFill>
                  <a:schemeClr val="bg1"/>
                </a:solidFill>
                <a:latin typeface="BMWType V2 Light" pitchFamily="2" charset="0"/>
                <a:cs typeface="BMWType V2 Light" pitchFamily="2" charset="0"/>
              </a:rPr>
              <a:t>20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4" name="Rechteck 73">
            <a:extLst>
              <a:ext uri="{FF2B5EF4-FFF2-40B4-BE49-F238E27FC236}">
                <a16:creationId xmlns:a16="http://schemas.microsoft.com/office/drawing/2014/main" id="{C92B0224-0278-4E92-BB13-A3B43A326832}"/>
              </a:ext>
            </a:extLst>
          </p:cNvPr>
          <p:cNvSpPr/>
          <p:nvPr/>
        </p:nvSpPr>
        <p:spPr>
          <a:xfrm>
            <a:off x="17630885" y="12545330"/>
            <a:ext cx="1221820"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Nissan</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4 %</a:t>
            </a:r>
            <a:endParaRPr lang="en-US" sz="2000" dirty="0">
              <a:solidFill>
                <a:schemeClr val="bg1"/>
              </a:solidFill>
              <a:latin typeface="BMWType V2 Light" pitchFamily="2" charset="0"/>
              <a:cs typeface="BMWType V2 Light" pitchFamily="2" charset="0"/>
            </a:endParaRPr>
          </a:p>
        </p:txBody>
      </p:sp>
      <p:sp>
        <p:nvSpPr>
          <p:cNvPr id="76" name="Rechteck 75">
            <a:extLst>
              <a:ext uri="{FF2B5EF4-FFF2-40B4-BE49-F238E27FC236}">
                <a16:creationId xmlns:a16="http://schemas.microsoft.com/office/drawing/2014/main" id="{CC9D9B36-49C6-4BF9-BB2F-B36BC192FE39}"/>
              </a:ext>
            </a:extLst>
          </p:cNvPr>
          <p:cNvSpPr/>
          <p:nvPr/>
        </p:nvSpPr>
        <p:spPr>
          <a:xfrm>
            <a:off x="12369254" y="6442339"/>
            <a:ext cx="1661776" cy="307777"/>
          </a:xfrm>
          <a:prstGeom prst="rect">
            <a:avLst/>
          </a:prstGeom>
        </p:spPr>
        <p:txBody>
          <a:bodyPr wrap="square" lIns="0" tIns="0" rIns="0" bIns="0" anchor="t">
            <a:spAutoFit/>
          </a:bodyPr>
          <a:lstStyle/>
          <a:p>
            <a:pPr algn="ctr"/>
            <a:r>
              <a:rPr lang="de-DE" sz="2000">
                <a:solidFill>
                  <a:schemeClr val="bg1">
                    <a:lumMod val="50000"/>
                  </a:schemeClr>
                </a:solidFill>
                <a:latin typeface="BMWType V2 Light" pitchFamily="2" charset="0"/>
                <a:cs typeface="BMWType V2 Light" pitchFamily="2" charset="0"/>
              </a:rPr>
              <a:t>* Others</a:t>
            </a:r>
          </a:p>
        </p:txBody>
      </p:sp>
      <p:sp>
        <p:nvSpPr>
          <p:cNvPr id="78" name="Rechteck 77">
            <a:extLst>
              <a:ext uri="{FF2B5EF4-FFF2-40B4-BE49-F238E27FC236}">
                <a16:creationId xmlns:a16="http://schemas.microsoft.com/office/drawing/2014/main" id="{B22DD37E-7FBD-4407-9F67-E01BA803BCA0}"/>
              </a:ext>
            </a:extLst>
          </p:cNvPr>
          <p:cNvSpPr/>
          <p:nvPr/>
        </p:nvSpPr>
        <p:spPr>
          <a:xfrm>
            <a:off x="14448922" y="12192816"/>
            <a:ext cx="1872866" cy="584775"/>
          </a:xfrm>
          <a:prstGeom prst="rect">
            <a:avLst/>
          </a:prstGeom>
        </p:spPr>
        <p:txBody>
          <a:bodyPr wrap="square" lIns="0" tIns="0" rIns="0" bIns="0" anchor="t">
            <a:spAutoFit/>
          </a:bodyPr>
          <a:lstStyle/>
          <a:p>
            <a:pPr algn="ctr">
              <a:lnSpc>
                <a:spcPct val="95000"/>
              </a:lnSpc>
            </a:pPr>
            <a:r>
              <a:rPr lang="de-DE" sz="2000" spc="-60">
                <a:solidFill>
                  <a:schemeClr val="bg1"/>
                </a:solidFill>
                <a:latin typeface="BMWType V2 Light" pitchFamily="2" charset="0"/>
                <a:cs typeface="BMWType V2 Light" pitchFamily="2" charset="0"/>
              </a:rPr>
              <a:t>Renault     </a:t>
            </a:r>
            <a:endParaRPr lang="de-DE" sz="2000" spc="-6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79" name="Rechteck 78">
            <a:extLst>
              <a:ext uri="{FF2B5EF4-FFF2-40B4-BE49-F238E27FC236}">
                <a16:creationId xmlns:a16="http://schemas.microsoft.com/office/drawing/2014/main" id="{5C8EBE04-B4BE-4903-918F-2C6919737298}"/>
              </a:ext>
            </a:extLst>
          </p:cNvPr>
          <p:cNvSpPr/>
          <p:nvPr/>
        </p:nvSpPr>
        <p:spPr>
          <a:xfrm>
            <a:off x="13950487" y="11722178"/>
            <a:ext cx="1404469"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Roewe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3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sp>
        <p:nvSpPr>
          <p:cNvPr id="81" name="Rechteck 80">
            <a:extLst>
              <a:ext uri="{FF2B5EF4-FFF2-40B4-BE49-F238E27FC236}">
                <a16:creationId xmlns:a16="http://schemas.microsoft.com/office/drawing/2014/main" id="{8E8C5445-A332-47E6-9D4E-9BC23267F817}"/>
              </a:ext>
            </a:extLst>
          </p:cNvPr>
          <p:cNvSpPr/>
          <p:nvPr/>
        </p:nvSpPr>
        <p:spPr>
          <a:xfrm>
            <a:off x="16640386" y="12639000"/>
            <a:ext cx="1156903" cy="584775"/>
          </a:xfrm>
          <a:prstGeom prst="rect">
            <a:avLst/>
          </a:prstGeom>
        </p:spPr>
        <p:txBody>
          <a:bodyPr wrap="square" lIns="0" tIns="0" rIns="0" bIns="0" anchor="t">
            <a:spAutoFit/>
          </a:bodyPr>
          <a:lstStyle/>
          <a:p>
            <a:pPr algn="ctr">
              <a:lnSpc>
                <a:spcPct val="95000"/>
              </a:lnSpc>
            </a:pPr>
            <a:r>
              <a:rPr lang="de-DE" sz="2000">
                <a:solidFill>
                  <a:schemeClr val="bg1"/>
                </a:solidFill>
                <a:latin typeface="BMWType V2 Light" pitchFamily="2" charset="0"/>
                <a:cs typeface="BMWType V2 Light" pitchFamily="2" charset="0"/>
              </a:rPr>
              <a:t>VW      </a:t>
            </a:r>
            <a:endParaRPr lang="de-DE" sz="2000" dirty="0">
              <a:solidFill>
                <a:schemeClr val="bg1"/>
              </a:solidFill>
              <a:latin typeface="BMWType V2 Light" pitchFamily="2" charset="0"/>
              <a:cs typeface="BMWType V2 Light" pitchFamily="2" charset="0"/>
            </a:endParaRPr>
          </a:p>
          <a:p>
            <a:pPr algn="ctr">
              <a:lnSpc>
                <a:spcPct val="95000"/>
              </a:lnSpc>
            </a:pPr>
            <a:r>
              <a:rPr lang="de-DE" sz="2000">
                <a:solidFill>
                  <a:schemeClr val="bg1"/>
                </a:solidFill>
                <a:latin typeface="BMWType V2 Light" pitchFamily="2" charset="0"/>
                <a:cs typeface="BMWType V2 Light" pitchFamily="2" charset="0"/>
              </a:rPr>
              <a:t>4 </a:t>
            </a:r>
            <a:r>
              <a:rPr lang="de-DE" sz="2000" dirty="0">
                <a:solidFill>
                  <a:schemeClr val="bg1"/>
                </a:solidFill>
                <a:latin typeface="BMWType V2 Light" pitchFamily="2" charset="0"/>
                <a:cs typeface="BMWType V2 Light" pitchFamily="2" charset="0"/>
              </a:rPr>
              <a:t>%</a:t>
            </a:r>
            <a:endParaRPr lang="en-US" sz="2000" dirty="0">
              <a:solidFill>
                <a:schemeClr val="bg1"/>
              </a:solidFill>
              <a:latin typeface="BMWType V2 Light" pitchFamily="2" charset="0"/>
              <a:cs typeface="BMWType V2 Light" pitchFamily="2" charset="0"/>
            </a:endParaRPr>
          </a:p>
        </p:txBody>
      </p:sp>
      <p:grpSp>
        <p:nvGrpSpPr>
          <p:cNvPr id="37" name="Gruppieren 36">
            <a:extLst>
              <a:ext uri="{FF2B5EF4-FFF2-40B4-BE49-F238E27FC236}">
                <a16:creationId xmlns:a16="http://schemas.microsoft.com/office/drawing/2014/main" id="{1019A735-156D-4190-B35F-3D4555E6D11B}"/>
              </a:ext>
            </a:extLst>
          </p:cNvPr>
          <p:cNvGrpSpPr/>
          <p:nvPr/>
        </p:nvGrpSpPr>
        <p:grpSpPr>
          <a:xfrm>
            <a:off x="1" y="2358887"/>
            <a:ext cx="7207290" cy="1080998"/>
            <a:chOff x="1" y="2358887"/>
            <a:chExt cx="7207290" cy="1080998"/>
          </a:xfrm>
        </p:grpSpPr>
        <p:sp>
          <p:nvSpPr>
            <p:cNvPr id="41" name="Freihandform: Form 40">
              <a:extLst>
                <a:ext uri="{FF2B5EF4-FFF2-40B4-BE49-F238E27FC236}">
                  <a16:creationId xmlns:a16="http://schemas.microsoft.com/office/drawing/2014/main" id="{C4EF3E8C-4CC9-499C-8742-EB4C45C86E88}"/>
                </a:ext>
              </a:extLst>
            </p:cNvPr>
            <p:cNvSpPr/>
            <p:nvPr/>
          </p:nvSpPr>
          <p:spPr>
            <a:xfrm>
              <a:off x="371062" y="2409371"/>
              <a:ext cx="6836229" cy="1030514"/>
            </a:xfrm>
            <a:custGeom>
              <a:avLst/>
              <a:gdLst>
                <a:gd name="connsiteX0" fmla="*/ 0 w 6836229"/>
                <a:gd name="connsiteY0" fmla="*/ 0 h 1030514"/>
                <a:gd name="connsiteX1" fmla="*/ 6836229 w 6836229"/>
                <a:gd name="connsiteY1" fmla="*/ 0 h 1030514"/>
                <a:gd name="connsiteX2" fmla="*/ 5909673 w 6836229"/>
                <a:gd name="connsiteY2" fmla="*/ 1030514 h 1030514"/>
                <a:gd name="connsiteX3" fmla="*/ 0 w 6836229"/>
                <a:gd name="connsiteY3" fmla="*/ 1030514 h 1030514"/>
              </a:gdLst>
              <a:ahLst/>
              <a:cxnLst>
                <a:cxn ang="0">
                  <a:pos x="connsiteX0" y="connsiteY0"/>
                </a:cxn>
                <a:cxn ang="0">
                  <a:pos x="connsiteX1" y="connsiteY1"/>
                </a:cxn>
                <a:cxn ang="0">
                  <a:pos x="connsiteX2" y="connsiteY2"/>
                </a:cxn>
                <a:cxn ang="0">
                  <a:pos x="connsiteX3" y="connsiteY3"/>
                </a:cxn>
              </a:cxnLst>
              <a:rect l="l" t="t" r="r" b="b"/>
              <a:pathLst>
                <a:path w="6836229" h="1030514">
                  <a:moveTo>
                    <a:pt x="0" y="0"/>
                  </a:moveTo>
                  <a:lnTo>
                    <a:pt x="6836229" y="0"/>
                  </a:lnTo>
                  <a:lnTo>
                    <a:pt x="5909673" y="1030514"/>
                  </a:lnTo>
                  <a:lnTo>
                    <a:pt x="0" y="1030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961B2C59-450C-4D17-B2F1-81BBF474F940}"/>
                </a:ext>
              </a:extLst>
            </p:cNvPr>
            <p:cNvSpPr/>
            <p:nvPr/>
          </p:nvSpPr>
          <p:spPr>
            <a:xfrm>
              <a:off x="1" y="2358887"/>
              <a:ext cx="1086678" cy="10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5" name="Textfeld 44">
            <a:extLst>
              <a:ext uri="{FF2B5EF4-FFF2-40B4-BE49-F238E27FC236}">
                <a16:creationId xmlns:a16="http://schemas.microsoft.com/office/drawing/2014/main" id="{24EC069D-C0B5-4D49-A6B7-183F8C310653}"/>
              </a:ext>
            </a:extLst>
          </p:cNvPr>
          <p:cNvSpPr txBox="1"/>
          <p:nvPr/>
        </p:nvSpPr>
        <p:spPr>
          <a:xfrm>
            <a:off x="1620000" y="2595548"/>
            <a:ext cx="4606629" cy="701731"/>
          </a:xfrm>
          <a:prstGeom prst="rect">
            <a:avLst/>
          </a:prstGeom>
          <a:noFill/>
        </p:spPr>
        <p:txBody>
          <a:bodyPr wrap="square" lIns="0" tIns="0" rIns="0" bIns="0" rtlCol="0">
            <a:spAutoFit/>
          </a:bodyPr>
          <a:lstStyle/>
          <a:p>
            <a:pPr>
              <a:lnSpc>
                <a:spcPct val="95000"/>
              </a:lnSpc>
            </a:pPr>
            <a:r>
              <a:rPr lang="en-US" sz="4800">
                <a:latin typeface="BMWType V2 Light" pitchFamily="2" charset="0"/>
                <a:cs typeface="BMWType V2 Light" pitchFamily="2" charset="0"/>
              </a:rPr>
              <a:t>BMW Infographic</a:t>
            </a:r>
            <a:endParaRPr lang="en-US" sz="4800" dirty="0">
              <a:latin typeface="BMWType V2 Light" pitchFamily="2" charset="0"/>
              <a:cs typeface="BMWType V2 Light" pitchFamily="2" charset="0"/>
            </a:endParaRPr>
          </a:p>
        </p:txBody>
      </p:sp>
      <p:sp>
        <p:nvSpPr>
          <p:cNvPr id="69" name="Rechteck 68">
            <a:extLst>
              <a:ext uri="{FF2B5EF4-FFF2-40B4-BE49-F238E27FC236}">
                <a16:creationId xmlns:a16="http://schemas.microsoft.com/office/drawing/2014/main" id="{E0AD5E9F-692A-45FC-84C0-ECA17C83C3FA}"/>
              </a:ext>
            </a:extLst>
          </p:cNvPr>
          <p:cNvSpPr/>
          <p:nvPr/>
        </p:nvSpPr>
        <p:spPr>
          <a:xfrm>
            <a:off x="1620000" y="4105774"/>
            <a:ext cx="8322286" cy="7737503"/>
          </a:xfrm>
          <a:prstGeom prst="rect">
            <a:avLst/>
          </a:prstGeom>
        </p:spPr>
        <p:txBody>
          <a:bodyPr wrap="square" lIns="0" tIns="0" rIns="0" bIns="0" anchor="t" anchorCtr="0">
            <a:spAutoFit/>
          </a:bodyPr>
          <a:lstStyle/>
          <a:p>
            <a:pPr>
              <a:lnSpc>
                <a:spcPct val="95000"/>
              </a:lnSpc>
            </a:pPr>
            <a:r>
              <a:rPr lang="en-US" sz="2400">
                <a:latin typeface="BMWType V2 Light" pitchFamily="2" charset="0"/>
                <a:cs typeface="BMWType V2 Light" pitchFamily="2" charset="0"/>
              </a:rPr>
              <a:t>Data source: </a:t>
            </a:r>
          </a:p>
          <a:p>
            <a:pPr>
              <a:lnSpc>
                <a:spcPct val="95000"/>
              </a:lnSpc>
            </a:pPr>
            <a:r>
              <a:rPr lang="en-US" sz="2400">
                <a:latin typeface="BMWType V2 Light" pitchFamily="2" charset="0"/>
                <a:cs typeface="BMWType V2 Light" pitchFamily="2" charset="0"/>
              </a:rPr>
              <a:t>IHS Markit New Registrations BEV+PHEV combined.</a:t>
            </a:r>
            <a:br>
              <a:rPr lang="en-US" sz="2400">
                <a:latin typeface="BMWType V2 Light" pitchFamily="2" charset="0"/>
                <a:cs typeface="BMWType V2 Light" pitchFamily="2" charset="0"/>
              </a:rPr>
            </a:br>
            <a:r>
              <a:rPr lang="en-US" sz="2400">
                <a:latin typeface="BMWType V2 Light" pitchFamily="2" charset="0"/>
                <a:ea typeface="Arial" panose="020B0604020202020204" pitchFamily="34" charset="0"/>
                <a:cs typeface="BMWType V2 Light" pitchFamily="2" charset="0"/>
              </a:rPr>
              <a:t>Jan - Dec 2019; Jan 2020 Report.</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Vehicle </a:t>
            </a:r>
            <a:r>
              <a:rPr lang="en-US" sz="2400" spc="-10" dirty="0">
                <a:latin typeface="BMWType V2 Light" pitchFamily="2" charset="0"/>
                <a:ea typeface="Arial" panose="020B0604020202020204" pitchFamily="34" charset="0"/>
                <a:cs typeface="BMWType V2 Light" pitchFamily="2" charset="0"/>
              </a:rPr>
              <a:t>Type: </a:t>
            </a:r>
            <a:br>
              <a:rPr lang="en-US" sz="2400" spc="-10" dirty="0">
                <a:latin typeface="BMWType V2 Light" pitchFamily="2" charset="0"/>
                <a:ea typeface="Arial" panose="020B0604020202020204" pitchFamily="34" charset="0"/>
                <a:cs typeface="BMWType V2 Light" pitchFamily="2" charset="0"/>
              </a:rPr>
            </a:br>
            <a:r>
              <a:rPr lang="en-US" sz="2400" spc="-10">
                <a:latin typeface="BMWType V2 Light" pitchFamily="2" charset="0"/>
                <a:ea typeface="Arial" panose="020B0604020202020204" pitchFamily="34" charset="0"/>
                <a:cs typeface="BMWType V2 Light" pitchFamily="2" charset="0"/>
              </a:rPr>
              <a:t>Passenger Cars.</a:t>
            </a:r>
          </a:p>
          <a:p>
            <a:pPr>
              <a:lnSpc>
                <a:spcPct val="95000"/>
              </a:lnSpc>
            </a:pPr>
            <a:endParaRPr lang="de-DE" sz="1600" spc="-10" dirty="0">
              <a:latin typeface="BMWType V2 Light" pitchFamily="2" charset="0"/>
              <a:ea typeface="Arial" panose="020B0604020202020204" pitchFamily="34" charset="0"/>
              <a:cs typeface="BMWType V2 Light" pitchFamily="2" charset="0"/>
            </a:endParaRPr>
          </a:p>
          <a:p>
            <a:pPr>
              <a:lnSpc>
                <a:spcPct val="95000"/>
              </a:lnSpc>
            </a:pPr>
            <a:r>
              <a:rPr lang="en-US" sz="2400" spc="-10" dirty="0">
                <a:latin typeface="BMWType V2 Light" pitchFamily="2" charset="0"/>
                <a:ea typeface="Arial" panose="020B0604020202020204" pitchFamily="34" charset="0"/>
                <a:cs typeface="BMWType V2 Light" pitchFamily="2" charset="0"/>
              </a:rPr>
              <a:t>Propulsion: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Electric, Electric w. REX, Electric w/o REX,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PHEV Diesel and </a:t>
            </a:r>
            <a:r>
              <a:rPr lang="en-US" sz="2400" spc="-10">
                <a:latin typeface="BMWType V2 Light" pitchFamily="2" charset="0"/>
                <a:ea typeface="Arial" panose="020B0604020202020204" pitchFamily="34" charset="0"/>
                <a:cs typeface="BMWType V2 Light" pitchFamily="2" charset="0"/>
              </a:rPr>
              <a:t>PHEV Petrol.</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Geography/Country coverage: </a:t>
            </a:r>
            <a:br>
              <a:rPr lang="de-DE" sz="2400" spc="-10">
                <a:latin typeface="BMWType V2 Light" pitchFamily="2" charset="0"/>
                <a:ea typeface="Arial" panose="020B0604020202020204" pitchFamily="34" charset="0"/>
                <a:cs typeface="BMWType V2 Light" pitchFamily="2" charset="0"/>
              </a:rPr>
            </a:br>
            <a:r>
              <a:rPr lang="en-GB" sz="2400" spc="-10">
                <a:latin typeface="BMWType V2 Light" pitchFamily="2" charset="0"/>
                <a:ea typeface="Arial" panose="020B0604020202020204" pitchFamily="34" charset="0"/>
                <a:cs typeface="BMWType V2 Light" pitchFamily="2" charset="0"/>
              </a:rPr>
              <a:t>Argentina, Australia, Austria, Belgium, Brazil, Bulgaria, </a:t>
            </a:r>
          </a:p>
          <a:p>
            <a:pPr>
              <a:lnSpc>
                <a:spcPct val="95000"/>
              </a:lnSpc>
            </a:pPr>
            <a:r>
              <a:rPr lang="en-GB" sz="2400" spc="-10">
                <a:latin typeface="BMWType V2 Light" pitchFamily="2" charset="0"/>
                <a:ea typeface="Arial" panose="020B0604020202020204" pitchFamily="34" charset="0"/>
                <a:cs typeface="BMWType V2 Light" pitchFamily="2" charset="0"/>
              </a:rPr>
              <a:t>Canada, Chile, China, Croatia, Czech Republic, Denmark, Estonia, Finland, France, Germany, Greece, Hong Kong, Hungary, Iceland, India, Indonesia, Ireland, Israel, Italy, </a:t>
            </a:r>
          </a:p>
          <a:p>
            <a:pPr>
              <a:lnSpc>
                <a:spcPct val="95000"/>
              </a:lnSpc>
            </a:pPr>
            <a:r>
              <a:rPr lang="en-GB" sz="2400" spc="-10">
                <a:latin typeface="BMWType V2 Light" pitchFamily="2" charset="0"/>
                <a:ea typeface="Arial" panose="020B0604020202020204" pitchFamily="34" charset="0"/>
                <a:cs typeface="BMWType V2 Light" pitchFamily="2" charset="0"/>
              </a:rPr>
              <a:t>Japan, Latvia, Lithuania, Luxembourg, Malaysia, Malta, </a:t>
            </a:r>
          </a:p>
          <a:p>
            <a:pPr>
              <a:lnSpc>
                <a:spcPct val="95000"/>
              </a:lnSpc>
            </a:pPr>
            <a:r>
              <a:rPr lang="en-GB" sz="2400" spc="-10">
                <a:latin typeface="BMWType V2 Light" pitchFamily="2" charset="0"/>
                <a:ea typeface="Arial" panose="020B0604020202020204" pitchFamily="34" charset="0"/>
                <a:cs typeface="BMWType V2 Light" pitchFamily="2" charset="0"/>
              </a:rPr>
              <a:t>Mexico, Netherlands, New Zealand, Norway, Philippines, Poland, Portugal, Romania, Russia, Singapore, Slovakia, Slovenia, South Africa, South Korea, Spain, Sweden, Switzerland, Taiwan, Thailand, Turkey, United Kingdom, </a:t>
            </a:r>
          </a:p>
          <a:p>
            <a:pPr>
              <a:lnSpc>
                <a:spcPct val="95000"/>
              </a:lnSpc>
            </a:pPr>
            <a:r>
              <a:rPr lang="en-GB" sz="2400" spc="-10">
                <a:latin typeface="BMWType V2 Light" pitchFamily="2" charset="0"/>
                <a:ea typeface="Arial" panose="020B0604020202020204" pitchFamily="34" charset="0"/>
                <a:cs typeface="BMWType V2 Light" pitchFamily="2" charset="0"/>
              </a:rPr>
              <a:t>USA, Venezuela.</a:t>
            </a:r>
          </a:p>
          <a:p>
            <a:endParaRPr lang="en-US" sz="2400" dirty="0">
              <a:latin typeface="BMWType V2 Light" pitchFamily="2" charset="0"/>
              <a:cs typeface="BMWType V2 Light" pitchFamily="2" charset="0"/>
            </a:endParaRPr>
          </a:p>
        </p:txBody>
      </p:sp>
      <p:sp>
        <p:nvSpPr>
          <p:cNvPr id="71" name="Textfeld 70">
            <a:extLst>
              <a:ext uri="{FF2B5EF4-FFF2-40B4-BE49-F238E27FC236}">
                <a16:creationId xmlns:a16="http://schemas.microsoft.com/office/drawing/2014/main" id="{4FB2473E-6D73-4421-9D8B-782E0B4E71AE}"/>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en-US" sz="5400" cap="all">
                <a:latin typeface="BMWType V2 Light" pitchFamily="2" charset="0"/>
                <a:cs typeface="BMWType V2 Light" pitchFamily="2" charset="0"/>
              </a:rPr>
              <a:t>Electromobility globally.</a:t>
            </a:r>
            <a:br>
              <a:rPr lang="en-US" sz="5400" cap="all">
                <a:latin typeface="BMWType V2 Light" pitchFamily="2" charset="0"/>
                <a:cs typeface="BMWType V2 Light" pitchFamily="2" charset="0"/>
              </a:rPr>
            </a:br>
            <a:r>
              <a:rPr lang="en-US" sz="5400" cap="all">
                <a:latin typeface="BMWType V2 Light" pitchFamily="2" charset="0"/>
                <a:cs typeface="BMWType V2 Light" pitchFamily="2" charset="0"/>
              </a:rPr>
              <a:t>Share in new registrations by brand.</a:t>
            </a:r>
          </a:p>
        </p:txBody>
      </p:sp>
      <p:sp>
        <p:nvSpPr>
          <p:cNvPr id="72" name="Rechteck 71">
            <a:extLst>
              <a:ext uri="{FF2B5EF4-FFF2-40B4-BE49-F238E27FC236}">
                <a16:creationId xmlns:a16="http://schemas.microsoft.com/office/drawing/2014/main" id="{50CC0123-018F-4867-9F25-93ADF44CB859}"/>
              </a:ext>
            </a:extLst>
          </p:cNvPr>
          <p:cNvSpPr/>
          <p:nvPr/>
        </p:nvSpPr>
        <p:spPr>
          <a:xfrm>
            <a:off x="10577975" y="12484862"/>
            <a:ext cx="4423487" cy="738664"/>
          </a:xfrm>
          <a:prstGeom prst="rect">
            <a:avLst/>
          </a:prstGeom>
        </p:spPr>
        <p:txBody>
          <a:bodyPr wrap="square" lIns="0" tIns="0" rIns="0" bIns="0" anchor="t">
            <a:spAutoFit/>
          </a:bodyPr>
          <a:lstStyle/>
          <a:p>
            <a:endParaRPr lang="en-US" sz="2400">
              <a:latin typeface="BMWType V2 Light" pitchFamily="2" charset="0"/>
              <a:cs typeface="BMWType V2 Light" pitchFamily="2" charset="0"/>
            </a:endParaRPr>
          </a:p>
          <a:p>
            <a:r>
              <a:rPr lang="en-US" sz="2400">
                <a:latin typeface="BMWType V2 Light" pitchFamily="2" charset="0"/>
                <a:cs typeface="BMWType V2 Light" pitchFamily="2" charset="0"/>
              </a:rPr>
              <a:t>Individual share &lt; 2.5 </a:t>
            </a:r>
            <a:r>
              <a:rPr lang="en-US" sz="2400" dirty="0">
                <a:latin typeface="BMWType V2 Light" pitchFamily="2" charset="0"/>
                <a:cs typeface="BMWType V2 Light" pitchFamily="2" charset="0"/>
              </a:rPr>
              <a:t>%.</a:t>
            </a:r>
          </a:p>
        </p:txBody>
      </p:sp>
      <p:sp>
        <p:nvSpPr>
          <p:cNvPr id="77" name="Rechteck 76">
            <a:extLst>
              <a:ext uri="{FF2B5EF4-FFF2-40B4-BE49-F238E27FC236}">
                <a16:creationId xmlns:a16="http://schemas.microsoft.com/office/drawing/2014/main" id="{1EBB15C6-30FB-44E3-8C4B-49B4FB163063}"/>
              </a:ext>
            </a:extLst>
          </p:cNvPr>
          <p:cNvSpPr/>
          <p:nvPr/>
        </p:nvSpPr>
        <p:spPr>
          <a:xfrm>
            <a:off x="10363707" y="12484862"/>
            <a:ext cx="674800" cy="738664"/>
          </a:xfrm>
          <a:prstGeom prst="rect">
            <a:avLst/>
          </a:prstGeom>
        </p:spPr>
        <p:txBody>
          <a:bodyPr wrap="square" lIns="0" tIns="0" rIns="0" bIns="0" anchor="t">
            <a:spAutoFit/>
          </a:bodyPr>
          <a:lstStyle/>
          <a:p>
            <a:endParaRPr lang="de-DE" sz="2400">
              <a:latin typeface="BMWType V2 Light" pitchFamily="2" charset="0"/>
              <a:cs typeface="BMWType V2 Light" pitchFamily="2" charset="0"/>
            </a:endParaRPr>
          </a:p>
          <a:p>
            <a:r>
              <a:rPr lang="de-DE" sz="2400">
                <a:latin typeface="BMWType V2 Light" pitchFamily="2" charset="0"/>
                <a:cs typeface="BMWType V2 Light" pitchFamily="2" charset="0"/>
              </a:rPr>
              <a:t>*</a:t>
            </a:r>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33048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5DB5E209-DA18-4D9D-AF18-56BB45D843D6}"/>
              </a:ext>
            </a:extLst>
          </p:cNvPr>
          <p:cNvSpPr/>
          <p:nvPr/>
        </p:nvSpPr>
        <p:spPr>
          <a:xfrm>
            <a:off x="-1" y="2067338"/>
            <a:ext cx="24382414" cy="11648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2194B997-B5E9-4ED6-8BD3-7926BB349065}"/>
              </a:ext>
            </a:extLst>
          </p:cNvPr>
          <p:cNvSpPr/>
          <p:nvPr/>
        </p:nvSpPr>
        <p:spPr>
          <a:xfrm>
            <a:off x="0" y="2597426"/>
            <a:ext cx="10031896" cy="11118574"/>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DC83A7C0-303D-446F-BAEB-A69AC2ECBEEF}"/>
              </a:ext>
            </a:extLst>
          </p:cNvPr>
          <p:cNvSpPr/>
          <p:nvPr/>
        </p:nvSpPr>
        <p:spPr>
          <a:xfrm>
            <a:off x="0" y="6182140"/>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2F038E58-A0E9-44FB-A5B7-A07749089E10}"/>
              </a:ext>
            </a:extLst>
          </p:cNvPr>
          <p:cNvSpPr/>
          <p:nvPr/>
        </p:nvSpPr>
        <p:spPr>
          <a:xfrm>
            <a:off x="0" y="4015409"/>
            <a:ext cx="10031896" cy="1285462"/>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2" name="Gruppieren 81">
            <a:extLst>
              <a:ext uri="{FF2B5EF4-FFF2-40B4-BE49-F238E27FC236}">
                <a16:creationId xmlns:a16="http://schemas.microsoft.com/office/drawing/2014/main" id="{B47412A8-B2FF-4FF7-836E-1F97978BAD01}"/>
              </a:ext>
            </a:extLst>
          </p:cNvPr>
          <p:cNvGrpSpPr/>
          <p:nvPr/>
        </p:nvGrpSpPr>
        <p:grpSpPr>
          <a:xfrm>
            <a:off x="12252139" y="3174814"/>
            <a:ext cx="10176247" cy="10176247"/>
            <a:chOff x="12258489" y="3168464"/>
            <a:chExt cx="10176247" cy="10176247"/>
          </a:xfrm>
          <a:effectLst/>
        </p:grpSpPr>
        <p:sp>
          <p:nvSpPr>
            <p:cNvPr id="83" name="Ellipse 82">
              <a:extLst>
                <a:ext uri="{FF2B5EF4-FFF2-40B4-BE49-F238E27FC236}">
                  <a16:creationId xmlns:a16="http://schemas.microsoft.com/office/drawing/2014/main" id="{75F659AA-F12A-4779-ACE6-FFCA10851641}"/>
                </a:ext>
              </a:extLst>
            </p:cNvPr>
            <p:cNvSpPr>
              <a:spLocks noChangeAspect="1"/>
            </p:cNvSpPr>
            <p:nvPr/>
          </p:nvSpPr>
          <p:spPr>
            <a:xfrm>
              <a:off x="12258489" y="3168464"/>
              <a:ext cx="10176247" cy="101762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4" name="Teilkreis 83">
              <a:extLst>
                <a:ext uri="{FF2B5EF4-FFF2-40B4-BE49-F238E27FC236}">
                  <a16:creationId xmlns:a16="http://schemas.microsoft.com/office/drawing/2014/main" id="{33EA6F09-1479-4FB4-B747-5B37F0E9B055}"/>
                </a:ext>
              </a:extLst>
            </p:cNvPr>
            <p:cNvSpPr/>
            <p:nvPr/>
          </p:nvSpPr>
          <p:spPr>
            <a:xfrm rot="1220948">
              <a:off x="12258489" y="3168464"/>
              <a:ext cx="10176247" cy="10176247"/>
            </a:xfrm>
            <a:prstGeom prst="pie">
              <a:avLst>
                <a:gd name="adj1" fmla="val 13091545"/>
                <a:gd name="adj2" fmla="val 14327362"/>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5" name="Teilkreis 84">
              <a:extLst>
                <a:ext uri="{FF2B5EF4-FFF2-40B4-BE49-F238E27FC236}">
                  <a16:creationId xmlns:a16="http://schemas.microsoft.com/office/drawing/2014/main" id="{7610582C-6ED7-41B0-BC0A-5FEAB4577AFA}"/>
                </a:ext>
              </a:extLst>
            </p:cNvPr>
            <p:cNvSpPr/>
            <p:nvPr/>
          </p:nvSpPr>
          <p:spPr>
            <a:xfrm>
              <a:off x="12258489" y="3168464"/>
              <a:ext cx="10176247" cy="10176247"/>
            </a:xfrm>
            <a:prstGeom prst="pie">
              <a:avLst>
                <a:gd name="adj1" fmla="val 13882009"/>
                <a:gd name="adj2" fmla="val 14894914"/>
              </a:avLst>
            </a:prstGeom>
            <a:solidFill>
              <a:srgbClr val="8D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6" name="Teilkreis 85">
              <a:extLst>
                <a:ext uri="{FF2B5EF4-FFF2-40B4-BE49-F238E27FC236}">
                  <a16:creationId xmlns:a16="http://schemas.microsoft.com/office/drawing/2014/main" id="{DFFAC22B-FB3A-4E81-BB69-496299D77F50}"/>
                </a:ext>
              </a:extLst>
            </p:cNvPr>
            <p:cNvSpPr/>
            <p:nvPr/>
          </p:nvSpPr>
          <p:spPr>
            <a:xfrm rot="475008">
              <a:off x="12258489" y="3168464"/>
              <a:ext cx="10176247" cy="10176247"/>
            </a:xfrm>
            <a:prstGeom prst="pie">
              <a:avLst>
                <a:gd name="adj1" fmla="val 12150253"/>
                <a:gd name="adj2" fmla="val 13555690"/>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7" name="Teilkreis 86">
              <a:extLst>
                <a:ext uri="{FF2B5EF4-FFF2-40B4-BE49-F238E27FC236}">
                  <a16:creationId xmlns:a16="http://schemas.microsoft.com/office/drawing/2014/main" id="{E58D0DC1-6EB8-4E9B-B68E-3C4C7DFD1982}"/>
                </a:ext>
              </a:extLst>
            </p:cNvPr>
            <p:cNvSpPr/>
            <p:nvPr/>
          </p:nvSpPr>
          <p:spPr>
            <a:xfrm rot="20645214">
              <a:off x="12258489" y="3168464"/>
              <a:ext cx="10176247" cy="10176247"/>
            </a:xfrm>
            <a:prstGeom prst="pie">
              <a:avLst>
                <a:gd name="adj1" fmla="val 11256737"/>
                <a:gd name="adj2" fmla="val 13910401"/>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8" name="Teilkreis 87">
              <a:extLst>
                <a:ext uri="{FF2B5EF4-FFF2-40B4-BE49-F238E27FC236}">
                  <a16:creationId xmlns:a16="http://schemas.microsoft.com/office/drawing/2014/main" id="{97D2000D-05A0-4F2A-AAC2-B14EC2FFAFDC}"/>
                </a:ext>
              </a:extLst>
            </p:cNvPr>
            <p:cNvSpPr/>
            <p:nvPr/>
          </p:nvSpPr>
          <p:spPr>
            <a:xfrm rot="20645720">
              <a:off x="12258489" y="3168464"/>
              <a:ext cx="10176247" cy="10176247"/>
            </a:xfrm>
            <a:prstGeom prst="pie">
              <a:avLst>
                <a:gd name="adj1" fmla="val 6918599"/>
                <a:gd name="adj2" fmla="val 11760410"/>
              </a:avLst>
            </a:prstGeom>
            <a:solidFill>
              <a:srgbClr val="454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 name="Teilkreis 88">
              <a:extLst>
                <a:ext uri="{FF2B5EF4-FFF2-40B4-BE49-F238E27FC236}">
                  <a16:creationId xmlns:a16="http://schemas.microsoft.com/office/drawing/2014/main" id="{DC78990F-7C43-4E81-A169-257185E01836}"/>
                </a:ext>
              </a:extLst>
            </p:cNvPr>
            <p:cNvSpPr/>
            <p:nvPr/>
          </p:nvSpPr>
          <p:spPr>
            <a:xfrm>
              <a:off x="12258489" y="3168464"/>
              <a:ext cx="10176247" cy="10176247"/>
            </a:xfrm>
            <a:prstGeom prst="pie">
              <a:avLst>
                <a:gd name="adj1" fmla="val 2473558"/>
                <a:gd name="adj2" fmla="val 7312082"/>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0" name="Teilkreis 89">
              <a:extLst>
                <a:ext uri="{FF2B5EF4-FFF2-40B4-BE49-F238E27FC236}">
                  <a16:creationId xmlns:a16="http://schemas.microsoft.com/office/drawing/2014/main" id="{1969E485-250B-47A0-9DDE-FCA9AB6F331A}"/>
                </a:ext>
              </a:extLst>
            </p:cNvPr>
            <p:cNvSpPr/>
            <p:nvPr/>
          </p:nvSpPr>
          <p:spPr>
            <a:xfrm>
              <a:off x="12258489" y="3168464"/>
              <a:ext cx="10176247" cy="10176247"/>
            </a:xfrm>
            <a:prstGeom prst="pie">
              <a:avLst>
                <a:gd name="adj1" fmla="val 19553239"/>
                <a:gd name="adj2" fmla="val 30038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1" name="Teilkreis 90">
              <a:extLst>
                <a:ext uri="{FF2B5EF4-FFF2-40B4-BE49-F238E27FC236}">
                  <a16:creationId xmlns:a16="http://schemas.microsoft.com/office/drawing/2014/main" id="{C417E57F-3AD9-4445-A114-9C3890BDD127}"/>
                </a:ext>
              </a:extLst>
            </p:cNvPr>
            <p:cNvSpPr/>
            <p:nvPr/>
          </p:nvSpPr>
          <p:spPr>
            <a:xfrm>
              <a:off x="12258489" y="3168464"/>
              <a:ext cx="10176247" cy="10176247"/>
            </a:xfrm>
            <a:prstGeom prst="pie">
              <a:avLst>
                <a:gd name="adj1" fmla="val 16195428"/>
                <a:gd name="adj2" fmla="val 1985100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2" name="Ellipse 91">
              <a:extLst>
                <a:ext uri="{FF2B5EF4-FFF2-40B4-BE49-F238E27FC236}">
                  <a16:creationId xmlns:a16="http://schemas.microsoft.com/office/drawing/2014/main" id="{ADD12392-75B1-46BF-A3C4-18C1A55FBEF0}"/>
                </a:ext>
              </a:extLst>
            </p:cNvPr>
            <p:cNvSpPr/>
            <p:nvPr/>
          </p:nvSpPr>
          <p:spPr>
            <a:xfrm>
              <a:off x="12258489" y="3168464"/>
              <a:ext cx="10176247" cy="101762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4" name="Textfeld 93">
            <a:extLst>
              <a:ext uri="{FF2B5EF4-FFF2-40B4-BE49-F238E27FC236}">
                <a16:creationId xmlns:a16="http://schemas.microsoft.com/office/drawing/2014/main" id="{8CF78685-7EF9-43FB-BE11-950E07646B25}"/>
              </a:ext>
            </a:extLst>
          </p:cNvPr>
          <p:cNvSpPr txBox="1"/>
          <p:nvPr/>
        </p:nvSpPr>
        <p:spPr>
          <a:xfrm>
            <a:off x="17461263" y="3978560"/>
            <a:ext cx="3514281" cy="1315745"/>
          </a:xfrm>
          <a:prstGeom prst="rect">
            <a:avLst/>
          </a:prstGeom>
          <a:noFill/>
        </p:spPr>
        <p:txBody>
          <a:bodyPr wrap="square" lIns="0" tIns="0" rIns="0" bIns="0" rtlCol="0" anchor="ctr" anchorCtr="0">
            <a:spAutoFit/>
          </a:bodyPr>
          <a:lstStyle/>
          <a:p>
            <a:pPr algn="ctr">
              <a:lnSpc>
                <a:spcPct val="95000"/>
              </a:lnSpc>
            </a:pPr>
            <a:r>
              <a:rPr lang="en-US" dirty="0">
                <a:solidFill>
                  <a:schemeClr val="bg1"/>
                </a:solidFill>
                <a:latin typeface="BMWType V2 Light" pitchFamily="2" charset="0"/>
                <a:cs typeface="BMWType V2 Light" pitchFamily="2" charset="0"/>
              </a:rPr>
              <a:t>BMW i3</a:t>
            </a:r>
          </a:p>
          <a:p>
            <a:pPr algn="ctr">
              <a:lnSpc>
                <a:spcPct val="95000"/>
              </a:lnSpc>
            </a:pPr>
            <a:r>
              <a:rPr lang="en-US" sz="1800">
                <a:solidFill>
                  <a:schemeClr val="bg1"/>
                </a:solidFill>
                <a:latin typeface="BMWType V2 Light" pitchFamily="2" charset="0"/>
                <a:cs typeface="BMWType V2 Light" pitchFamily="2" charset="0"/>
              </a:rPr>
              <a:t>(Premium segment</a:t>
            </a:r>
            <a:r>
              <a:rPr lang="en-US" sz="1800" dirty="0">
                <a:solidFill>
                  <a:schemeClr val="bg1"/>
                </a:solidFill>
                <a:latin typeface="BMWType V2 Light" pitchFamily="2" charset="0"/>
                <a:cs typeface="BMWType V2 Light" pitchFamily="2" charset="0"/>
              </a:rPr>
              <a:t>)</a:t>
            </a:r>
          </a:p>
          <a:p>
            <a:pPr algn="ctr">
              <a:lnSpc>
                <a:spcPct val="95000"/>
              </a:lnSpc>
            </a:pPr>
            <a:r>
              <a:rPr lang="en-US">
                <a:solidFill>
                  <a:schemeClr val="bg1"/>
                </a:solidFill>
                <a:latin typeface="BMWType V2 Light" pitchFamily="2" charset="0"/>
                <a:cs typeface="BMWType V2 Light" pitchFamily="2" charset="0"/>
              </a:rPr>
              <a:t>17 %</a:t>
            </a:r>
            <a:endParaRPr lang="en-US" sz="1600" dirty="0">
              <a:solidFill>
                <a:schemeClr val="bg1"/>
              </a:solidFill>
              <a:latin typeface="BMWType V2 Light" pitchFamily="2" charset="0"/>
              <a:cs typeface="BMWType V2 Light" pitchFamily="2" charset="0"/>
            </a:endParaRPr>
          </a:p>
        </p:txBody>
      </p:sp>
      <p:sp>
        <p:nvSpPr>
          <p:cNvPr id="95" name="Rechteck 94">
            <a:extLst>
              <a:ext uri="{FF2B5EF4-FFF2-40B4-BE49-F238E27FC236}">
                <a16:creationId xmlns:a16="http://schemas.microsoft.com/office/drawing/2014/main" id="{14DCE9AF-3343-418D-9635-AAFA15E6E8B1}"/>
              </a:ext>
            </a:extLst>
          </p:cNvPr>
          <p:cNvSpPr/>
          <p:nvPr/>
        </p:nvSpPr>
        <p:spPr>
          <a:xfrm>
            <a:off x="16597523" y="12259007"/>
            <a:ext cx="2161853" cy="964880"/>
          </a:xfrm>
          <a:prstGeom prst="rect">
            <a:avLst/>
          </a:prstGeom>
        </p:spPr>
        <p:txBody>
          <a:bodyPr wrap="square" lIns="0" tIns="0" rIns="0" bIns="0" anchor="t">
            <a:spAutoFit/>
          </a:bodyPr>
          <a:lstStyle/>
          <a:p>
            <a:pPr algn="ctr">
              <a:lnSpc>
                <a:spcPct val="95000"/>
              </a:lnSpc>
            </a:pPr>
            <a:r>
              <a:rPr lang="de-DE" sz="2400">
                <a:solidFill>
                  <a:schemeClr val="bg1"/>
                </a:solidFill>
                <a:latin typeface="BMWType V2 Light" pitchFamily="2" charset="0"/>
                <a:cs typeface="BMWType V2 Light" pitchFamily="2" charset="0"/>
              </a:rPr>
              <a:t>Renault Zoe</a:t>
            </a:r>
            <a:br>
              <a:rPr lang="de-DE" sz="2400">
                <a:solidFill>
                  <a:schemeClr val="bg1"/>
                </a:solidFill>
                <a:latin typeface="BMWType V2 Light" pitchFamily="2" charset="0"/>
                <a:cs typeface="BMWType V2 Light" pitchFamily="2" charset="0"/>
              </a:rPr>
            </a:br>
            <a:r>
              <a:rPr lang="de-DE" sz="1800">
                <a:solidFill>
                  <a:schemeClr val="bg1"/>
                </a:solidFill>
                <a:latin typeface="BMWType V2 Light" pitchFamily="2" charset="0"/>
                <a:cs typeface="BMWType V2 Light" pitchFamily="2" charset="0"/>
              </a:rPr>
              <a:t>(Mass segment)</a:t>
            </a:r>
            <a:endParaRPr lang="de-DE" sz="1800" dirty="0">
              <a:solidFill>
                <a:schemeClr val="bg1"/>
              </a:solidFill>
              <a:latin typeface="BMWType V2 Light" pitchFamily="2" charset="0"/>
              <a:cs typeface="BMWType V2 Light" pitchFamily="2" charset="0"/>
            </a:endParaRPr>
          </a:p>
          <a:p>
            <a:pPr algn="ctr">
              <a:lnSpc>
                <a:spcPct val="95000"/>
              </a:lnSpc>
            </a:pPr>
            <a:r>
              <a:rPr lang="de-DE" sz="2400">
                <a:solidFill>
                  <a:schemeClr val="bg1"/>
                </a:solidFill>
                <a:latin typeface="BMWType V2 Light" pitchFamily="2" charset="0"/>
                <a:cs typeface="BMWType V2 Light" pitchFamily="2" charset="0"/>
              </a:rPr>
              <a:t>20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6" name="Rechteck 95">
            <a:extLst>
              <a:ext uri="{FF2B5EF4-FFF2-40B4-BE49-F238E27FC236}">
                <a16:creationId xmlns:a16="http://schemas.microsoft.com/office/drawing/2014/main" id="{398529B5-B48A-4541-A67F-C3309B58EE07}"/>
              </a:ext>
            </a:extLst>
          </p:cNvPr>
          <p:cNvSpPr/>
          <p:nvPr/>
        </p:nvSpPr>
        <p:spPr>
          <a:xfrm>
            <a:off x="19724685" y="8474091"/>
            <a:ext cx="3205248" cy="1315745"/>
          </a:xfrm>
          <a:prstGeom prst="rect">
            <a:avLst/>
          </a:prstGeom>
        </p:spPr>
        <p:txBody>
          <a:bodyPr wrap="square" lIns="0" tIns="0" rIns="0" bIns="0" anchor="t">
            <a:spAutoFit/>
          </a:bodyPr>
          <a:lstStyle/>
          <a:p>
            <a:pPr algn="ctr">
              <a:lnSpc>
                <a:spcPct val="95000"/>
              </a:lnSpc>
            </a:pPr>
            <a:r>
              <a:rPr lang="de-DE" sz="2400" dirty="0">
                <a:solidFill>
                  <a:schemeClr val="bg1"/>
                </a:solidFill>
                <a:latin typeface="BMWType V2 Light" pitchFamily="2" charset="0"/>
                <a:cs typeface="BMWType V2 Light" pitchFamily="2" charset="0"/>
              </a:rPr>
              <a:t>Nissan </a:t>
            </a:r>
            <a:r>
              <a:rPr lang="de-DE" sz="2400" dirty="0" err="1">
                <a:solidFill>
                  <a:schemeClr val="bg1"/>
                </a:solidFill>
                <a:latin typeface="BMWType V2 Light" pitchFamily="2" charset="0"/>
                <a:cs typeface="BMWType V2 Light" pitchFamily="2" charset="0"/>
              </a:rPr>
              <a:t>Leaf</a:t>
            </a:r>
            <a:br>
              <a:rPr lang="de-DE" sz="2400">
                <a:solidFill>
                  <a:schemeClr val="bg1"/>
                </a:solidFill>
                <a:latin typeface="BMWType V2 Light" pitchFamily="2" charset="0"/>
                <a:cs typeface="BMWType V2 Light" pitchFamily="2" charset="0"/>
              </a:rPr>
            </a:br>
            <a:r>
              <a:rPr lang="de-DE" sz="1800">
                <a:solidFill>
                  <a:schemeClr val="bg1"/>
                </a:solidFill>
                <a:latin typeface="BMWType V2 Light" pitchFamily="2" charset="0"/>
                <a:cs typeface="BMWType V2 Light" pitchFamily="2" charset="0"/>
              </a:rPr>
              <a:t>(Mass segment)</a:t>
            </a:r>
            <a:endParaRPr lang="de-DE" sz="1800" dirty="0">
              <a:solidFill>
                <a:schemeClr val="bg1"/>
              </a:solidFill>
              <a:latin typeface="BMWType V2 Light" pitchFamily="2" charset="0"/>
              <a:cs typeface="BMWType V2 Light" pitchFamily="2" charset="0"/>
            </a:endParaRPr>
          </a:p>
          <a:p>
            <a:pPr algn="ctr">
              <a:lnSpc>
                <a:spcPct val="95000"/>
              </a:lnSpc>
            </a:pPr>
            <a:r>
              <a:rPr lang="de-DE" sz="1400">
                <a:solidFill>
                  <a:schemeClr val="bg1"/>
                </a:solidFill>
                <a:latin typeface="BMWType V2 Light" pitchFamily="2" charset="0"/>
                <a:cs typeface="BMWType V2 Light" pitchFamily="2" charset="0"/>
              </a:rPr>
              <a:t> </a:t>
            </a:r>
            <a:r>
              <a:rPr lang="de-DE" sz="2400">
                <a:solidFill>
                  <a:schemeClr val="bg1"/>
                </a:solidFill>
                <a:latin typeface="BMWType V2 Light" pitchFamily="2" charset="0"/>
                <a:cs typeface="BMWType V2 Light" pitchFamily="2" charset="0"/>
              </a:rPr>
              <a:t>22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a:p>
            <a:pPr algn="ctr">
              <a:lnSpc>
                <a:spcPct val="95000"/>
              </a:lnSpc>
            </a:pPr>
            <a:endParaRPr lang="en-US" sz="2400" dirty="0">
              <a:solidFill>
                <a:schemeClr val="bg1"/>
              </a:solidFill>
              <a:latin typeface="BMWType V2 Light" pitchFamily="2" charset="0"/>
              <a:cs typeface="BMWType V2 Light" pitchFamily="2" charset="0"/>
            </a:endParaRPr>
          </a:p>
        </p:txBody>
      </p:sp>
      <p:sp>
        <p:nvSpPr>
          <p:cNvPr id="97" name="Rechteck 96">
            <a:extLst>
              <a:ext uri="{FF2B5EF4-FFF2-40B4-BE49-F238E27FC236}">
                <a16:creationId xmlns:a16="http://schemas.microsoft.com/office/drawing/2014/main" id="{251D2C5A-7437-478C-9A2B-71BE370A9506}"/>
              </a:ext>
            </a:extLst>
          </p:cNvPr>
          <p:cNvSpPr/>
          <p:nvPr/>
        </p:nvSpPr>
        <p:spPr>
          <a:xfrm>
            <a:off x="12409802" y="9750741"/>
            <a:ext cx="2694999" cy="964880"/>
          </a:xfrm>
          <a:prstGeom prst="rect">
            <a:avLst/>
          </a:prstGeom>
        </p:spPr>
        <p:txBody>
          <a:bodyPr wrap="square" lIns="0" tIns="0" rIns="0" bIns="0" anchor="t">
            <a:spAutoFit/>
          </a:bodyPr>
          <a:lstStyle/>
          <a:p>
            <a:pPr algn="ctr">
              <a:lnSpc>
                <a:spcPct val="95000"/>
              </a:lnSpc>
            </a:pPr>
            <a:r>
              <a:rPr lang="de-DE" sz="2400">
                <a:solidFill>
                  <a:schemeClr val="bg1"/>
                </a:solidFill>
                <a:latin typeface="BMWType V2 Light" pitchFamily="2" charset="0"/>
                <a:cs typeface="BMWType V2 Light" pitchFamily="2" charset="0"/>
              </a:rPr>
              <a:t>VW </a:t>
            </a:r>
            <a:r>
              <a:rPr lang="de-DE" sz="2400" dirty="0">
                <a:solidFill>
                  <a:schemeClr val="bg1"/>
                </a:solidFill>
                <a:latin typeface="BMWType V2 Light" pitchFamily="2" charset="0"/>
                <a:cs typeface="BMWType V2 Light" pitchFamily="2" charset="0"/>
              </a:rPr>
              <a:t>E-Golf</a:t>
            </a:r>
            <a:br>
              <a:rPr lang="de-DE" sz="2400">
                <a:solidFill>
                  <a:schemeClr val="bg1"/>
                </a:solidFill>
                <a:latin typeface="BMWType V2 Light" pitchFamily="2" charset="0"/>
                <a:cs typeface="BMWType V2 Light" pitchFamily="2" charset="0"/>
              </a:rPr>
            </a:br>
            <a:r>
              <a:rPr lang="de-DE" sz="1800">
                <a:solidFill>
                  <a:schemeClr val="bg1"/>
                </a:solidFill>
                <a:latin typeface="BMWType V2 Light" pitchFamily="2" charset="0"/>
                <a:cs typeface="BMWType V2 Light" pitchFamily="2" charset="0"/>
              </a:rPr>
              <a:t>(Mass segment)</a:t>
            </a:r>
          </a:p>
          <a:p>
            <a:pPr algn="ctr">
              <a:lnSpc>
                <a:spcPct val="95000"/>
              </a:lnSpc>
            </a:pPr>
            <a:r>
              <a:rPr lang="de-DE" sz="2400">
                <a:solidFill>
                  <a:schemeClr val="bg1"/>
                </a:solidFill>
                <a:latin typeface="BMWType V2 Light" pitchFamily="2" charset="0"/>
                <a:cs typeface="BMWType V2 Light" pitchFamily="2" charset="0"/>
              </a:rPr>
              <a:t>16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98" name="Rechteck 97">
            <a:extLst>
              <a:ext uri="{FF2B5EF4-FFF2-40B4-BE49-F238E27FC236}">
                <a16:creationId xmlns:a16="http://schemas.microsoft.com/office/drawing/2014/main" id="{3427CA98-0AA0-4414-B083-784CDD523F5B}"/>
              </a:ext>
            </a:extLst>
          </p:cNvPr>
          <p:cNvSpPr/>
          <p:nvPr/>
        </p:nvSpPr>
        <p:spPr>
          <a:xfrm>
            <a:off x="13521983" y="4655788"/>
            <a:ext cx="1283998" cy="1052596"/>
          </a:xfrm>
          <a:prstGeom prst="rect">
            <a:avLst/>
          </a:prstGeom>
        </p:spPr>
        <p:txBody>
          <a:bodyPr wrap="square" lIns="0" tIns="0" rIns="0" bIns="0" anchor="t">
            <a:spAutoFit/>
          </a:bodyPr>
          <a:lstStyle/>
          <a:p>
            <a:pPr algn="ctr">
              <a:lnSpc>
                <a:spcPct val="95000"/>
              </a:lnSpc>
            </a:pPr>
            <a:r>
              <a:rPr lang="de-DE" sz="1600">
                <a:solidFill>
                  <a:schemeClr val="bg1"/>
                </a:solidFill>
                <a:latin typeface="BMWType V2 Light" pitchFamily="2" charset="0"/>
                <a:cs typeface="BMWType V2 Light" pitchFamily="2" charset="0"/>
              </a:rPr>
              <a:t>Smart </a:t>
            </a:r>
          </a:p>
          <a:p>
            <a:pPr algn="ctr">
              <a:lnSpc>
                <a:spcPct val="95000"/>
              </a:lnSpc>
            </a:pPr>
            <a:r>
              <a:rPr lang="de-DE" sz="1600">
                <a:solidFill>
                  <a:schemeClr val="bg1"/>
                </a:solidFill>
                <a:latin typeface="BMWType V2 Light" pitchFamily="2" charset="0"/>
                <a:cs typeface="BMWType V2 Light" pitchFamily="2" charset="0"/>
              </a:rPr>
              <a:t>Fortwo</a:t>
            </a:r>
            <a:br>
              <a:rPr lang="de-DE" sz="1600">
                <a:solidFill>
                  <a:schemeClr val="bg1"/>
                </a:solidFill>
                <a:latin typeface="BMWType V2 Light" pitchFamily="2" charset="0"/>
                <a:cs typeface="BMWType V2 Light" pitchFamily="2" charset="0"/>
              </a:rPr>
            </a:br>
            <a:r>
              <a:rPr lang="de-DE" sz="1200">
                <a:solidFill>
                  <a:schemeClr val="bg1"/>
                </a:solidFill>
                <a:latin typeface="BMWType V2 Light" pitchFamily="2" charset="0"/>
                <a:cs typeface="BMWType V2 Light" pitchFamily="2" charset="0"/>
              </a:rPr>
              <a:t>(Mass </a:t>
            </a:r>
          </a:p>
          <a:p>
            <a:pPr algn="ctr">
              <a:lnSpc>
                <a:spcPct val="95000"/>
              </a:lnSpc>
            </a:pPr>
            <a:r>
              <a:rPr lang="de-DE" sz="1200">
                <a:solidFill>
                  <a:schemeClr val="bg1"/>
                </a:solidFill>
                <a:latin typeface="BMWType V2 Light" pitchFamily="2" charset="0"/>
                <a:cs typeface="BMWType V2 Light" pitchFamily="2" charset="0"/>
              </a:rPr>
              <a:t>segment)</a:t>
            </a:r>
          </a:p>
          <a:p>
            <a:pPr algn="ctr">
              <a:lnSpc>
                <a:spcPct val="95000"/>
              </a:lnSpc>
            </a:pPr>
            <a:r>
              <a:rPr lang="de-DE" sz="1600">
                <a:solidFill>
                  <a:schemeClr val="bg1"/>
                </a:solidFill>
                <a:latin typeface="BMWType V2 Light" pitchFamily="2" charset="0"/>
                <a:cs typeface="BMWType V2 Light" pitchFamily="2" charset="0"/>
              </a:rPr>
              <a:t>5 </a:t>
            </a:r>
            <a:r>
              <a:rPr lang="de-DE" sz="1600" dirty="0">
                <a:solidFill>
                  <a:schemeClr val="bg1"/>
                </a:solidFill>
                <a:latin typeface="BMWType V2 Light" pitchFamily="2" charset="0"/>
                <a:cs typeface="BMWType V2 Light" pitchFamily="2" charset="0"/>
              </a:rPr>
              <a:t>%</a:t>
            </a:r>
            <a:endParaRPr lang="en-US" sz="1600" dirty="0">
              <a:solidFill>
                <a:schemeClr val="bg1"/>
              </a:solidFill>
              <a:latin typeface="BMWType V2 Light" pitchFamily="2" charset="0"/>
              <a:cs typeface="BMWType V2 Light" pitchFamily="2" charset="0"/>
            </a:endParaRPr>
          </a:p>
        </p:txBody>
      </p:sp>
      <p:sp>
        <p:nvSpPr>
          <p:cNvPr id="101" name="Rechteck 100">
            <a:extLst>
              <a:ext uri="{FF2B5EF4-FFF2-40B4-BE49-F238E27FC236}">
                <a16:creationId xmlns:a16="http://schemas.microsoft.com/office/drawing/2014/main" id="{749541D4-615E-430B-9C63-914DC22D40BA}"/>
              </a:ext>
            </a:extLst>
          </p:cNvPr>
          <p:cNvSpPr/>
          <p:nvPr/>
        </p:nvSpPr>
        <p:spPr>
          <a:xfrm>
            <a:off x="12202400" y="6645570"/>
            <a:ext cx="2691529" cy="964880"/>
          </a:xfrm>
          <a:prstGeom prst="rect">
            <a:avLst/>
          </a:prstGeom>
        </p:spPr>
        <p:txBody>
          <a:bodyPr wrap="square" lIns="0" tIns="0" rIns="0" bIns="0" anchor="t">
            <a:spAutoFit/>
          </a:bodyPr>
          <a:lstStyle/>
          <a:p>
            <a:pPr algn="ctr">
              <a:lnSpc>
                <a:spcPct val="95000"/>
              </a:lnSpc>
            </a:pPr>
            <a:r>
              <a:rPr lang="de-DE" sz="2400" dirty="0">
                <a:solidFill>
                  <a:schemeClr val="bg1"/>
                </a:solidFill>
                <a:latin typeface="BMWType V2 Light" pitchFamily="2" charset="0"/>
                <a:cs typeface="BMWType V2 Light" pitchFamily="2" charset="0"/>
              </a:rPr>
              <a:t>Hyundai </a:t>
            </a:r>
            <a:r>
              <a:rPr lang="de-DE" sz="2400" dirty="0" err="1">
                <a:solidFill>
                  <a:schemeClr val="bg1"/>
                </a:solidFill>
                <a:latin typeface="BMWType V2 Light" pitchFamily="2" charset="0"/>
                <a:cs typeface="BMWType V2 Light" pitchFamily="2" charset="0"/>
              </a:rPr>
              <a:t>Ioniq</a:t>
            </a:r>
            <a:br>
              <a:rPr lang="de-DE" sz="2400">
                <a:solidFill>
                  <a:schemeClr val="bg1"/>
                </a:solidFill>
                <a:latin typeface="BMWType V2 Light" pitchFamily="2" charset="0"/>
                <a:cs typeface="BMWType V2 Light" pitchFamily="2" charset="0"/>
              </a:rPr>
            </a:br>
            <a:r>
              <a:rPr lang="de-DE" sz="1800">
                <a:solidFill>
                  <a:schemeClr val="bg1"/>
                </a:solidFill>
                <a:latin typeface="BMWType V2 Light" pitchFamily="2" charset="0"/>
                <a:cs typeface="BMWType V2 Light" pitchFamily="2" charset="0"/>
              </a:rPr>
              <a:t>(Mass segment)</a:t>
            </a:r>
          </a:p>
          <a:p>
            <a:pPr algn="ctr">
              <a:lnSpc>
                <a:spcPct val="95000"/>
              </a:lnSpc>
            </a:pPr>
            <a:r>
              <a:rPr lang="de-DE" sz="2400">
                <a:solidFill>
                  <a:schemeClr val="bg1"/>
                </a:solidFill>
                <a:latin typeface="BMWType V2 Light" pitchFamily="2" charset="0"/>
                <a:cs typeface="BMWType V2 Light" pitchFamily="2" charset="0"/>
              </a:rPr>
              <a:t>10 </a:t>
            </a:r>
            <a:r>
              <a:rPr lang="de-DE" sz="2400" dirty="0">
                <a:solidFill>
                  <a:schemeClr val="bg1"/>
                </a:solidFill>
                <a:latin typeface="BMWType V2 Light" pitchFamily="2" charset="0"/>
                <a:cs typeface="BMWType V2 Light" pitchFamily="2" charset="0"/>
              </a:rPr>
              <a:t>%</a:t>
            </a:r>
            <a:endParaRPr lang="en-US" sz="2400" dirty="0">
              <a:solidFill>
                <a:schemeClr val="bg1"/>
              </a:solidFill>
              <a:latin typeface="BMWType V2 Light" pitchFamily="2" charset="0"/>
              <a:cs typeface="BMWType V2 Light" pitchFamily="2" charset="0"/>
            </a:endParaRPr>
          </a:p>
        </p:txBody>
      </p:sp>
      <p:sp>
        <p:nvSpPr>
          <p:cNvPr id="102" name="Rechteck 101">
            <a:extLst>
              <a:ext uri="{FF2B5EF4-FFF2-40B4-BE49-F238E27FC236}">
                <a16:creationId xmlns:a16="http://schemas.microsoft.com/office/drawing/2014/main" id="{38856B53-B3A6-4827-BFDB-899346C5322C}"/>
              </a:ext>
            </a:extLst>
          </p:cNvPr>
          <p:cNvSpPr/>
          <p:nvPr/>
        </p:nvSpPr>
        <p:spPr>
          <a:xfrm>
            <a:off x="15596187" y="3494479"/>
            <a:ext cx="1062037" cy="1052596"/>
          </a:xfrm>
          <a:prstGeom prst="rect">
            <a:avLst/>
          </a:prstGeom>
        </p:spPr>
        <p:txBody>
          <a:bodyPr wrap="square" lIns="0" tIns="0" rIns="0" bIns="0" anchor="t">
            <a:spAutoFit/>
          </a:bodyPr>
          <a:lstStyle/>
          <a:p>
            <a:pPr algn="ctr">
              <a:lnSpc>
                <a:spcPct val="95000"/>
              </a:lnSpc>
            </a:pPr>
            <a:r>
              <a:rPr lang="de-DE" sz="1600">
                <a:solidFill>
                  <a:schemeClr val="bg1"/>
                </a:solidFill>
                <a:latin typeface="BMWType V2 Light" pitchFamily="2" charset="0"/>
                <a:cs typeface="BMWType V2 Light" pitchFamily="2" charset="0"/>
              </a:rPr>
              <a:t>Kia </a:t>
            </a:r>
          </a:p>
          <a:p>
            <a:pPr algn="ctr">
              <a:lnSpc>
                <a:spcPct val="95000"/>
              </a:lnSpc>
            </a:pPr>
            <a:r>
              <a:rPr lang="de-DE" sz="1600">
                <a:solidFill>
                  <a:schemeClr val="bg1"/>
                </a:solidFill>
                <a:latin typeface="BMWType V2 Light" pitchFamily="2" charset="0"/>
                <a:cs typeface="BMWType V2 Light" pitchFamily="2" charset="0"/>
              </a:rPr>
              <a:t>Soul</a:t>
            </a:r>
            <a:br>
              <a:rPr lang="de-DE" sz="1600">
                <a:solidFill>
                  <a:schemeClr val="bg1"/>
                </a:solidFill>
                <a:latin typeface="BMWType V2 Light" pitchFamily="2" charset="0"/>
                <a:cs typeface="BMWType V2 Light" pitchFamily="2" charset="0"/>
              </a:rPr>
            </a:br>
            <a:r>
              <a:rPr lang="de-DE" sz="1200">
                <a:solidFill>
                  <a:schemeClr val="bg1"/>
                </a:solidFill>
                <a:latin typeface="BMWType V2 Light" pitchFamily="2" charset="0"/>
                <a:cs typeface="BMWType V2 Light" pitchFamily="2" charset="0"/>
              </a:rPr>
              <a:t>(Mass</a:t>
            </a:r>
          </a:p>
          <a:p>
            <a:pPr algn="ctr">
              <a:lnSpc>
                <a:spcPct val="95000"/>
              </a:lnSpc>
            </a:pPr>
            <a:r>
              <a:rPr lang="de-DE" sz="1200">
                <a:solidFill>
                  <a:schemeClr val="bg1"/>
                </a:solidFill>
                <a:latin typeface="BMWType V2 Light" pitchFamily="2" charset="0"/>
                <a:cs typeface="BMWType V2 Light" pitchFamily="2" charset="0"/>
              </a:rPr>
              <a:t>segment)</a:t>
            </a:r>
          </a:p>
          <a:p>
            <a:pPr algn="ctr">
              <a:lnSpc>
                <a:spcPct val="95000"/>
              </a:lnSpc>
            </a:pPr>
            <a:r>
              <a:rPr lang="de-DE" sz="1600">
                <a:solidFill>
                  <a:schemeClr val="bg1"/>
                </a:solidFill>
                <a:latin typeface="BMWType V2 Light" pitchFamily="2" charset="0"/>
                <a:cs typeface="BMWType V2 Light" pitchFamily="2" charset="0"/>
              </a:rPr>
              <a:t>3 %</a:t>
            </a:r>
            <a:endParaRPr lang="en-US" sz="1600" dirty="0">
              <a:solidFill>
                <a:schemeClr val="bg1"/>
              </a:solidFill>
              <a:latin typeface="BMWType V2 Light" pitchFamily="2" charset="0"/>
              <a:cs typeface="BMWType V2 Light" pitchFamily="2" charset="0"/>
            </a:endParaRPr>
          </a:p>
        </p:txBody>
      </p:sp>
      <p:sp>
        <p:nvSpPr>
          <p:cNvPr id="103" name="Rechteck 102">
            <a:extLst>
              <a:ext uri="{FF2B5EF4-FFF2-40B4-BE49-F238E27FC236}">
                <a16:creationId xmlns:a16="http://schemas.microsoft.com/office/drawing/2014/main" id="{67D66B2C-F062-4BDE-9115-05E29F152BB5}"/>
              </a:ext>
            </a:extLst>
          </p:cNvPr>
          <p:cNvSpPr/>
          <p:nvPr/>
        </p:nvSpPr>
        <p:spPr>
          <a:xfrm>
            <a:off x="13783942" y="4008095"/>
            <a:ext cx="2691529" cy="1052596"/>
          </a:xfrm>
          <a:prstGeom prst="rect">
            <a:avLst/>
          </a:prstGeom>
        </p:spPr>
        <p:txBody>
          <a:bodyPr wrap="square" lIns="0" tIns="0" rIns="0" bIns="0" anchor="t">
            <a:spAutoFit/>
          </a:bodyPr>
          <a:lstStyle/>
          <a:p>
            <a:pPr algn="ctr">
              <a:lnSpc>
                <a:spcPct val="95000"/>
              </a:lnSpc>
            </a:pPr>
            <a:r>
              <a:rPr lang="de-DE" sz="1600">
                <a:solidFill>
                  <a:schemeClr val="bg1"/>
                </a:solidFill>
                <a:latin typeface="BMWType V2 Light" pitchFamily="2" charset="0"/>
                <a:cs typeface="BMWType V2 Light" pitchFamily="2" charset="0"/>
              </a:rPr>
              <a:t>Chevrolet</a:t>
            </a:r>
          </a:p>
          <a:p>
            <a:pPr algn="ctr">
              <a:lnSpc>
                <a:spcPct val="95000"/>
              </a:lnSpc>
            </a:pPr>
            <a:r>
              <a:rPr lang="de-DE" sz="1600">
                <a:solidFill>
                  <a:schemeClr val="bg1"/>
                </a:solidFill>
                <a:latin typeface="BMWType V2 Light" pitchFamily="2" charset="0"/>
                <a:cs typeface="BMWType V2 Light" pitchFamily="2" charset="0"/>
              </a:rPr>
              <a:t>Bolt</a:t>
            </a:r>
            <a:br>
              <a:rPr lang="de-DE" sz="1600" dirty="0">
                <a:solidFill>
                  <a:schemeClr val="bg1"/>
                </a:solidFill>
                <a:latin typeface="BMWType V2 Light" pitchFamily="2" charset="0"/>
                <a:cs typeface="BMWType V2 Light" pitchFamily="2" charset="0"/>
              </a:rPr>
            </a:br>
            <a:r>
              <a:rPr lang="de-DE" sz="1200">
                <a:solidFill>
                  <a:schemeClr val="bg1"/>
                </a:solidFill>
                <a:latin typeface="BMWType V2 Light" pitchFamily="2" charset="0"/>
                <a:cs typeface="BMWType V2 Light" pitchFamily="2" charset="0"/>
              </a:rPr>
              <a:t>(Mass</a:t>
            </a:r>
          </a:p>
          <a:p>
            <a:pPr algn="ctr">
              <a:lnSpc>
                <a:spcPct val="95000"/>
              </a:lnSpc>
            </a:pPr>
            <a:r>
              <a:rPr lang="de-DE" sz="1200">
                <a:solidFill>
                  <a:schemeClr val="bg1"/>
                </a:solidFill>
                <a:latin typeface="BMWType V2 Light" pitchFamily="2" charset="0"/>
                <a:cs typeface="BMWType V2 Light" pitchFamily="2" charset="0"/>
              </a:rPr>
              <a:t>          segment</a:t>
            </a:r>
            <a:r>
              <a:rPr lang="de-DE" sz="1200" dirty="0">
                <a:solidFill>
                  <a:schemeClr val="bg1"/>
                </a:solidFill>
                <a:latin typeface="BMWType V2 Light" pitchFamily="2" charset="0"/>
                <a:cs typeface="BMWType V2 Light" pitchFamily="2" charset="0"/>
              </a:rPr>
              <a:t>)</a:t>
            </a:r>
          </a:p>
          <a:p>
            <a:pPr algn="ctr">
              <a:lnSpc>
                <a:spcPct val="95000"/>
              </a:lnSpc>
            </a:pPr>
            <a:r>
              <a:rPr lang="de-DE" sz="1600">
                <a:solidFill>
                  <a:schemeClr val="bg1"/>
                </a:solidFill>
                <a:latin typeface="BMWType V2 Light" pitchFamily="2" charset="0"/>
                <a:cs typeface="BMWType V2 Light" pitchFamily="2" charset="0"/>
              </a:rPr>
              <a:t>      4 %</a:t>
            </a:r>
            <a:endParaRPr lang="en-US" sz="1600" dirty="0">
              <a:solidFill>
                <a:schemeClr val="bg1"/>
              </a:solidFill>
              <a:latin typeface="BMWType V2 Light" pitchFamily="2" charset="0"/>
              <a:cs typeface="BMWType V2 Light" pitchFamily="2" charset="0"/>
            </a:endParaRPr>
          </a:p>
        </p:txBody>
      </p:sp>
      <p:pic>
        <p:nvPicPr>
          <p:cNvPr id="41" name="Grafik 40">
            <a:extLst>
              <a:ext uri="{FF2B5EF4-FFF2-40B4-BE49-F238E27FC236}">
                <a16:creationId xmlns:a16="http://schemas.microsoft.com/office/drawing/2014/main" id="{C8926FE3-3384-4F76-BC0D-AC2EC09E5D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4155" y="3358881"/>
            <a:ext cx="885446" cy="862221"/>
          </a:xfrm>
          <a:prstGeom prst="rect">
            <a:avLst/>
          </a:prstGeom>
        </p:spPr>
      </p:pic>
      <p:sp>
        <p:nvSpPr>
          <p:cNvPr id="39" name="Rechteck 38">
            <a:extLst>
              <a:ext uri="{FF2B5EF4-FFF2-40B4-BE49-F238E27FC236}">
                <a16:creationId xmlns:a16="http://schemas.microsoft.com/office/drawing/2014/main" id="{C187B243-B690-4D44-B7B2-00AF07F1E1B2}"/>
              </a:ext>
            </a:extLst>
          </p:cNvPr>
          <p:cNvSpPr/>
          <p:nvPr/>
        </p:nvSpPr>
        <p:spPr>
          <a:xfrm>
            <a:off x="16021597" y="3362807"/>
            <a:ext cx="1661776" cy="246221"/>
          </a:xfrm>
          <a:prstGeom prst="rect">
            <a:avLst/>
          </a:prstGeom>
        </p:spPr>
        <p:txBody>
          <a:bodyPr wrap="square" lIns="0" tIns="0" rIns="0" bIns="0" anchor="t">
            <a:spAutoFit/>
          </a:bodyPr>
          <a:lstStyle/>
          <a:p>
            <a:pPr algn="ctr"/>
            <a:r>
              <a:rPr lang="de-DE" sz="1600">
                <a:solidFill>
                  <a:schemeClr val="bg1">
                    <a:lumMod val="50000"/>
                  </a:schemeClr>
                </a:solidFill>
                <a:latin typeface="BMWType V2 Light" pitchFamily="2" charset="0"/>
                <a:cs typeface="BMWType V2 Light" pitchFamily="2" charset="0"/>
              </a:rPr>
              <a:t>* Others</a:t>
            </a:r>
          </a:p>
        </p:txBody>
      </p:sp>
      <p:grpSp>
        <p:nvGrpSpPr>
          <p:cNvPr id="35" name="Gruppieren 34">
            <a:extLst>
              <a:ext uri="{FF2B5EF4-FFF2-40B4-BE49-F238E27FC236}">
                <a16:creationId xmlns:a16="http://schemas.microsoft.com/office/drawing/2014/main" id="{6E6EF0B9-F2C0-4075-8B64-2F36465FDA8E}"/>
              </a:ext>
            </a:extLst>
          </p:cNvPr>
          <p:cNvGrpSpPr/>
          <p:nvPr/>
        </p:nvGrpSpPr>
        <p:grpSpPr>
          <a:xfrm>
            <a:off x="1" y="2358887"/>
            <a:ext cx="7207290" cy="1080998"/>
            <a:chOff x="1" y="2358887"/>
            <a:chExt cx="7207290" cy="1080998"/>
          </a:xfrm>
        </p:grpSpPr>
        <p:sp>
          <p:nvSpPr>
            <p:cNvPr id="36" name="Freihandform: Form 35">
              <a:extLst>
                <a:ext uri="{FF2B5EF4-FFF2-40B4-BE49-F238E27FC236}">
                  <a16:creationId xmlns:a16="http://schemas.microsoft.com/office/drawing/2014/main" id="{9E2AD624-9613-4F87-8586-87AA6CEF443E}"/>
                </a:ext>
              </a:extLst>
            </p:cNvPr>
            <p:cNvSpPr/>
            <p:nvPr/>
          </p:nvSpPr>
          <p:spPr>
            <a:xfrm>
              <a:off x="371062" y="2409371"/>
              <a:ext cx="6836229" cy="1030514"/>
            </a:xfrm>
            <a:custGeom>
              <a:avLst/>
              <a:gdLst>
                <a:gd name="connsiteX0" fmla="*/ 0 w 6836229"/>
                <a:gd name="connsiteY0" fmla="*/ 0 h 1030514"/>
                <a:gd name="connsiteX1" fmla="*/ 6836229 w 6836229"/>
                <a:gd name="connsiteY1" fmla="*/ 0 h 1030514"/>
                <a:gd name="connsiteX2" fmla="*/ 5909673 w 6836229"/>
                <a:gd name="connsiteY2" fmla="*/ 1030514 h 1030514"/>
                <a:gd name="connsiteX3" fmla="*/ 0 w 6836229"/>
                <a:gd name="connsiteY3" fmla="*/ 1030514 h 1030514"/>
              </a:gdLst>
              <a:ahLst/>
              <a:cxnLst>
                <a:cxn ang="0">
                  <a:pos x="connsiteX0" y="connsiteY0"/>
                </a:cxn>
                <a:cxn ang="0">
                  <a:pos x="connsiteX1" y="connsiteY1"/>
                </a:cxn>
                <a:cxn ang="0">
                  <a:pos x="connsiteX2" y="connsiteY2"/>
                </a:cxn>
                <a:cxn ang="0">
                  <a:pos x="connsiteX3" y="connsiteY3"/>
                </a:cxn>
              </a:cxnLst>
              <a:rect l="l" t="t" r="r" b="b"/>
              <a:pathLst>
                <a:path w="6836229" h="1030514">
                  <a:moveTo>
                    <a:pt x="0" y="0"/>
                  </a:moveTo>
                  <a:lnTo>
                    <a:pt x="6836229" y="0"/>
                  </a:lnTo>
                  <a:lnTo>
                    <a:pt x="5909673" y="1030514"/>
                  </a:lnTo>
                  <a:lnTo>
                    <a:pt x="0" y="1030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id="{9CC45EBF-E4E8-4564-814E-6EAC94BAF340}"/>
                </a:ext>
              </a:extLst>
            </p:cNvPr>
            <p:cNvSpPr/>
            <p:nvPr/>
          </p:nvSpPr>
          <p:spPr>
            <a:xfrm>
              <a:off x="1" y="2358887"/>
              <a:ext cx="1086678" cy="10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2" name="Textfeld 41">
            <a:extLst>
              <a:ext uri="{FF2B5EF4-FFF2-40B4-BE49-F238E27FC236}">
                <a16:creationId xmlns:a16="http://schemas.microsoft.com/office/drawing/2014/main" id="{E2509E30-1D2B-47A5-BC16-6E2DC067C5C4}"/>
              </a:ext>
            </a:extLst>
          </p:cNvPr>
          <p:cNvSpPr txBox="1"/>
          <p:nvPr/>
        </p:nvSpPr>
        <p:spPr>
          <a:xfrm>
            <a:off x="1620000" y="2595548"/>
            <a:ext cx="4606629" cy="701731"/>
          </a:xfrm>
          <a:prstGeom prst="rect">
            <a:avLst/>
          </a:prstGeom>
          <a:noFill/>
        </p:spPr>
        <p:txBody>
          <a:bodyPr wrap="square" lIns="0" tIns="0" rIns="0" bIns="0" rtlCol="0">
            <a:spAutoFit/>
          </a:bodyPr>
          <a:lstStyle/>
          <a:p>
            <a:pPr>
              <a:lnSpc>
                <a:spcPct val="95000"/>
              </a:lnSpc>
            </a:pPr>
            <a:r>
              <a:rPr lang="en-US" sz="4800">
                <a:latin typeface="BMWType V2 Light" pitchFamily="2" charset="0"/>
                <a:cs typeface="BMWType V2 Light" pitchFamily="2" charset="0"/>
              </a:rPr>
              <a:t>BMW Infographic</a:t>
            </a:r>
            <a:endParaRPr lang="en-US" sz="4800" dirty="0">
              <a:latin typeface="BMWType V2 Light" pitchFamily="2" charset="0"/>
              <a:cs typeface="BMWType V2 Light" pitchFamily="2" charset="0"/>
            </a:endParaRPr>
          </a:p>
        </p:txBody>
      </p:sp>
      <p:sp>
        <p:nvSpPr>
          <p:cNvPr id="44" name="Rechteck 43">
            <a:extLst>
              <a:ext uri="{FF2B5EF4-FFF2-40B4-BE49-F238E27FC236}">
                <a16:creationId xmlns:a16="http://schemas.microsoft.com/office/drawing/2014/main" id="{090CD842-FDD3-42FD-AB96-977825943D74}"/>
              </a:ext>
            </a:extLst>
          </p:cNvPr>
          <p:cNvSpPr/>
          <p:nvPr/>
        </p:nvSpPr>
        <p:spPr>
          <a:xfrm>
            <a:off x="1620000" y="4105774"/>
            <a:ext cx="8322286" cy="7737503"/>
          </a:xfrm>
          <a:prstGeom prst="rect">
            <a:avLst/>
          </a:prstGeom>
        </p:spPr>
        <p:txBody>
          <a:bodyPr wrap="square" lIns="0" tIns="0" rIns="0" bIns="0" anchor="t" anchorCtr="0">
            <a:spAutoFit/>
          </a:bodyPr>
          <a:lstStyle/>
          <a:p>
            <a:pPr>
              <a:lnSpc>
                <a:spcPct val="95000"/>
              </a:lnSpc>
            </a:pPr>
            <a:r>
              <a:rPr lang="en-US" sz="2400">
                <a:latin typeface="BMWType V2 Light" pitchFamily="2" charset="0"/>
                <a:cs typeface="BMWType V2 Light" pitchFamily="2" charset="0"/>
              </a:rPr>
              <a:t>Data source: </a:t>
            </a:r>
          </a:p>
          <a:p>
            <a:pPr>
              <a:lnSpc>
                <a:spcPct val="95000"/>
              </a:lnSpc>
            </a:pPr>
            <a:r>
              <a:rPr lang="en-US" sz="2400">
                <a:latin typeface="BMWType V2 Light" pitchFamily="2" charset="0"/>
                <a:ea typeface="Arial" panose="020B0604020202020204" pitchFamily="34" charset="0"/>
                <a:cs typeface="BMWType V2 Light" pitchFamily="2" charset="0"/>
              </a:rPr>
              <a:t>IHS Markit global new vehicle registrations YTD 12/2019. </a:t>
            </a:r>
          </a:p>
          <a:p>
            <a:pPr>
              <a:lnSpc>
                <a:spcPct val="95000"/>
              </a:lnSpc>
            </a:pPr>
            <a:r>
              <a:rPr lang="en-US" sz="2400">
                <a:latin typeface="BMWType V2 Light" pitchFamily="2" charset="0"/>
                <a:ea typeface="Arial" panose="020B0604020202020204" pitchFamily="34" charset="0"/>
                <a:cs typeface="BMWType V2 Light" pitchFamily="2" charset="0"/>
              </a:rPr>
              <a:t>Jan - Dec 2019; Jan 2020 Report.</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Vehicle </a:t>
            </a:r>
            <a:r>
              <a:rPr lang="en-US" sz="2400" spc="-10" dirty="0">
                <a:latin typeface="BMWType V2 Light" pitchFamily="2" charset="0"/>
                <a:ea typeface="Arial" panose="020B0604020202020204" pitchFamily="34" charset="0"/>
                <a:cs typeface="BMWType V2 Light" pitchFamily="2" charset="0"/>
              </a:rPr>
              <a:t>Type: </a:t>
            </a:r>
            <a:br>
              <a:rPr lang="en-US" sz="2400" spc="-10" dirty="0">
                <a:latin typeface="BMWType V2 Light" pitchFamily="2" charset="0"/>
                <a:ea typeface="Arial" panose="020B0604020202020204" pitchFamily="34" charset="0"/>
                <a:cs typeface="BMWType V2 Light" pitchFamily="2" charset="0"/>
              </a:rPr>
            </a:br>
            <a:r>
              <a:rPr lang="en-US" sz="2400" spc="-10">
                <a:latin typeface="BMWType V2 Light" pitchFamily="2" charset="0"/>
                <a:ea typeface="Arial" panose="020B0604020202020204" pitchFamily="34" charset="0"/>
                <a:cs typeface="BMWType V2 Light" pitchFamily="2" charset="0"/>
              </a:rPr>
              <a:t>Passenger Cars.</a:t>
            </a:r>
          </a:p>
          <a:p>
            <a:pPr>
              <a:lnSpc>
                <a:spcPct val="95000"/>
              </a:lnSpc>
            </a:pPr>
            <a:endParaRPr lang="de-DE" sz="1600" spc="-10" dirty="0">
              <a:latin typeface="BMWType V2 Light" pitchFamily="2" charset="0"/>
              <a:ea typeface="Arial" panose="020B0604020202020204" pitchFamily="34" charset="0"/>
              <a:cs typeface="BMWType V2 Light" pitchFamily="2" charset="0"/>
            </a:endParaRPr>
          </a:p>
          <a:p>
            <a:pPr>
              <a:lnSpc>
                <a:spcPct val="95000"/>
              </a:lnSpc>
            </a:pPr>
            <a:r>
              <a:rPr lang="en-US" sz="2400" spc="-10" dirty="0">
                <a:latin typeface="BMWType V2 Light" pitchFamily="2" charset="0"/>
                <a:ea typeface="Arial" panose="020B0604020202020204" pitchFamily="34" charset="0"/>
                <a:cs typeface="BMWType V2 Light" pitchFamily="2" charset="0"/>
              </a:rPr>
              <a:t>Propulsion: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Electric, Electric w. REX, Electric w/o REX, </a:t>
            </a:r>
            <a:br>
              <a:rPr lang="en-US" sz="2400" spc="-10" dirty="0">
                <a:latin typeface="BMWType V2 Light" pitchFamily="2" charset="0"/>
                <a:ea typeface="Arial" panose="020B0604020202020204" pitchFamily="34" charset="0"/>
                <a:cs typeface="BMWType V2 Light" pitchFamily="2" charset="0"/>
              </a:rPr>
            </a:br>
            <a:r>
              <a:rPr lang="en-US" sz="2400" spc="-10" dirty="0">
                <a:latin typeface="BMWType V2 Light" pitchFamily="2" charset="0"/>
                <a:ea typeface="Arial" panose="020B0604020202020204" pitchFamily="34" charset="0"/>
                <a:cs typeface="BMWType V2 Light" pitchFamily="2" charset="0"/>
              </a:rPr>
              <a:t>PHEV Diesel and </a:t>
            </a:r>
            <a:r>
              <a:rPr lang="en-US" sz="2400" spc="-10">
                <a:latin typeface="BMWType V2 Light" pitchFamily="2" charset="0"/>
                <a:ea typeface="Arial" panose="020B0604020202020204" pitchFamily="34" charset="0"/>
                <a:cs typeface="BMWType V2 Light" pitchFamily="2" charset="0"/>
              </a:rPr>
              <a:t>PHEV Petrol.</a:t>
            </a:r>
          </a:p>
          <a:p>
            <a:pPr>
              <a:lnSpc>
                <a:spcPct val="95000"/>
              </a:lnSpc>
            </a:pPr>
            <a:endParaRPr lang="en-US" sz="1600" spc="-10">
              <a:latin typeface="BMWType V2 Light" pitchFamily="2" charset="0"/>
              <a:ea typeface="Arial" panose="020B0604020202020204" pitchFamily="34" charset="0"/>
              <a:cs typeface="BMWType V2 Light" pitchFamily="2" charset="0"/>
            </a:endParaRPr>
          </a:p>
          <a:p>
            <a:pPr>
              <a:lnSpc>
                <a:spcPct val="95000"/>
              </a:lnSpc>
            </a:pPr>
            <a:r>
              <a:rPr lang="en-US" sz="2400" spc="-10">
                <a:latin typeface="BMWType V2 Light" pitchFamily="2" charset="0"/>
                <a:ea typeface="Arial" panose="020B0604020202020204" pitchFamily="34" charset="0"/>
                <a:cs typeface="BMWType V2 Light" pitchFamily="2" charset="0"/>
              </a:rPr>
              <a:t>Geography/Country coverage: </a:t>
            </a:r>
            <a:br>
              <a:rPr lang="de-DE" sz="2400" spc="-10">
                <a:latin typeface="BMWType V2 Light" pitchFamily="2" charset="0"/>
                <a:ea typeface="Arial" panose="020B0604020202020204" pitchFamily="34" charset="0"/>
                <a:cs typeface="BMWType V2 Light" pitchFamily="2" charset="0"/>
              </a:rPr>
            </a:br>
            <a:r>
              <a:rPr lang="en-GB" sz="2400" spc="-10">
                <a:latin typeface="BMWType V2 Light" pitchFamily="2" charset="0"/>
                <a:ea typeface="Arial" panose="020B0604020202020204" pitchFamily="34" charset="0"/>
                <a:cs typeface="BMWType V2 Light" pitchFamily="2" charset="0"/>
              </a:rPr>
              <a:t>Argentina, Australia, Austria, Belgium, Brazil, Bulgaria, </a:t>
            </a:r>
          </a:p>
          <a:p>
            <a:pPr>
              <a:lnSpc>
                <a:spcPct val="95000"/>
              </a:lnSpc>
            </a:pPr>
            <a:r>
              <a:rPr lang="en-GB" sz="2400" spc="-10">
                <a:latin typeface="BMWType V2 Light" pitchFamily="2" charset="0"/>
                <a:ea typeface="Arial" panose="020B0604020202020204" pitchFamily="34" charset="0"/>
                <a:cs typeface="BMWType V2 Light" pitchFamily="2" charset="0"/>
              </a:rPr>
              <a:t>Canada, Chile, China, Croatia, Czech Republic, Denmark, Estonia, Finland, France, Germany, Greece, Hong Kong, Hungary, Iceland, India, Indonesia, Ireland, Israel, Italy, </a:t>
            </a:r>
          </a:p>
          <a:p>
            <a:pPr>
              <a:lnSpc>
                <a:spcPct val="95000"/>
              </a:lnSpc>
            </a:pPr>
            <a:r>
              <a:rPr lang="en-GB" sz="2400" spc="-10">
                <a:latin typeface="BMWType V2 Light" pitchFamily="2" charset="0"/>
                <a:ea typeface="Arial" panose="020B0604020202020204" pitchFamily="34" charset="0"/>
                <a:cs typeface="BMWType V2 Light" pitchFamily="2" charset="0"/>
              </a:rPr>
              <a:t>Japan, Latvia, Lithuania, Luxembourg, Malaysia, Malta, </a:t>
            </a:r>
          </a:p>
          <a:p>
            <a:pPr>
              <a:lnSpc>
                <a:spcPct val="95000"/>
              </a:lnSpc>
            </a:pPr>
            <a:r>
              <a:rPr lang="en-GB" sz="2400" spc="-10">
                <a:latin typeface="BMWType V2 Light" pitchFamily="2" charset="0"/>
                <a:ea typeface="Arial" panose="020B0604020202020204" pitchFamily="34" charset="0"/>
                <a:cs typeface="BMWType V2 Light" pitchFamily="2" charset="0"/>
              </a:rPr>
              <a:t>Mexico, Netherlands, New Zealand, Norway, Philippines, Poland, Portugal, Romania, Russia, Singapore, Slovakia, Slovenia, South Africa, South Korea, Spain, Sweden, Switzerland, Taiwan, Thailand, Turkey, United Kingdom, </a:t>
            </a:r>
          </a:p>
          <a:p>
            <a:pPr>
              <a:lnSpc>
                <a:spcPct val="95000"/>
              </a:lnSpc>
            </a:pPr>
            <a:r>
              <a:rPr lang="en-GB" sz="2400" spc="-10">
                <a:latin typeface="BMWType V2 Light" pitchFamily="2" charset="0"/>
                <a:ea typeface="Arial" panose="020B0604020202020204" pitchFamily="34" charset="0"/>
                <a:cs typeface="BMWType V2 Light" pitchFamily="2" charset="0"/>
              </a:rPr>
              <a:t>USA, Venezuela.</a:t>
            </a:r>
          </a:p>
          <a:p>
            <a:endParaRPr lang="en-US" sz="2400" dirty="0">
              <a:latin typeface="BMWType V2 Light" pitchFamily="2" charset="0"/>
              <a:cs typeface="BMWType V2 Light" pitchFamily="2" charset="0"/>
            </a:endParaRPr>
          </a:p>
        </p:txBody>
      </p:sp>
      <p:sp>
        <p:nvSpPr>
          <p:cNvPr id="45" name="Textfeld 44">
            <a:extLst>
              <a:ext uri="{FF2B5EF4-FFF2-40B4-BE49-F238E27FC236}">
                <a16:creationId xmlns:a16="http://schemas.microsoft.com/office/drawing/2014/main" id="{D8AFD92C-2DAF-43B2-9EC4-67C2E695D210}"/>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en-US" sz="5400" cap="all">
                <a:latin typeface="BMWType V2 Light" pitchFamily="2" charset="0"/>
                <a:cs typeface="BMWType V2 Light" pitchFamily="2" charset="0"/>
              </a:rPr>
              <a:t>BMW </a:t>
            </a:r>
            <a:r>
              <a:rPr lang="en-US" sz="5400">
                <a:latin typeface="BMWType V2 Light" pitchFamily="2" charset="0"/>
                <a:cs typeface="BMWType V2 Light" pitchFamily="2" charset="0"/>
              </a:rPr>
              <a:t>i</a:t>
            </a:r>
            <a:r>
              <a:rPr lang="en-US" sz="5400" cap="all">
                <a:latin typeface="BMWType V2 Light" pitchFamily="2" charset="0"/>
                <a:cs typeface="BMWType V2 Light" pitchFamily="2" charset="0"/>
              </a:rPr>
              <a:t>3: #1 as the only Premium offer</a:t>
            </a:r>
            <a:br>
              <a:rPr lang="en-US" sz="5400" cap="all">
                <a:latin typeface="BMWType V2 Light" pitchFamily="2" charset="0"/>
                <a:cs typeface="BMWType V2 Light" pitchFamily="2" charset="0"/>
              </a:rPr>
            </a:br>
            <a:r>
              <a:rPr lang="en-US" sz="5400" cap="all">
                <a:latin typeface="BMWType V2 Light" pitchFamily="2" charset="0"/>
                <a:cs typeface="BMWType V2 Light" pitchFamily="2" charset="0"/>
              </a:rPr>
              <a:t>in the compact</a:t>
            </a:r>
            <a:r>
              <a:rPr lang="en-US" sz="5400" cap="all" spc="-300">
                <a:latin typeface="BMWType V2 Light" pitchFamily="2" charset="0"/>
                <a:cs typeface="BMWType V2 Light" pitchFamily="2" charset="0"/>
              </a:rPr>
              <a:t> </a:t>
            </a:r>
            <a:r>
              <a:rPr lang="en-US" sz="5400" cap="all">
                <a:latin typeface="BMWType V2 Light" pitchFamily="2" charset="0"/>
                <a:cs typeface="BMWType V2 Light" pitchFamily="2" charset="0"/>
              </a:rPr>
              <a:t>-</a:t>
            </a:r>
            <a:r>
              <a:rPr lang="en-US" sz="5400" cap="all" spc="-300">
                <a:latin typeface="BMWType V2 Light" pitchFamily="2" charset="0"/>
                <a:cs typeface="BMWType V2 Light" pitchFamily="2" charset="0"/>
              </a:rPr>
              <a:t> </a:t>
            </a:r>
            <a:r>
              <a:rPr lang="en-US" sz="5400" cap="all">
                <a:latin typeface="BMWType V2 Light" pitchFamily="2" charset="0"/>
                <a:cs typeface="BMWType V2 Light" pitchFamily="2" charset="0"/>
              </a:rPr>
              <a:t>EV market globally.</a:t>
            </a:r>
          </a:p>
        </p:txBody>
      </p:sp>
      <p:sp>
        <p:nvSpPr>
          <p:cNvPr id="47" name="Rechteck 46">
            <a:extLst>
              <a:ext uri="{FF2B5EF4-FFF2-40B4-BE49-F238E27FC236}">
                <a16:creationId xmlns:a16="http://schemas.microsoft.com/office/drawing/2014/main" id="{4874AAB1-A415-463A-B9BF-C04386411B97}"/>
              </a:ext>
            </a:extLst>
          </p:cNvPr>
          <p:cNvSpPr/>
          <p:nvPr/>
        </p:nvSpPr>
        <p:spPr>
          <a:xfrm>
            <a:off x="10577975" y="12484862"/>
            <a:ext cx="4423487" cy="738664"/>
          </a:xfrm>
          <a:prstGeom prst="rect">
            <a:avLst/>
          </a:prstGeom>
        </p:spPr>
        <p:txBody>
          <a:bodyPr wrap="square" lIns="0" tIns="0" rIns="0" bIns="0" anchor="t">
            <a:spAutoFit/>
          </a:bodyPr>
          <a:lstStyle/>
          <a:p>
            <a:endParaRPr lang="en-US" sz="2400">
              <a:latin typeface="BMWType V2 Light" pitchFamily="2" charset="0"/>
              <a:cs typeface="BMWType V2 Light" pitchFamily="2" charset="0"/>
            </a:endParaRPr>
          </a:p>
          <a:p>
            <a:r>
              <a:rPr lang="en-US" sz="2400">
                <a:latin typeface="BMWType V2 Light" pitchFamily="2" charset="0"/>
                <a:cs typeface="BMWType V2 Light" pitchFamily="2" charset="0"/>
              </a:rPr>
              <a:t>Individual share &lt; 2.5 </a:t>
            </a:r>
            <a:r>
              <a:rPr lang="en-US" sz="2400" dirty="0">
                <a:latin typeface="BMWType V2 Light" pitchFamily="2" charset="0"/>
                <a:cs typeface="BMWType V2 Light" pitchFamily="2" charset="0"/>
              </a:rPr>
              <a:t>%.</a:t>
            </a:r>
          </a:p>
        </p:txBody>
      </p:sp>
      <p:sp>
        <p:nvSpPr>
          <p:cNvPr id="49" name="Rechteck 48">
            <a:extLst>
              <a:ext uri="{FF2B5EF4-FFF2-40B4-BE49-F238E27FC236}">
                <a16:creationId xmlns:a16="http://schemas.microsoft.com/office/drawing/2014/main" id="{FA8FD852-47CE-4BE3-A2CE-59DC2CC6A4A1}"/>
              </a:ext>
            </a:extLst>
          </p:cNvPr>
          <p:cNvSpPr/>
          <p:nvPr/>
        </p:nvSpPr>
        <p:spPr>
          <a:xfrm>
            <a:off x="10363707" y="12484862"/>
            <a:ext cx="674800" cy="738664"/>
          </a:xfrm>
          <a:prstGeom prst="rect">
            <a:avLst/>
          </a:prstGeom>
        </p:spPr>
        <p:txBody>
          <a:bodyPr wrap="square" lIns="0" tIns="0" rIns="0" bIns="0" anchor="t">
            <a:spAutoFit/>
          </a:bodyPr>
          <a:lstStyle/>
          <a:p>
            <a:endParaRPr lang="de-DE" sz="2400">
              <a:latin typeface="BMWType V2 Light" pitchFamily="2" charset="0"/>
              <a:cs typeface="BMWType V2 Light" pitchFamily="2" charset="0"/>
            </a:endParaRPr>
          </a:p>
          <a:p>
            <a:r>
              <a:rPr lang="de-DE" sz="2400">
                <a:latin typeface="BMWType V2 Light" pitchFamily="2" charset="0"/>
                <a:cs typeface="BMWType V2 Light" pitchFamily="2" charset="0"/>
              </a:rPr>
              <a:t>*</a:t>
            </a:r>
            <a:endParaRPr lang="en-US" sz="2400" dirty="0">
              <a:latin typeface="BMWType V2 Light" pitchFamily="2" charset="0"/>
              <a:cs typeface="BMWType V2 Light" pitchFamily="2" charset="0"/>
            </a:endParaRPr>
          </a:p>
        </p:txBody>
      </p:sp>
    </p:spTree>
    <p:extLst>
      <p:ext uri="{BB962C8B-B14F-4D97-AF65-F5344CB8AC3E}">
        <p14:creationId xmlns:p14="http://schemas.microsoft.com/office/powerpoint/2010/main" val="50917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chteck 156">
            <a:extLst>
              <a:ext uri="{FF2B5EF4-FFF2-40B4-BE49-F238E27FC236}">
                <a16:creationId xmlns:a16="http://schemas.microsoft.com/office/drawing/2014/main" id="{537325AC-2390-48F1-B952-AB151C6B6261}"/>
              </a:ext>
            </a:extLst>
          </p:cNvPr>
          <p:cNvSpPr/>
          <p:nvPr/>
        </p:nvSpPr>
        <p:spPr>
          <a:xfrm>
            <a:off x="-1" y="2067338"/>
            <a:ext cx="24382414" cy="11648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2038350" y="4767802"/>
            <a:ext cx="21818600" cy="6773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5" name="Freihandform 98">
            <a:extLst>
              <a:ext uri="{FF2B5EF4-FFF2-40B4-BE49-F238E27FC236}">
                <a16:creationId xmlns:a16="http://schemas.microsoft.com/office/drawing/2014/main" id="{21799D34-9212-4471-BC39-DE90D7134EA9}"/>
              </a:ext>
            </a:extLst>
          </p:cNvPr>
          <p:cNvSpPr/>
          <p:nvPr/>
        </p:nvSpPr>
        <p:spPr>
          <a:xfrm>
            <a:off x="1927275" y="5519611"/>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4" name="Freihandform 98">
            <a:extLst>
              <a:ext uri="{FF2B5EF4-FFF2-40B4-BE49-F238E27FC236}">
                <a16:creationId xmlns:a16="http://schemas.microsoft.com/office/drawing/2014/main" id="{BD25A934-D026-4271-9D60-F03E033CE819}"/>
              </a:ext>
            </a:extLst>
          </p:cNvPr>
          <p:cNvSpPr/>
          <p:nvPr/>
        </p:nvSpPr>
        <p:spPr>
          <a:xfrm>
            <a:off x="1927275" y="7023229"/>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18050" y="11309319"/>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0</a:t>
            </a:r>
            <a:endParaRPr lang="en-US" sz="3000" dirty="0">
              <a:latin typeface="BMWType V2 Light" pitchFamily="2" charset="0"/>
              <a:cs typeface="BMWType V2 Light" pitchFamily="2" charset="0"/>
            </a:endParaRPr>
          </a:p>
        </p:txBody>
      </p:sp>
      <p:sp>
        <p:nvSpPr>
          <p:cNvPr id="99" name="Freihandform 98"/>
          <p:cNvSpPr/>
          <p:nvPr/>
        </p:nvSpPr>
        <p:spPr>
          <a:xfrm>
            <a:off x="1927275" y="7775038"/>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Freihandform 99"/>
          <p:cNvSpPr/>
          <p:nvPr/>
        </p:nvSpPr>
        <p:spPr>
          <a:xfrm>
            <a:off x="1927275" y="8526847"/>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Freihandform 100"/>
          <p:cNvSpPr/>
          <p:nvPr/>
        </p:nvSpPr>
        <p:spPr>
          <a:xfrm>
            <a:off x="1927275" y="9278656"/>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Freihandform 101"/>
          <p:cNvSpPr/>
          <p:nvPr/>
        </p:nvSpPr>
        <p:spPr>
          <a:xfrm>
            <a:off x="1927275" y="10030465"/>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Freihandform 102"/>
          <p:cNvSpPr/>
          <p:nvPr/>
        </p:nvSpPr>
        <p:spPr>
          <a:xfrm>
            <a:off x="1927275" y="10782274"/>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Textfeld 103"/>
          <p:cNvSpPr txBox="1"/>
          <p:nvPr/>
        </p:nvSpPr>
        <p:spPr>
          <a:xfrm>
            <a:off x="1118050" y="4544962"/>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9</a:t>
            </a:r>
            <a:endParaRPr lang="en-US" sz="3000" dirty="0">
              <a:latin typeface="BMWType V2 Light" pitchFamily="2" charset="0"/>
              <a:cs typeface="BMWType V2 Light" pitchFamily="2" charset="0"/>
            </a:endParaRPr>
          </a:p>
        </p:txBody>
      </p:sp>
      <p:sp>
        <p:nvSpPr>
          <p:cNvPr id="106" name="Textfeld 105"/>
          <p:cNvSpPr txBox="1"/>
          <p:nvPr/>
        </p:nvSpPr>
        <p:spPr>
          <a:xfrm>
            <a:off x="1118050" y="7551342"/>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5</a:t>
            </a:r>
          </a:p>
        </p:txBody>
      </p:sp>
      <p:sp>
        <p:nvSpPr>
          <p:cNvPr id="107" name="Textfeld 106"/>
          <p:cNvSpPr txBox="1"/>
          <p:nvPr/>
        </p:nvSpPr>
        <p:spPr>
          <a:xfrm>
            <a:off x="1118050" y="8302937"/>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4</a:t>
            </a:r>
          </a:p>
        </p:txBody>
      </p:sp>
      <p:sp>
        <p:nvSpPr>
          <p:cNvPr id="108" name="Textfeld 107"/>
          <p:cNvSpPr txBox="1"/>
          <p:nvPr/>
        </p:nvSpPr>
        <p:spPr>
          <a:xfrm>
            <a:off x="1118050" y="9054532"/>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3</a:t>
            </a:r>
          </a:p>
        </p:txBody>
      </p:sp>
      <p:sp>
        <p:nvSpPr>
          <p:cNvPr id="109" name="Textfeld 108"/>
          <p:cNvSpPr txBox="1"/>
          <p:nvPr/>
        </p:nvSpPr>
        <p:spPr>
          <a:xfrm>
            <a:off x="1118050" y="9806127"/>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2</a:t>
            </a:r>
          </a:p>
        </p:txBody>
      </p:sp>
      <p:sp>
        <p:nvSpPr>
          <p:cNvPr id="110" name="Textfeld 109"/>
          <p:cNvSpPr txBox="1"/>
          <p:nvPr/>
        </p:nvSpPr>
        <p:spPr>
          <a:xfrm>
            <a:off x="1118050" y="10557722"/>
            <a:ext cx="724818" cy="438582"/>
          </a:xfrm>
          <a:prstGeom prst="rect">
            <a:avLst/>
          </a:prstGeom>
          <a:noFill/>
        </p:spPr>
        <p:txBody>
          <a:bodyPr wrap="square" lIns="0" tIns="0" rIns="0" bIns="0" rtlCol="0" anchor="ctr" anchorCtr="0">
            <a:spAutoFit/>
          </a:bodyPr>
          <a:lstStyle/>
          <a:p>
            <a:pPr algn="r">
              <a:lnSpc>
                <a:spcPct val="95000"/>
              </a:lnSpc>
            </a:pPr>
            <a:r>
              <a:rPr lang="en-US" sz="3000" dirty="0">
                <a:latin typeface="BMWType V2 Light" pitchFamily="2" charset="0"/>
                <a:cs typeface="BMWType V2 Light" pitchFamily="2" charset="0"/>
              </a:rPr>
              <a:t>1</a:t>
            </a:r>
          </a:p>
        </p:txBody>
      </p:sp>
      <p:grpSp>
        <p:nvGrpSpPr>
          <p:cNvPr id="10" name="Gruppieren 9"/>
          <p:cNvGrpSpPr/>
          <p:nvPr/>
        </p:nvGrpSpPr>
        <p:grpSpPr>
          <a:xfrm>
            <a:off x="2038349" y="4759325"/>
            <a:ext cx="21818600" cy="6971657"/>
            <a:chOff x="2038349" y="5454150"/>
            <a:chExt cx="21818600" cy="5730921"/>
          </a:xfrm>
        </p:grpSpPr>
        <p:sp>
          <p:nvSpPr>
            <p:cNvPr id="112" name="Freihandform 111"/>
            <p:cNvSpPr/>
            <p:nvPr/>
          </p:nvSpPr>
          <p:spPr>
            <a:xfrm rot="5400000">
              <a:off x="20991489" y="8319610"/>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Freihandform 112"/>
            <p:cNvSpPr/>
            <p:nvPr/>
          </p:nvSpPr>
          <p:spPr>
            <a:xfrm rot="5400000">
              <a:off x="-82711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5EEC2939-4EAD-4900-8AA9-CE3A41E8E7C4}"/>
              </a:ext>
            </a:extLst>
          </p:cNvPr>
          <p:cNvGrpSpPr/>
          <p:nvPr/>
        </p:nvGrpSpPr>
        <p:grpSpPr>
          <a:xfrm>
            <a:off x="5674782" y="4759325"/>
            <a:ext cx="14545732" cy="6971657"/>
            <a:chOff x="5674782" y="5454151"/>
            <a:chExt cx="14545732" cy="5730920"/>
          </a:xfrm>
        </p:grpSpPr>
        <p:sp>
          <p:nvSpPr>
            <p:cNvPr id="85" name="Freihandform 84"/>
            <p:cNvSpPr/>
            <p:nvPr/>
          </p:nvSpPr>
          <p:spPr>
            <a:xfrm rot="5400000">
              <a:off x="6445755"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Freihandform 113"/>
            <p:cNvSpPr/>
            <p:nvPr/>
          </p:nvSpPr>
          <p:spPr>
            <a:xfrm rot="5400000">
              <a:off x="10082188"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Freihandform 114"/>
            <p:cNvSpPr/>
            <p:nvPr/>
          </p:nvSpPr>
          <p:spPr>
            <a:xfrm rot="5400000">
              <a:off x="1371862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Freihandform 115"/>
            <p:cNvSpPr/>
            <p:nvPr/>
          </p:nvSpPr>
          <p:spPr>
            <a:xfrm rot="5400000">
              <a:off x="17355054"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Freihandform 116"/>
            <p:cNvSpPr/>
            <p:nvPr/>
          </p:nvSpPr>
          <p:spPr>
            <a:xfrm rot="5400000">
              <a:off x="2809322"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Freihandform 10"/>
          <p:cNvSpPr/>
          <p:nvPr/>
        </p:nvSpPr>
        <p:spPr>
          <a:xfrm>
            <a:off x="16967200" y="5947072"/>
            <a:ext cx="1076174" cy="351583"/>
          </a:xfrm>
          <a:custGeom>
            <a:avLst/>
            <a:gdLst>
              <a:gd name="connsiteX0" fmla="*/ 0 w 914400"/>
              <a:gd name="connsiteY0" fmla="*/ 247798 h 349398"/>
              <a:gd name="connsiteX1" fmla="*/ 223520 w 914400"/>
              <a:gd name="connsiteY1" fmla="*/ 24278 h 349398"/>
              <a:gd name="connsiteX2" fmla="*/ 548640 w 914400"/>
              <a:gd name="connsiteY2" fmla="*/ 24278 h 349398"/>
              <a:gd name="connsiteX3" fmla="*/ 690880 w 914400"/>
              <a:gd name="connsiteY3" fmla="*/ 186838 h 349398"/>
              <a:gd name="connsiteX4" fmla="*/ 914400 w 914400"/>
              <a:gd name="connsiteY4" fmla="*/ 349398 h 34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49398">
                <a:moveTo>
                  <a:pt x="0" y="247798"/>
                </a:moveTo>
                <a:cubicBezTo>
                  <a:pt x="66040" y="154664"/>
                  <a:pt x="132080" y="61531"/>
                  <a:pt x="223520" y="24278"/>
                </a:cubicBezTo>
                <a:cubicBezTo>
                  <a:pt x="314960" y="-12975"/>
                  <a:pt x="470747" y="-2815"/>
                  <a:pt x="548640" y="24278"/>
                </a:cubicBezTo>
                <a:cubicBezTo>
                  <a:pt x="626533" y="51371"/>
                  <a:pt x="629920" y="132651"/>
                  <a:pt x="690880" y="186838"/>
                </a:cubicBezTo>
                <a:cubicBezTo>
                  <a:pt x="751840" y="241025"/>
                  <a:pt x="785707" y="312145"/>
                  <a:pt x="914400" y="349398"/>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8" name="Freihandform 98">
            <a:extLst>
              <a:ext uri="{FF2B5EF4-FFF2-40B4-BE49-F238E27FC236}">
                <a16:creationId xmlns:a16="http://schemas.microsoft.com/office/drawing/2014/main" id="{2ED0BDBE-9CBB-444A-A9D7-F0848F71ECC5}"/>
              </a:ext>
            </a:extLst>
          </p:cNvPr>
          <p:cNvSpPr/>
          <p:nvPr/>
        </p:nvSpPr>
        <p:spPr>
          <a:xfrm>
            <a:off x="1927275" y="6271420"/>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2" name="Textfeld 131">
            <a:extLst>
              <a:ext uri="{FF2B5EF4-FFF2-40B4-BE49-F238E27FC236}">
                <a16:creationId xmlns:a16="http://schemas.microsoft.com/office/drawing/2014/main" id="{7FE5F954-9F4B-486B-A9A6-33456F48F4C6}"/>
              </a:ext>
            </a:extLst>
          </p:cNvPr>
          <p:cNvSpPr txBox="1"/>
          <p:nvPr/>
        </p:nvSpPr>
        <p:spPr>
          <a:xfrm>
            <a:off x="1118050" y="6799747"/>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6</a:t>
            </a:r>
            <a:endParaRPr lang="en-US" sz="3000" dirty="0">
              <a:latin typeface="BMWType V2 Light" pitchFamily="2" charset="0"/>
              <a:cs typeface="BMWType V2 Light" pitchFamily="2" charset="0"/>
            </a:endParaRPr>
          </a:p>
        </p:txBody>
      </p:sp>
      <p:sp>
        <p:nvSpPr>
          <p:cNvPr id="159" name="Textfeld 158">
            <a:extLst>
              <a:ext uri="{FF2B5EF4-FFF2-40B4-BE49-F238E27FC236}">
                <a16:creationId xmlns:a16="http://schemas.microsoft.com/office/drawing/2014/main" id="{7262D2AC-A436-4407-82DE-A9E6ED7355EE}"/>
              </a:ext>
            </a:extLst>
          </p:cNvPr>
          <p:cNvSpPr txBox="1"/>
          <p:nvPr/>
        </p:nvSpPr>
        <p:spPr>
          <a:xfrm>
            <a:off x="1118050" y="6048152"/>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7</a:t>
            </a:r>
            <a:endParaRPr lang="en-US" sz="3000" dirty="0">
              <a:latin typeface="BMWType V2 Light" pitchFamily="2" charset="0"/>
              <a:cs typeface="BMWType V2 Light" pitchFamily="2" charset="0"/>
            </a:endParaRPr>
          </a:p>
        </p:txBody>
      </p:sp>
      <p:sp>
        <p:nvSpPr>
          <p:cNvPr id="156" name="Rechteck 155">
            <a:extLst>
              <a:ext uri="{FF2B5EF4-FFF2-40B4-BE49-F238E27FC236}">
                <a16:creationId xmlns:a16="http://schemas.microsoft.com/office/drawing/2014/main" id="{3EAD5F8D-3D9A-4198-AE8F-EAA9756207A9}"/>
              </a:ext>
            </a:extLst>
          </p:cNvPr>
          <p:cNvSpPr/>
          <p:nvPr/>
        </p:nvSpPr>
        <p:spPr>
          <a:xfrm>
            <a:off x="22208400" y="4771506"/>
            <a:ext cx="1296000" cy="676832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Rechteck 157">
            <a:extLst>
              <a:ext uri="{FF2B5EF4-FFF2-40B4-BE49-F238E27FC236}">
                <a16:creationId xmlns:a16="http://schemas.microsoft.com/office/drawing/2014/main" id="{716833D6-036C-4028-AA05-3E63F8667DF8}"/>
              </a:ext>
            </a:extLst>
          </p:cNvPr>
          <p:cNvSpPr/>
          <p:nvPr/>
        </p:nvSpPr>
        <p:spPr>
          <a:xfrm>
            <a:off x="20556922" y="4771505"/>
            <a:ext cx="1296000" cy="67632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Rechteck 204">
            <a:extLst>
              <a:ext uri="{FF2B5EF4-FFF2-40B4-BE49-F238E27FC236}">
                <a16:creationId xmlns:a16="http://schemas.microsoft.com/office/drawing/2014/main" id="{76A55561-A2C2-429D-B77E-8A4D319BFA83}"/>
              </a:ext>
            </a:extLst>
          </p:cNvPr>
          <p:cNvSpPr/>
          <p:nvPr/>
        </p:nvSpPr>
        <p:spPr>
          <a:xfrm>
            <a:off x="21923765" y="5780599"/>
            <a:ext cx="166978" cy="4293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97954F1A-C5B9-440B-9F38-55BD447DDDFB}"/>
              </a:ext>
            </a:extLst>
          </p:cNvPr>
          <p:cNvGrpSpPr/>
          <p:nvPr/>
        </p:nvGrpSpPr>
        <p:grpSpPr>
          <a:xfrm>
            <a:off x="22009123" y="5636871"/>
            <a:ext cx="1695690" cy="808298"/>
            <a:chOff x="20357940" y="5636871"/>
            <a:chExt cx="1695690" cy="808298"/>
          </a:xfrm>
        </p:grpSpPr>
        <p:grpSp>
          <p:nvGrpSpPr>
            <p:cNvPr id="172" name="Gruppieren 171">
              <a:extLst>
                <a:ext uri="{FF2B5EF4-FFF2-40B4-BE49-F238E27FC236}">
                  <a16:creationId xmlns:a16="http://schemas.microsoft.com/office/drawing/2014/main" id="{56C49333-4F3F-496E-B314-6840FB173328}"/>
                </a:ext>
              </a:extLst>
            </p:cNvPr>
            <p:cNvGrpSpPr/>
            <p:nvPr/>
          </p:nvGrpSpPr>
          <p:grpSpPr>
            <a:xfrm rot="20498064">
              <a:off x="20419386" y="5900703"/>
              <a:ext cx="1559708" cy="269766"/>
              <a:chOff x="14054523" y="5234151"/>
              <a:chExt cx="1872153" cy="269766"/>
            </a:xfrm>
          </p:grpSpPr>
          <p:sp>
            <p:nvSpPr>
              <p:cNvPr id="176" name="Rechteck 175">
                <a:extLst>
                  <a:ext uri="{FF2B5EF4-FFF2-40B4-BE49-F238E27FC236}">
                    <a16:creationId xmlns:a16="http://schemas.microsoft.com/office/drawing/2014/main" id="{DEF6DE97-72E1-43AB-BC6D-A3284232EC07}"/>
                  </a:ext>
                </a:extLst>
              </p:cNvPr>
              <p:cNvSpPr/>
              <p:nvPr/>
            </p:nvSpPr>
            <p:spPr>
              <a:xfrm>
                <a:off x="14054523" y="5237896"/>
                <a:ext cx="1872153" cy="2621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Freihandform: Form 191">
                <a:extLst>
                  <a:ext uri="{FF2B5EF4-FFF2-40B4-BE49-F238E27FC236}">
                    <a16:creationId xmlns:a16="http://schemas.microsoft.com/office/drawing/2014/main" id="{B0AB3AEC-B832-4AEB-8B7D-B9BF94DCDC0D}"/>
                  </a:ext>
                </a:extLst>
              </p:cNvPr>
              <p:cNvSpPr/>
              <p:nvPr/>
            </p:nvSpPr>
            <p:spPr>
              <a:xfrm>
                <a:off x="14054523" y="5503917"/>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Freihandform: Form 192">
                <a:extLst>
                  <a:ext uri="{FF2B5EF4-FFF2-40B4-BE49-F238E27FC236}">
                    <a16:creationId xmlns:a16="http://schemas.microsoft.com/office/drawing/2014/main" id="{40ACF50C-833A-4F8E-AC40-CF34C6D5B8D2}"/>
                  </a:ext>
                </a:extLst>
              </p:cNvPr>
              <p:cNvSpPr/>
              <p:nvPr/>
            </p:nvSpPr>
            <p:spPr>
              <a:xfrm>
                <a:off x="14054523" y="5234151"/>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Rechteck 11">
              <a:extLst>
                <a:ext uri="{FF2B5EF4-FFF2-40B4-BE49-F238E27FC236}">
                  <a16:creationId xmlns:a16="http://schemas.microsoft.com/office/drawing/2014/main" id="{B68CA37F-D8FF-499C-9B90-5327EBA133B1}"/>
                </a:ext>
              </a:extLst>
            </p:cNvPr>
            <p:cNvSpPr/>
            <p:nvPr/>
          </p:nvSpPr>
          <p:spPr>
            <a:xfrm>
              <a:off x="21883868" y="5636871"/>
              <a:ext cx="169762" cy="39739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Rechteck 211">
              <a:extLst>
                <a:ext uri="{FF2B5EF4-FFF2-40B4-BE49-F238E27FC236}">
                  <a16:creationId xmlns:a16="http://schemas.microsoft.com/office/drawing/2014/main" id="{BBAB8186-8C51-4603-8B82-A6D93D32DA22}"/>
                </a:ext>
              </a:extLst>
            </p:cNvPr>
            <p:cNvSpPr/>
            <p:nvPr/>
          </p:nvSpPr>
          <p:spPr>
            <a:xfrm>
              <a:off x="20357940" y="6047772"/>
              <a:ext cx="169762" cy="39739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13" name="Gruppieren 212">
            <a:extLst>
              <a:ext uri="{FF2B5EF4-FFF2-40B4-BE49-F238E27FC236}">
                <a16:creationId xmlns:a16="http://schemas.microsoft.com/office/drawing/2014/main" id="{3145CA35-03BD-4E43-9821-B4E35C7CC100}"/>
              </a:ext>
            </a:extLst>
          </p:cNvPr>
          <p:cNvGrpSpPr/>
          <p:nvPr/>
        </p:nvGrpSpPr>
        <p:grpSpPr>
          <a:xfrm>
            <a:off x="20357940" y="5636871"/>
            <a:ext cx="1695690" cy="808298"/>
            <a:chOff x="20357940" y="5636871"/>
            <a:chExt cx="1695690" cy="808298"/>
          </a:xfrm>
        </p:grpSpPr>
        <p:grpSp>
          <p:nvGrpSpPr>
            <p:cNvPr id="214" name="Gruppieren 213">
              <a:extLst>
                <a:ext uri="{FF2B5EF4-FFF2-40B4-BE49-F238E27FC236}">
                  <a16:creationId xmlns:a16="http://schemas.microsoft.com/office/drawing/2014/main" id="{C7E983D0-5157-4373-A16F-8030DB433A81}"/>
                </a:ext>
              </a:extLst>
            </p:cNvPr>
            <p:cNvGrpSpPr/>
            <p:nvPr/>
          </p:nvGrpSpPr>
          <p:grpSpPr>
            <a:xfrm rot="20498064">
              <a:off x="20419386" y="5900703"/>
              <a:ext cx="1559708" cy="269766"/>
              <a:chOff x="14054523" y="5234151"/>
              <a:chExt cx="1872153" cy="269766"/>
            </a:xfrm>
          </p:grpSpPr>
          <p:sp>
            <p:nvSpPr>
              <p:cNvPr id="217" name="Rechteck 216">
                <a:extLst>
                  <a:ext uri="{FF2B5EF4-FFF2-40B4-BE49-F238E27FC236}">
                    <a16:creationId xmlns:a16="http://schemas.microsoft.com/office/drawing/2014/main" id="{1F12522E-8B75-47BA-A57C-A9EB59157C02}"/>
                  </a:ext>
                </a:extLst>
              </p:cNvPr>
              <p:cNvSpPr/>
              <p:nvPr/>
            </p:nvSpPr>
            <p:spPr>
              <a:xfrm>
                <a:off x="14054523" y="5237896"/>
                <a:ext cx="1872153" cy="26211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Freihandform: Form 217">
                <a:extLst>
                  <a:ext uri="{FF2B5EF4-FFF2-40B4-BE49-F238E27FC236}">
                    <a16:creationId xmlns:a16="http://schemas.microsoft.com/office/drawing/2014/main" id="{30F4B609-EA47-419C-9161-CAA743BBFB75}"/>
                  </a:ext>
                </a:extLst>
              </p:cNvPr>
              <p:cNvSpPr/>
              <p:nvPr/>
            </p:nvSpPr>
            <p:spPr>
              <a:xfrm>
                <a:off x="14054523" y="5503917"/>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Freihandform: Form 218">
                <a:extLst>
                  <a:ext uri="{FF2B5EF4-FFF2-40B4-BE49-F238E27FC236}">
                    <a16:creationId xmlns:a16="http://schemas.microsoft.com/office/drawing/2014/main" id="{284080A3-E69F-4D5C-BEF6-8D44C834148C}"/>
                  </a:ext>
                </a:extLst>
              </p:cNvPr>
              <p:cNvSpPr/>
              <p:nvPr/>
            </p:nvSpPr>
            <p:spPr>
              <a:xfrm>
                <a:off x="14054523" y="5234151"/>
                <a:ext cx="1872000" cy="0"/>
              </a:xfrm>
              <a:custGeom>
                <a:avLst/>
                <a:gdLst>
                  <a:gd name="connsiteX0" fmla="*/ 0 w 1902372"/>
                  <a:gd name="connsiteY0" fmla="*/ 0 h 112111"/>
                  <a:gd name="connsiteX1" fmla="*/ 1898869 w 1902372"/>
                  <a:gd name="connsiteY1" fmla="*/ 0 h 112111"/>
                  <a:gd name="connsiteX2" fmla="*/ 1902372 w 1902372"/>
                  <a:gd name="connsiteY2" fmla="*/ 112111 h 112111"/>
                  <a:gd name="connsiteX0" fmla="*/ 0 w 1898869"/>
                  <a:gd name="connsiteY0" fmla="*/ 0 h 0"/>
                  <a:gd name="connsiteX1" fmla="*/ 1898869 w 1898869"/>
                  <a:gd name="connsiteY1" fmla="*/ 0 h 0"/>
                </a:gdLst>
                <a:ahLst/>
                <a:cxnLst>
                  <a:cxn ang="0">
                    <a:pos x="connsiteX0" y="connsiteY0"/>
                  </a:cxn>
                  <a:cxn ang="0">
                    <a:pos x="connsiteX1" y="connsiteY1"/>
                  </a:cxn>
                </a:cxnLst>
                <a:rect l="l" t="t" r="r" b="b"/>
                <a:pathLst>
                  <a:path w="1898869">
                    <a:moveTo>
                      <a:pt x="0" y="0"/>
                    </a:moveTo>
                    <a:lnTo>
                      <a:pt x="1898869"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15" name="Rechteck 214">
              <a:extLst>
                <a:ext uri="{FF2B5EF4-FFF2-40B4-BE49-F238E27FC236}">
                  <a16:creationId xmlns:a16="http://schemas.microsoft.com/office/drawing/2014/main" id="{15031540-E53B-47A9-97CE-E8132217E750}"/>
                </a:ext>
              </a:extLst>
            </p:cNvPr>
            <p:cNvSpPr/>
            <p:nvPr/>
          </p:nvSpPr>
          <p:spPr>
            <a:xfrm>
              <a:off x="21883868" y="5636871"/>
              <a:ext cx="169762" cy="39739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Rechteck 215">
              <a:extLst>
                <a:ext uri="{FF2B5EF4-FFF2-40B4-BE49-F238E27FC236}">
                  <a16:creationId xmlns:a16="http://schemas.microsoft.com/office/drawing/2014/main" id="{15A77E91-EB61-418D-AB85-08B9D29FFC42}"/>
                </a:ext>
              </a:extLst>
            </p:cNvPr>
            <p:cNvSpPr/>
            <p:nvPr/>
          </p:nvSpPr>
          <p:spPr>
            <a:xfrm>
              <a:off x="20357940" y="6047772"/>
              <a:ext cx="169762" cy="39739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62" name="Textfeld 161">
            <a:extLst>
              <a:ext uri="{FF2B5EF4-FFF2-40B4-BE49-F238E27FC236}">
                <a16:creationId xmlns:a16="http://schemas.microsoft.com/office/drawing/2014/main" id="{3A458D9A-02A6-4168-A6A3-5D7CA2C8A90A}"/>
              </a:ext>
            </a:extLst>
          </p:cNvPr>
          <p:cNvSpPr txBox="1"/>
          <p:nvPr/>
        </p:nvSpPr>
        <p:spPr>
          <a:xfrm>
            <a:off x="20562693" y="4908242"/>
            <a:ext cx="1287311"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78.0</a:t>
            </a:r>
            <a:endParaRPr lang="en-US" sz="3000" dirty="0">
              <a:solidFill>
                <a:schemeClr val="bg1"/>
              </a:solidFill>
              <a:latin typeface="BMWType V2 Light" pitchFamily="2" charset="0"/>
              <a:cs typeface="BMWType V2 Light" pitchFamily="2" charset="0"/>
            </a:endParaRPr>
          </a:p>
        </p:txBody>
      </p:sp>
      <p:sp>
        <p:nvSpPr>
          <p:cNvPr id="166" name="Textfeld 165">
            <a:extLst>
              <a:ext uri="{FF2B5EF4-FFF2-40B4-BE49-F238E27FC236}">
                <a16:creationId xmlns:a16="http://schemas.microsoft.com/office/drawing/2014/main" id="{346B75A8-0815-48F2-9C6A-BB1C401FF489}"/>
              </a:ext>
            </a:extLst>
          </p:cNvPr>
          <p:cNvSpPr txBox="1"/>
          <p:nvPr/>
        </p:nvSpPr>
        <p:spPr>
          <a:xfrm>
            <a:off x="22213665" y="4908242"/>
            <a:ext cx="1286713"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55.9</a:t>
            </a:r>
            <a:endParaRPr lang="en-US" sz="3000" dirty="0">
              <a:solidFill>
                <a:schemeClr val="bg1"/>
              </a:solidFill>
              <a:latin typeface="BMWType V2 Light" pitchFamily="2" charset="0"/>
              <a:cs typeface="BMWType V2 Light" pitchFamily="2" charset="0"/>
            </a:endParaRPr>
          </a:p>
        </p:txBody>
      </p:sp>
      <p:sp>
        <p:nvSpPr>
          <p:cNvPr id="83" name="Freihandform 82"/>
          <p:cNvSpPr/>
          <p:nvPr/>
        </p:nvSpPr>
        <p:spPr>
          <a:xfrm>
            <a:off x="1927275" y="476780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 name="Gruppieren 25">
            <a:extLst>
              <a:ext uri="{FF2B5EF4-FFF2-40B4-BE49-F238E27FC236}">
                <a16:creationId xmlns:a16="http://schemas.microsoft.com/office/drawing/2014/main" id="{ADC2CB6B-AB3D-40CE-9533-AA8B83308E21}"/>
              </a:ext>
            </a:extLst>
          </p:cNvPr>
          <p:cNvGrpSpPr/>
          <p:nvPr/>
        </p:nvGrpSpPr>
        <p:grpSpPr>
          <a:xfrm>
            <a:off x="3430941" y="3601890"/>
            <a:ext cx="19271090" cy="862221"/>
            <a:chOff x="3430941" y="3601890"/>
            <a:chExt cx="19271090" cy="862221"/>
          </a:xfrm>
        </p:grpSpPr>
        <p:pic>
          <p:nvPicPr>
            <p:cNvPr id="133" name="Grafik 132">
              <a:extLst>
                <a:ext uri="{FF2B5EF4-FFF2-40B4-BE49-F238E27FC236}">
                  <a16:creationId xmlns:a16="http://schemas.microsoft.com/office/drawing/2014/main" id="{1741265B-F070-4B3A-AD59-46D829D150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0941" y="3601890"/>
              <a:ext cx="885446" cy="862221"/>
            </a:xfrm>
            <a:prstGeom prst="rect">
              <a:avLst/>
            </a:prstGeom>
          </p:spPr>
        </p:pic>
        <p:pic>
          <p:nvPicPr>
            <p:cNvPr id="17" name="Grafik 16">
              <a:extLst>
                <a:ext uri="{FF2B5EF4-FFF2-40B4-BE49-F238E27FC236}">
                  <a16:creationId xmlns:a16="http://schemas.microsoft.com/office/drawing/2014/main" id="{8C6AC827-A200-4B1A-BA18-993F1A76D60F}"/>
                </a:ext>
              </a:extLst>
            </p:cNvPr>
            <p:cNvPicPr>
              <a:picLocks noChangeAspect="1"/>
            </p:cNvPicPr>
            <p:nvPr/>
          </p:nvPicPr>
          <p:blipFill rotWithShape="1">
            <a:blip r:embed="rId4"/>
            <a:srcRect r="20148"/>
            <a:stretch/>
          </p:blipFill>
          <p:spPr>
            <a:xfrm>
              <a:off x="21389670" y="3641725"/>
              <a:ext cx="1312361" cy="700005"/>
            </a:xfrm>
            <a:prstGeom prst="rect">
              <a:avLst/>
            </a:prstGeom>
          </p:spPr>
        </p:pic>
        <p:sp>
          <p:nvSpPr>
            <p:cNvPr id="145" name="Rechteck 144">
              <a:extLst>
                <a:ext uri="{FF2B5EF4-FFF2-40B4-BE49-F238E27FC236}">
                  <a16:creationId xmlns:a16="http://schemas.microsoft.com/office/drawing/2014/main" id="{59A1AFC4-79D3-4044-AE08-F1A8C4E86B27}"/>
                </a:ext>
              </a:extLst>
            </p:cNvPr>
            <p:cNvSpPr/>
            <p:nvPr/>
          </p:nvSpPr>
          <p:spPr>
            <a:xfrm rot="16200000">
              <a:off x="21695707"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D05C1E7F-BE46-4EFC-9746-B527F2C5DBDA}"/>
                </a:ext>
              </a:extLst>
            </p:cNvPr>
            <p:cNvPicPr>
              <a:picLocks noChangeAspect="1"/>
            </p:cNvPicPr>
            <p:nvPr/>
          </p:nvPicPr>
          <p:blipFill rotWithShape="1">
            <a:blip r:embed="rId5"/>
            <a:srcRect l="2650" r="3129"/>
            <a:stretch/>
          </p:blipFill>
          <p:spPr>
            <a:xfrm>
              <a:off x="17737958" y="3641725"/>
              <a:ext cx="1310289" cy="695325"/>
            </a:xfrm>
            <a:prstGeom prst="rect">
              <a:avLst/>
            </a:prstGeom>
          </p:spPr>
        </p:pic>
        <p:sp>
          <p:nvSpPr>
            <p:cNvPr id="150" name="Rechteck 149">
              <a:extLst>
                <a:ext uri="{FF2B5EF4-FFF2-40B4-BE49-F238E27FC236}">
                  <a16:creationId xmlns:a16="http://schemas.microsoft.com/office/drawing/2014/main" id="{C7CCC83E-E3D8-4A09-8A2F-4B2E193C92DD}"/>
                </a:ext>
              </a:extLst>
            </p:cNvPr>
            <p:cNvSpPr/>
            <p:nvPr/>
          </p:nvSpPr>
          <p:spPr>
            <a:xfrm rot="16200000">
              <a:off x="18046591"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A65364B-9C04-45AD-966F-07694F935F5C}"/>
                </a:ext>
              </a:extLst>
            </p:cNvPr>
            <p:cNvPicPr>
              <a:picLocks noChangeAspect="1"/>
            </p:cNvPicPr>
            <p:nvPr/>
          </p:nvPicPr>
          <p:blipFill>
            <a:blip r:embed="rId6"/>
            <a:stretch>
              <a:fillRect/>
            </a:stretch>
          </p:blipFill>
          <p:spPr>
            <a:xfrm>
              <a:off x="14112687" y="3641725"/>
              <a:ext cx="1304365" cy="701286"/>
            </a:xfrm>
            <a:prstGeom prst="rect">
              <a:avLst/>
            </a:prstGeom>
          </p:spPr>
        </p:pic>
        <p:sp>
          <p:nvSpPr>
            <p:cNvPr id="142" name="Rechteck 141">
              <a:extLst>
                <a:ext uri="{FF2B5EF4-FFF2-40B4-BE49-F238E27FC236}">
                  <a16:creationId xmlns:a16="http://schemas.microsoft.com/office/drawing/2014/main" id="{70828059-86A2-43F4-A76D-23CF56A56C7E}"/>
                </a:ext>
              </a:extLst>
            </p:cNvPr>
            <p:cNvSpPr/>
            <p:nvPr/>
          </p:nvSpPr>
          <p:spPr>
            <a:xfrm rot="16200000">
              <a:off x="14418001"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a:extLst>
                <a:ext uri="{FF2B5EF4-FFF2-40B4-BE49-F238E27FC236}">
                  <a16:creationId xmlns:a16="http://schemas.microsoft.com/office/drawing/2014/main" id="{10F01204-C1F9-4304-BF08-C69E2C224FE5}"/>
                </a:ext>
              </a:extLst>
            </p:cNvPr>
            <p:cNvPicPr>
              <a:picLocks noChangeAspect="1"/>
            </p:cNvPicPr>
            <p:nvPr/>
          </p:nvPicPr>
          <p:blipFill rotWithShape="1">
            <a:blip r:embed="rId7"/>
            <a:srcRect l="-13025" r="-12658"/>
            <a:stretch/>
          </p:blipFill>
          <p:spPr>
            <a:xfrm>
              <a:off x="10464304" y="3641725"/>
              <a:ext cx="1308147" cy="695325"/>
            </a:xfrm>
            <a:prstGeom prst="rect">
              <a:avLst/>
            </a:prstGeom>
            <a:solidFill>
              <a:srgbClr val="004DA2"/>
            </a:solidFill>
          </p:spPr>
        </p:pic>
        <p:sp>
          <p:nvSpPr>
            <p:cNvPr id="131" name="Rechteck 130">
              <a:extLst>
                <a:ext uri="{FF2B5EF4-FFF2-40B4-BE49-F238E27FC236}">
                  <a16:creationId xmlns:a16="http://schemas.microsoft.com/office/drawing/2014/main" id="{A77D33A9-88A3-4EEA-AE43-4988C7D44FFA}"/>
                </a:ext>
              </a:extLst>
            </p:cNvPr>
            <p:cNvSpPr/>
            <p:nvPr/>
          </p:nvSpPr>
          <p:spPr>
            <a:xfrm rot="16200000">
              <a:off x="10773257" y="3333861"/>
              <a:ext cx="691556" cy="1311008"/>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a:extLst>
                <a:ext uri="{FF2B5EF4-FFF2-40B4-BE49-F238E27FC236}">
                  <a16:creationId xmlns:a16="http://schemas.microsoft.com/office/drawing/2014/main" id="{74FFB473-4849-429E-8154-B7D845703970}"/>
                </a:ext>
              </a:extLst>
            </p:cNvPr>
            <p:cNvPicPr>
              <a:picLocks noChangeAspect="1"/>
            </p:cNvPicPr>
            <p:nvPr/>
          </p:nvPicPr>
          <p:blipFill>
            <a:blip r:embed="rId8"/>
            <a:stretch>
              <a:fillRect/>
            </a:stretch>
          </p:blipFill>
          <p:spPr>
            <a:xfrm>
              <a:off x="6824564" y="3650191"/>
              <a:ext cx="1306816" cy="686859"/>
            </a:xfrm>
            <a:prstGeom prst="rect">
              <a:avLst/>
            </a:prstGeom>
          </p:spPr>
        </p:pic>
        <p:sp>
          <p:nvSpPr>
            <p:cNvPr id="153" name="Rechteck 152">
              <a:extLst>
                <a:ext uri="{FF2B5EF4-FFF2-40B4-BE49-F238E27FC236}">
                  <a16:creationId xmlns:a16="http://schemas.microsoft.com/office/drawing/2014/main" id="{6005905C-8D24-41DC-A18B-51B8A0CA755F}"/>
                </a:ext>
              </a:extLst>
            </p:cNvPr>
            <p:cNvSpPr/>
            <p:nvPr/>
          </p:nvSpPr>
          <p:spPr>
            <a:xfrm rot="16200000">
              <a:off x="7131226"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6" name="Textfeld 125">
            <a:extLst>
              <a:ext uri="{FF2B5EF4-FFF2-40B4-BE49-F238E27FC236}">
                <a16:creationId xmlns:a16="http://schemas.microsoft.com/office/drawing/2014/main" id="{F5E82FD6-6373-47A4-8E09-9D6837B262BD}"/>
              </a:ext>
            </a:extLst>
          </p:cNvPr>
          <p:cNvSpPr txBox="1"/>
          <p:nvPr/>
        </p:nvSpPr>
        <p:spPr>
          <a:xfrm>
            <a:off x="1118050" y="5296557"/>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8</a:t>
            </a:r>
            <a:endParaRPr lang="en-US" sz="3000" dirty="0">
              <a:latin typeface="BMWType V2 Light" pitchFamily="2" charset="0"/>
              <a:cs typeface="BMWType V2 Light" pitchFamily="2" charset="0"/>
            </a:endParaRPr>
          </a:p>
        </p:txBody>
      </p:sp>
      <p:sp>
        <p:nvSpPr>
          <p:cNvPr id="136" name="Rechteck 135">
            <a:extLst>
              <a:ext uri="{FF2B5EF4-FFF2-40B4-BE49-F238E27FC236}">
                <a16:creationId xmlns:a16="http://schemas.microsoft.com/office/drawing/2014/main" id="{5795DDA3-DF3D-4A00-9151-06B13629758C}"/>
              </a:ext>
            </a:extLst>
          </p:cNvPr>
          <p:cNvSpPr/>
          <p:nvPr/>
        </p:nvSpPr>
        <p:spPr>
          <a:xfrm>
            <a:off x="7652467" y="8380805"/>
            <a:ext cx="1296000" cy="31564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0" name="Rechteck 139">
            <a:extLst>
              <a:ext uri="{FF2B5EF4-FFF2-40B4-BE49-F238E27FC236}">
                <a16:creationId xmlns:a16="http://schemas.microsoft.com/office/drawing/2014/main" id="{1A4FFADD-DBA0-4569-A9DE-2BCA7421DED9}"/>
              </a:ext>
            </a:extLst>
          </p:cNvPr>
          <p:cNvSpPr/>
          <p:nvPr/>
        </p:nvSpPr>
        <p:spPr>
          <a:xfrm>
            <a:off x="6029660" y="6126181"/>
            <a:ext cx="1296000" cy="541109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6" name="Rechteck 145">
            <a:extLst>
              <a:ext uri="{FF2B5EF4-FFF2-40B4-BE49-F238E27FC236}">
                <a16:creationId xmlns:a16="http://schemas.microsoft.com/office/drawing/2014/main" id="{B5172C24-5240-4D3A-81D1-C57C19150D56}"/>
              </a:ext>
            </a:extLst>
          </p:cNvPr>
          <p:cNvSpPr/>
          <p:nvPr/>
        </p:nvSpPr>
        <p:spPr>
          <a:xfrm>
            <a:off x="11306217" y="8906883"/>
            <a:ext cx="1296000" cy="26303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Rechteck 147">
            <a:extLst>
              <a:ext uri="{FF2B5EF4-FFF2-40B4-BE49-F238E27FC236}">
                <a16:creationId xmlns:a16="http://schemas.microsoft.com/office/drawing/2014/main" id="{36DA2489-8319-4C1C-9BDF-8C077675C9AD}"/>
              </a:ext>
            </a:extLst>
          </p:cNvPr>
          <p:cNvSpPr/>
          <p:nvPr/>
        </p:nvSpPr>
        <p:spPr>
          <a:xfrm>
            <a:off x="9686070" y="5074024"/>
            <a:ext cx="1296000" cy="64632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Rechteck 154">
            <a:extLst>
              <a:ext uri="{FF2B5EF4-FFF2-40B4-BE49-F238E27FC236}">
                <a16:creationId xmlns:a16="http://schemas.microsoft.com/office/drawing/2014/main" id="{93ED5BA0-B22B-4529-9ECC-3D2CF9AE8C6F}"/>
              </a:ext>
            </a:extLst>
          </p:cNvPr>
          <p:cNvSpPr/>
          <p:nvPr/>
        </p:nvSpPr>
        <p:spPr>
          <a:xfrm>
            <a:off x="14935483" y="9282654"/>
            <a:ext cx="1296000" cy="225462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Rechteck 160">
            <a:extLst>
              <a:ext uri="{FF2B5EF4-FFF2-40B4-BE49-F238E27FC236}">
                <a16:creationId xmlns:a16="http://schemas.microsoft.com/office/drawing/2014/main" id="{A495DD0A-C133-4505-B4EB-97305559DF09}"/>
              </a:ext>
            </a:extLst>
          </p:cNvPr>
          <p:cNvSpPr/>
          <p:nvPr/>
        </p:nvSpPr>
        <p:spPr>
          <a:xfrm>
            <a:off x="13315276" y="5825565"/>
            <a:ext cx="1296000" cy="57117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7" name="Rechteck 176">
            <a:extLst>
              <a:ext uri="{FF2B5EF4-FFF2-40B4-BE49-F238E27FC236}">
                <a16:creationId xmlns:a16="http://schemas.microsoft.com/office/drawing/2014/main" id="{44422292-E035-467E-AFC7-38217B26CBA4}"/>
              </a:ext>
            </a:extLst>
          </p:cNvPr>
          <p:cNvSpPr/>
          <p:nvPr/>
        </p:nvSpPr>
        <p:spPr>
          <a:xfrm>
            <a:off x="4010635" y="9282654"/>
            <a:ext cx="1296000" cy="225462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8" name="Rechteck 177">
            <a:extLst>
              <a:ext uri="{FF2B5EF4-FFF2-40B4-BE49-F238E27FC236}">
                <a16:creationId xmlns:a16="http://schemas.microsoft.com/office/drawing/2014/main" id="{76DAC3F0-AEB5-41FD-8A9F-1A03274E5B1C}"/>
              </a:ext>
            </a:extLst>
          </p:cNvPr>
          <p:cNvSpPr/>
          <p:nvPr/>
        </p:nvSpPr>
        <p:spPr>
          <a:xfrm>
            <a:off x="2387829" y="7028031"/>
            <a:ext cx="1296000" cy="45092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5" name="Rechteck 174">
            <a:extLst>
              <a:ext uri="{FF2B5EF4-FFF2-40B4-BE49-F238E27FC236}">
                <a16:creationId xmlns:a16="http://schemas.microsoft.com/office/drawing/2014/main" id="{BB115C2F-D99C-4C35-A6F4-F382636242FB}"/>
              </a:ext>
            </a:extLst>
          </p:cNvPr>
          <p:cNvSpPr/>
          <p:nvPr/>
        </p:nvSpPr>
        <p:spPr>
          <a:xfrm>
            <a:off x="16954929" y="6201336"/>
            <a:ext cx="1296000" cy="53359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Rechteck 169">
            <a:extLst>
              <a:ext uri="{FF2B5EF4-FFF2-40B4-BE49-F238E27FC236}">
                <a16:creationId xmlns:a16="http://schemas.microsoft.com/office/drawing/2014/main" id="{C62317BF-3B79-436D-A302-E073A06AC340}"/>
              </a:ext>
            </a:extLst>
          </p:cNvPr>
          <p:cNvSpPr/>
          <p:nvPr/>
        </p:nvSpPr>
        <p:spPr>
          <a:xfrm>
            <a:off x="18575136" y="9207500"/>
            <a:ext cx="1296000" cy="232977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Textfeld 179">
            <a:extLst>
              <a:ext uri="{FF2B5EF4-FFF2-40B4-BE49-F238E27FC236}">
                <a16:creationId xmlns:a16="http://schemas.microsoft.com/office/drawing/2014/main" id="{BFAB725E-D365-4E01-9CDB-4D6951E32D32}"/>
              </a:ext>
            </a:extLst>
          </p:cNvPr>
          <p:cNvSpPr txBox="1"/>
          <p:nvPr/>
        </p:nvSpPr>
        <p:spPr>
          <a:xfrm>
            <a:off x="4010635" y="9375014"/>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3.0</a:t>
            </a:r>
            <a:endParaRPr lang="en-US" sz="3000" dirty="0">
              <a:solidFill>
                <a:schemeClr val="bg1"/>
              </a:solidFill>
              <a:latin typeface="BMWType V2 Light" pitchFamily="2" charset="0"/>
              <a:cs typeface="BMWType V2 Light" pitchFamily="2" charset="0"/>
            </a:endParaRPr>
          </a:p>
        </p:txBody>
      </p:sp>
      <p:sp>
        <p:nvSpPr>
          <p:cNvPr id="181" name="Textfeld 180">
            <a:extLst>
              <a:ext uri="{FF2B5EF4-FFF2-40B4-BE49-F238E27FC236}">
                <a16:creationId xmlns:a16="http://schemas.microsoft.com/office/drawing/2014/main" id="{94D1BB54-E2EA-472F-B9D1-5D175F12CF7E}"/>
              </a:ext>
            </a:extLst>
          </p:cNvPr>
          <p:cNvSpPr txBox="1"/>
          <p:nvPr/>
        </p:nvSpPr>
        <p:spPr>
          <a:xfrm>
            <a:off x="6029660" y="6218541"/>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7.2</a:t>
            </a:r>
            <a:endParaRPr lang="en-US" sz="3000" dirty="0">
              <a:solidFill>
                <a:schemeClr val="bg1"/>
              </a:solidFill>
              <a:latin typeface="BMWType V2 Light" pitchFamily="2" charset="0"/>
              <a:cs typeface="BMWType V2 Light" pitchFamily="2" charset="0"/>
            </a:endParaRPr>
          </a:p>
        </p:txBody>
      </p:sp>
      <p:sp>
        <p:nvSpPr>
          <p:cNvPr id="188" name="Textfeld 187">
            <a:extLst>
              <a:ext uri="{FF2B5EF4-FFF2-40B4-BE49-F238E27FC236}">
                <a16:creationId xmlns:a16="http://schemas.microsoft.com/office/drawing/2014/main" id="{816A89CB-171D-43A5-ABFD-C9EE1427968D}"/>
              </a:ext>
            </a:extLst>
          </p:cNvPr>
          <p:cNvSpPr txBox="1"/>
          <p:nvPr/>
        </p:nvSpPr>
        <p:spPr>
          <a:xfrm>
            <a:off x="16954929" y="6293696"/>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7.1</a:t>
            </a:r>
            <a:endParaRPr lang="en-US" sz="3000" dirty="0">
              <a:solidFill>
                <a:schemeClr val="bg1"/>
              </a:solidFill>
              <a:latin typeface="BMWType V2 Light" pitchFamily="2" charset="0"/>
              <a:cs typeface="BMWType V2 Light" pitchFamily="2" charset="0"/>
            </a:endParaRPr>
          </a:p>
        </p:txBody>
      </p:sp>
      <p:sp>
        <p:nvSpPr>
          <p:cNvPr id="190" name="Textfeld 189">
            <a:extLst>
              <a:ext uri="{FF2B5EF4-FFF2-40B4-BE49-F238E27FC236}">
                <a16:creationId xmlns:a16="http://schemas.microsoft.com/office/drawing/2014/main" id="{D3D3B298-B4DA-4013-9C05-67A3BF9E7654}"/>
              </a:ext>
            </a:extLst>
          </p:cNvPr>
          <p:cNvSpPr txBox="1"/>
          <p:nvPr/>
        </p:nvSpPr>
        <p:spPr>
          <a:xfrm>
            <a:off x="7652467" y="8473165"/>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4.2</a:t>
            </a:r>
            <a:endParaRPr lang="en-US" sz="3000" dirty="0">
              <a:solidFill>
                <a:schemeClr val="bg1"/>
              </a:solidFill>
              <a:latin typeface="BMWType V2 Light" pitchFamily="2" charset="0"/>
              <a:cs typeface="BMWType V2 Light" pitchFamily="2" charset="0"/>
            </a:endParaRPr>
          </a:p>
        </p:txBody>
      </p:sp>
      <p:sp>
        <p:nvSpPr>
          <p:cNvPr id="179" name="Textfeld 178">
            <a:extLst>
              <a:ext uri="{FF2B5EF4-FFF2-40B4-BE49-F238E27FC236}">
                <a16:creationId xmlns:a16="http://schemas.microsoft.com/office/drawing/2014/main" id="{0A91A6D5-6050-4754-82C2-5F6F5FD3A6C6}"/>
              </a:ext>
            </a:extLst>
          </p:cNvPr>
          <p:cNvSpPr txBox="1"/>
          <p:nvPr/>
        </p:nvSpPr>
        <p:spPr>
          <a:xfrm>
            <a:off x="2387829" y="7124946"/>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6.0</a:t>
            </a:r>
            <a:endParaRPr lang="en-US" sz="3000" dirty="0">
              <a:solidFill>
                <a:schemeClr val="bg1"/>
              </a:solidFill>
              <a:latin typeface="BMWType V2 Light" pitchFamily="2" charset="0"/>
              <a:cs typeface="BMWType V2 Light" pitchFamily="2" charset="0"/>
            </a:endParaRPr>
          </a:p>
        </p:txBody>
      </p:sp>
      <p:sp>
        <p:nvSpPr>
          <p:cNvPr id="182" name="Textfeld 181">
            <a:extLst>
              <a:ext uri="{FF2B5EF4-FFF2-40B4-BE49-F238E27FC236}">
                <a16:creationId xmlns:a16="http://schemas.microsoft.com/office/drawing/2014/main" id="{C0FE0899-A7CF-4CE1-97D5-F143E7DD9898}"/>
              </a:ext>
            </a:extLst>
          </p:cNvPr>
          <p:cNvSpPr txBox="1"/>
          <p:nvPr/>
        </p:nvSpPr>
        <p:spPr>
          <a:xfrm>
            <a:off x="9686070" y="5166384"/>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8.6</a:t>
            </a:r>
            <a:endParaRPr lang="en-US" sz="3000" dirty="0">
              <a:solidFill>
                <a:schemeClr val="bg1"/>
              </a:solidFill>
              <a:latin typeface="BMWType V2 Light" pitchFamily="2" charset="0"/>
              <a:cs typeface="BMWType V2 Light" pitchFamily="2" charset="0"/>
            </a:endParaRPr>
          </a:p>
        </p:txBody>
      </p:sp>
      <p:sp>
        <p:nvSpPr>
          <p:cNvPr id="183" name="Textfeld 182">
            <a:extLst>
              <a:ext uri="{FF2B5EF4-FFF2-40B4-BE49-F238E27FC236}">
                <a16:creationId xmlns:a16="http://schemas.microsoft.com/office/drawing/2014/main" id="{56077A86-5292-4C63-B82E-4372B8DD59FD}"/>
              </a:ext>
            </a:extLst>
          </p:cNvPr>
          <p:cNvSpPr txBox="1"/>
          <p:nvPr/>
        </p:nvSpPr>
        <p:spPr>
          <a:xfrm>
            <a:off x="11306217" y="8999243"/>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3.5</a:t>
            </a:r>
            <a:endParaRPr lang="en-US" sz="3000" dirty="0">
              <a:solidFill>
                <a:schemeClr val="bg1"/>
              </a:solidFill>
              <a:latin typeface="BMWType V2 Light" pitchFamily="2" charset="0"/>
              <a:cs typeface="BMWType V2 Light" pitchFamily="2" charset="0"/>
            </a:endParaRPr>
          </a:p>
        </p:txBody>
      </p:sp>
      <p:sp>
        <p:nvSpPr>
          <p:cNvPr id="184" name="Textfeld 183">
            <a:extLst>
              <a:ext uri="{FF2B5EF4-FFF2-40B4-BE49-F238E27FC236}">
                <a16:creationId xmlns:a16="http://schemas.microsoft.com/office/drawing/2014/main" id="{7465334E-EBF8-4934-B9BC-89D01247C850}"/>
              </a:ext>
            </a:extLst>
          </p:cNvPr>
          <p:cNvSpPr txBox="1"/>
          <p:nvPr/>
        </p:nvSpPr>
        <p:spPr>
          <a:xfrm>
            <a:off x="13315276" y="5917925"/>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7.6</a:t>
            </a:r>
            <a:endParaRPr lang="en-US" sz="3000" dirty="0">
              <a:solidFill>
                <a:schemeClr val="bg1"/>
              </a:solidFill>
              <a:latin typeface="BMWType V2 Light" pitchFamily="2" charset="0"/>
              <a:cs typeface="BMWType V2 Light" pitchFamily="2" charset="0"/>
            </a:endParaRPr>
          </a:p>
        </p:txBody>
      </p:sp>
      <p:sp>
        <p:nvSpPr>
          <p:cNvPr id="185" name="Textfeld 184">
            <a:extLst>
              <a:ext uri="{FF2B5EF4-FFF2-40B4-BE49-F238E27FC236}">
                <a16:creationId xmlns:a16="http://schemas.microsoft.com/office/drawing/2014/main" id="{8062EC41-A1E0-48CC-B904-C453D6816A3C}"/>
              </a:ext>
            </a:extLst>
          </p:cNvPr>
          <p:cNvSpPr txBox="1"/>
          <p:nvPr/>
        </p:nvSpPr>
        <p:spPr>
          <a:xfrm>
            <a:off x="14935483" y="9375014"/>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3.0</a:t>
            </a:r>
          </a:p>
        </p:txBody>
      </p:sp>
      <p:sp>
        <p:nvSpPr>
          <p:cNvPr id="189" name="Textfeld 188">
            <a:extLst>
              <a:ext uri="{FF2B5EF4-FFF2-40B4-BE49-F238E27FC236}">
                <a16:creationId xmlns:a16="http://schemas.microsoft.com/office/drawing/2014/main" id="{B8A83C63-2EF0-4A90-862E-2F8730AA1F0C}"/>
              </a:ext>
            </a:extLst>
          </p:cNvPr>
          <p:cNvSpPr txBox="1"/>
          <p:nvPr/>
        </p:nvSpPr>
        <p:spPr>
          <a:xfrm>
            <a:off x="18575136" y="9299860"/>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3.1</a:t>
            </a:r>
          </a:p>
        </p:txBody>
      </p:sp>
      <p:sp>
        <p:nvSpPr>
          <p:cNvPr id="58" name="Freihandform 57"/>
          <p:cNvSpPr/>
          <p:nvPr/>
        </p:nvSpPr>
        <p:spPr>
          <a:xfrm>
            <a:off x="1927275" y="11534083"/>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9" name="Gruppieren 128">
            <a:extLst>
              <a:ext uri="{FF2B5EF4-FFF2-40B4-BE49-F238E27FC236}">
                <a16:creationId xmlns:a16="http://schemas.microsoft.com/office/drawing/2014/main" id="{BEBAD657-701F-474D-B8D2-C5D33A87A763}"/>
              </a:ext>
            </a:extLst>
          </p:cNvPr>
          <p:cNvGrpSpPr/>
          <p:nvPr/>
        </p:nvGrpSpPr>
        <p:grpSpPr>
          <a:xfrm>
            <a:off x="1" y="2358887"/>
            <a:ext cx="7207290" cy="1080998"/>
            <a:chOff x="1" y="2358887"/>
            <a:chExt cx="7207290" cy="1080998"/>
          </a:xfrm>
        </p:grpSpPr>
        <p:sp>
          <p:nvSpPr>
            <p:cNvPr id="130" name="Freihandform: Form 129">
              <a:extLst>
                <a:ext uri="{FF2B5EF4-FFF2-40B4-BE49-F238E27FC236}">
                  <a16:creationId xmlns:a16="http://schemas.microsoft.com/office/drawing/2014/main" id="{555C74FA-20BF-4A26-B1BA-B15671D90505}"/>
                </a:ext>
              </a:extLst>
            </p:cNvPr>
            <p:cNvSpPr/>
            <p:nvPr/>
          </p:nvSpPr>
          <p:spPr>
            <a:xfrm>
              <a:off x="371062" y="2409371"/>
              <a:ext cx="6836229" cy="1030514"/>
            </a:xfrm>
            <a:custGeom>
              <a:avLst/>
              <a:gdLst>
                <a:gd name="connsiteX0" fmla="*/ 0 w 6836229"/>
                <a:gd name="connsiteY0" fmla="*/ 0 h 1030514"/>
                <a:gd name="connsiteX1" fmla="*/ 6836229 w 6836229"/>
                <a:gd name="connsiteY1" fmla="*/ 0 h 1030514"/>
                <a:gd name="connsiteX2" fmla="*/ 5909673 w 6836229"/>
                <a:gd name="connsiteY2" fmla="*/ 1030514 h 1030514"/>
                <a:gd name="connsiteX3" fmla="*/ 0 w 6836229"/>
                <a:gd name="connsiteY3" fmla="*/ 1030514 h 1030514"/>
              </a:gdLst>
              <a:ahLst/>
              <a:cxnLst>
                <a:cxn ang="0">
                  <a:pos x="connsiteX0" y="connsiteY0"/>
                </a:cxn>
                <a:cxn ang="0">
                  <a:pos x="connsiteX1" y="connsiteY1"/>
                </a:cxn>
                <a:cxn ang="0">
                  <a:pos x="connsiteX2" y="connsiteY2"/>
                </a:cxn>
                <a:cxn ang="0">
                  <a:pos x="connsiteX3" y="connsiteY3"/>
                </a:cxn>
              </a:cxnLst>
              <a:rect l="l" t="t" r="r" b="b"/>
              <a:pathLst>
                <a:path w="6836229" h="1030514">
                  <a:moveTo>
                    <a:pt x="0" y="0"/>
                  </a:moveTo>
                  <a:lnTo>
                    <a:pt x="6836229" y="0"/>
                  </a:lnTo>
                  <a:lnTo>
                    <a:pt x="5909673" y="1030514"/>
                  </a:lnTo>
                  <a:lnTo>
                    <a:pt x="0" y="1030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5" name="Rechteck 134">
              <a:extLst>
                <a:ext uri="{FF2B5EF4-FFF2-40B4-BE49-F238E27FC236}">
                  <a16:creationId xmlns:a16="http://schemas.microsoft.com/office/drawing/2014/main" id="{F1A3E795-F42D-4F56-B36C-2D2B2C77A1BB}"/>
                </a:ext>
              </a:extLst>
            </p:cNvPr>
            <p:cNvSpPr/>
            <p:nvPr/>
          </p:nvSpPr>
          <p:spPr>
            <a:xfrm>
              <a:off x="1" y="2358887"/>
              <a:ext cx="1086678" cy="10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7" name="Textfeld 136">
            <a:extLst>
              <a:ext uri="{FF2B5EF4-FFF2-40B4-BE49-F238E27FC236}">
                <a16:creationId xmlns:a16="http://schemas.microsoft.com/office/drawing/2014/main" id="{081A2648-8EF6-441B-B7B0-6B2EF13AD2AD}"/>
              </a:ext>
            </a:extLst>
          </p:cNvPr>
          <p:cNvSpPr txBox="1"/>
          <p:nvPr/>
        </p:nvSpPr>
        <p:spPr>
          <a:xfrm>
            <a:off x="1620000" y="2595548"/>
            <a:ext cx="4606629" cy="701731"/>
          </a:xfrm>
          <a:prstGeom prst="rect">
            <a:avLst/>
          </a:prstGeom>
          <a:noFill/>
        </p:spPr>
        <p:txBody>
          <a:bodyPr wrap="square" lIns="0" tIns="0" rIns="0" bIns="0" rtlCol="0">
            <a:spAutoFit/>
          </a:bodyPr>
          <a:lstStyle/>
          <a:p>
            <a:pPr>
              <a:lnSpc>
                <a:spcPct val="95000"/>
              </a:lnSpc>
            </a:pPr>
            <a:r>
              <a:rPr lang="en-US" sz="4800">
                <a:latin typeface="BMWType V2 Light" pitchFamily="2" charset="0"/>
                <a:cs typeface="BMWType V2 Light" pitchFamily="2" charset="0"/>
              </a:rPr>
              <a:t>BMW Infographic</a:t>
            </a:r>
            <a:endParaRPr lang="en-US" sz="4800" dirty="0">
              <a:latin typeface="BMWType V2 Light" pitchFamily="2" charset="0"/>
              <a:cs typeface="BMWType V2 Light" pitchFamily="2" charset="0"/>
            </a:endParaRPr>
          </a:p>
        </p:txBody>
      </p:sp>
      <p:sp>
        <p:nvSpPr>
          <p:cNvPr id="143" name="Textfeld 142">
            <a:extLst>
              <a:ext uri="{FF2B5EF4-FFF2-40B4-BE49-F238E27FC236}">
                <a16:creationId xmlns:a16="http://schemas.microsoft.com/office/drawing/2014/main" id="{9C16771C-0E07-4276-8698-198139551A90}"/>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de-DE" sz="5400" cap="all">
                <a:latin typeface="BMWType V2 Light" pitchFamily="2" charset="0"/>
                <a:cs typeface="BMWType V2 Light" pitchFamily="2" charset="0"/>
              </a:rPr>
              <a:t>Electromobility by country.</a:t>
            </a:r>
          </a:p>
          <a:p>
            <a:pPr>
              <a:lnSpc>
                <a:spcPct val="95000"/>
              </a:lnSpc>
            </a:pPr>
            <a:r>
              <a:rPr lang="en-US" sz="5400" cap="all">
                <a:latin typeface="BMWType V2 Light" pitchFamily="2" charset="0"/>
                <a:cs typeface="BMWType V2 Light" pitchFamily="2" charset="0"/>
              </a:rPr>
              <a:t>Share in the EV* Segment. BMW versus Market</a:t>
            </a:r>
            <a:r>
              <a:rPr lang="en-US" sz="5400" cap="all" spc="-300">
                <a:latin typeface="BMWType V2 Light" pitchFamily="2" charset="0"/>
                <a:cs typeface="BMWType V2 Light" pitchFamily="2" charset="0"/>
              </a:rPr>
              <a:t> </a:t>
            </a:r>
            <a:r>
              <a:rPr lang="en-US" sz="5400" cap="all">
                <a:latin typeface="BMWType V2 Light" pitchFamily="2" charset="0"/>
                <a:cs typeface="BMWType V2 Light" pitchFamily="2" charset="0"/>
              </a:rPr>
              <a:t>-</a:t>
            </a:r>
            <a:r>
              <a:rPr lang="en-US" sz="5400" cap="all" spc="-300">
                <a:latin typeface="BMWType V2 Light" pitchFamily="2" charset="0"/>
                <a:cs typeface="BMWType V2 Light" pitchFamily="2" charset="0"/>
              </a:rPr>
              <a:t> </a:t>
            </a:r>
            <a:r>
              <a:rPr lang="en-US" sz="5400" cap="all">
                <a:latin typeface="BMWType V2 Light" pitchFamily="2" charset="0"/>
                <a:cs typeface="BMWType V2 Light" pitchFamily="2" charset="0"/>
              </a:rPr>
              <a:t>average.</a:t>
            </a:r>
            <a:endParaRPr lang="de-DE" sz="5400" cap="all">
              <a:latin typeface="BMWType V2 Light" pitchFamily="2" charset="0"/>
              <a:cs typeface="BMWType V2 Light" pitchFamily="2" charset="0"/>
            </a:endParaRPr>
          </a:p>
        </p:txBody>
      </p:sp>
      <p:sp>
        <p:nvSpPr>
          <p:cNvPr id="144" name="Textfeld 143">
            <a:extLst>
              <a:ext uri="{FF2B5EF4-FFF2-40B4-BE49-F238E27FC236}">
                <a16:creationId xmlns:a16="http://schemas.microsoft.com/office/drawing/2014/main" id="{B34CCCD8-38C1-4DDD-9D98-4106CBE2E5F0}"/>
              </a:ext>
            </a:extLst>
          </p:cNvPr>
          <p:cNvSpPr txBox="1"/>
          <p:nvPr/>
        </p:nvSpPr>
        <p:spPr>
          <a:xfrm rot="16200000">
            <a:off x="-2819469" y="7923790"/>
            <a:ext cx="6789737"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Market shares (%)</a:t>
            </a:r>
            <a:endParaRPr lang="en-US" sz="3000" dirty="0">
              <a:latin typeface="BMWType V2 Light" pitchFamily="2" charset="0"/>
              <a:cs typeface="BMWType V2 Light" pitchFamily="2" charset="0"/>
            </a:endParaRPr>
          </a:p>
        </p:txBody>
      </p:sp>
      <p:sp>
        <p:nvSpPr>
          <p:cNvPr id="147" name="Textfeld 146">
            <a:extLst>
              <a:ext uri="{FF2B5EF4-FFF2-40B4-BE49-F238E27FC236}">
                <a16:creationId xmlns:a16="http://schemas.microsoft.com/office/drawing/2014/main" id="{EC317F1B-F731-4209-96C6-D6CF5BEBB7A4}"/>
              </a:ext>
            </a:extLst>
          </p:cNvPr>
          <p:cNvSpPr txBox="1"/>
          <p:nvPr/>
        </p:nvSpPr>
        <p:spPr>
          <a:xfrm>
            <a:off x="20231099" y="11698325"/>
            <a:ext cx="3608611"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Norway</a:t>
            </a:r>
          </a:p>
        </p:txBody>
      </p:sp>
      <p:sp>
        <p:nvSpPr>
          <p:cNvPr id="149" name="Textfeld 148">
            <a:extLst>
              <a:ext uri="{FF2B5EF4-FFF2-40B4-BE49-F238E27FC236}">
                <a16:creationId xmlns:a16="http://schemas.microsoft.com/office/drawing/2014/main" id="{3DFCEB0A-ACF7-465A-82C1-14D49AA95440}"/>
              </a:ext>
            </a:extLst>
          </p:cNvPr>
          <p:cNvSpPr txBox="1"/>
          <p:nvPr/>
        </p:nvSpPr>
        <p:spPr>
          <a:xfrm>
            <a:off x="2038350" y="11698325"/>
            <a:ext cx="3627663"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Worldwide</a:t>
            </a:r>
            <a:endParaRPr lang="en-US" sz="3000" dirty="0">
              <a:latin typeface="BMWType V2 Light" pitchFamily="2" charset="0"/>
              <a:cs typeface="BMWType V2 Light" pitchFamily="2" charset="0"/>
            </a:endParaRPr>
          </a:p>
        </p:txBody>
      </p:sp>
      <p:sp>
        <p:nvSpPr>
          <p:cNvPr id="151" name="Textfeld 150">
            <a:extLst>
              <a:ext uri="{FF2B5EF4-FFF2-40B4-BE49-F238E27FC236}">
                <a16:creationId xmlns:a16="http://schemas.microsoft.com/office/drawing/2014/main" id="{8BB255B1-D2E6-4A4C-9BA5-51B384E59AED}"/>
              </a:ext>
            </a:extLst>
          </p:cNvPr>
          <p:cNvSpPr txBox="1"/>
          <p:nvPr/>
        </p:nvSpPr>
        <p:spPr>
          <a:xfrm>
            <a:off x="5657089" y="11698325"/>
            <a:ext cx="3657600"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USA</a:t>
            </a:r>
            <a:endParaRPr lang="en-US" sz="3000" dirty="0">
              <a:latin typeface="BMWType V2 Light" pitchFamily="2" charset="0"/>
              <a:cs typeface="BMWType V2 Light" pitchFamily="2" charset="0"/>
            </a:endParaRPr>
          </a:p>
        </p:txBody>
      </p:sp>
      <p:sp>
        <p:nvSpPr>
          <p:cNvPr id="152" name="Textfeld 151">
            <a:extLst>
              <a:ext uri="{FF2B5EF4-FFF2-40B4-BE49-F238E27FC236}">
                <a16:creationId xmlns:a16="http://schemas.microsoft.com/office/drawing/2014/main" id="{54043B4D-E409-4501-BA5C-E27AC35DF325}"/>
              </a:ext>
            </a:extLst>
          </p:cNvPr>
          <p:cNvSpPr txBox="1"/>
          <p:nvPr/>
        </p:nvSpPr>
        <p:spPr>
          <a:xfrm>
            <a:off x="9323613" y="11698325"/>
            <a:ext cx="3608611" cy="438582"/>
          </a:xfrm>
          <a:prstGeom prst="rect">
            <a:avLst/>
          </a:prstGeom>
          <a:noFill/>
        </p:spPr>
        <p:txBody>
          <a:bodyPr wrap="square" lIns="0" tIns="0" rIns="0" bIns="0" rtlCol="0" anchor="ctr" anchorCtr="0">
            <a:spAutoFit/>
          </a:bodyPr>
          <a:lstStyle/>
          <a:p>
            <a:pPr algn="ctr">
              <a:lnSpc>
                <a:spcPct val="95000"/>
              </a:lnSpc>
            </a:pPr>
            <a:r>
              <a:rPr lang="en-US" sz="3000" spc="-80">
                <a:latin typeface="BMWType V2 Light" pitchFamily="2" charset="0"/>
                <a:cs typeface="BMWType V2 Light" pitchFamily="2" charset="0"/>
              </a:rPr>
              <a:t>Europe incl. Germany</a:t>
            </a:r>
            <a:endParaRPr lang="en-US" sz="3000" spc="-80" dirty="0">
              <a:latin typeface="BMWType V2 Light" pitchFamily="2" charset="0"/>
              <a:cs typeface="BMWType V2 Light" pitchFamily="2" charset="0"/>
            </a:endParaRPr>
          </a:p>
        </p:txBody>
      </p:sp>
      <p:sp>
        <p:nvSpPr>
          <p:cNvPr id="154" name="Textfeld 153">
            <a:extLst>
              <a:ext uri="{FF2B5EF4-FFF2-40B4-BE49-F238E27FC236}">
                <a16:creationId xmlns:a16="http://schemas.microsoft.com/office/drawing/2014/main" id="{BECE3A69-00BB-4F96-8F63-37B8A1A59CBB}"/>
              </a:ext>
            </a:extLst>
          </p:cNvPr>
          <p:cNvSpPr txBox="1"/>
          <p:nvPr/>
        </p:nvSpPr>
        <p:spPr>
          <a:xfrm>
            <a:off x="12964885" y="11698325"/>
            <a:ext cx="3616235"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Germany</a:t>
            </a:r>
            <a:endParaRPr lang="en-US" sz="3000" dirty="0">
              <a:latin typeface="BMWType V2 Light" pitchFamily="2" charset="0"/>
              <a:cs typeface="BMWType V2 Light" pitchFamily="2" charset="0"/>
            </a:endParaRPr>
          </a:p>
        </p:txBody>
      </p:sp>
      <p:sp>
        <p:nvSpPr>
          <p:cNvPr id="160" name="Textfeld 159">
            <a:extLst>
              <a:ext uri="{FF2B5EF4-FFF2-40B4-BE49-F238E27FC236}">
                <a16:creationId xmlns:a16="http://schemas.microsoft.com/office/drawing/2014/main" id="{ED8FB3CE-BE77-4E83-9B92-062F4EC7DCCE}"/>
              </a:ext>
            </a:extLst>
          </p:cNvPr>
          <p:cNvSpPr txBox="1"/>
          <p:nvPr/>
        </p:nvSpPr>
        <p:spPr>
          <a:xfrm>
            <a:off x="16606156" y="11698325"/>
            <a:ext cx="3608611"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UK &amp; Ireland</a:t>
            </a:r>
          </a:p>
        </p:txBody>
      </p:sp>
      <p:sp>
        <p:nvSpPr>
          <p:cNvPr id="165" name="Rechteck 164">
            <a:extLst>
              <a:ext uri="{FF2B5EF4-FFF2-40B4-BE49-F238E27FC236}">
                <a16:creationId xmlns:a16="http://schemas.microsoft.com/office/drawing/2014/main" id="{5C84DAA1-0119-40D0-A96D-1686EEA1F666}"/>
              </a:ext>
            </a:extLst>
          </p:cNvPr>
          <p:cNvSpPr/>
          <p:nvPr/>
        </p:nvSpPr>
        <p:spPr>
          <a:xfrm>
            <a:off x="12825532" y="12297365"/>
            <a:ext cx="9427200" cy="369332"/>
          </a:xfrm>
          <a:prstGeom prst="rect">
            <a:avLst/>
          </a:prstGeom>
        </p:spPr>
        <p:txBody>
          <a:bodyPr wrap="square" lIns="0" tIns="0" rIns="0" bIns="0" anchor="t">
            <a:spAutoFit/>
          </a:bodyPr>
          <a:lstStyle/>
          <a:p>
            <a:r>
              <a:rPr lang="en-US" sz="2400">
                <a:solidFill>
                  <a:srgbClr val="000000"/>
                </a:solidFill>
                <a:latin typeface="BMWType V2 Light" pitchFamily="2" charset="0"/>
                <a:cs typeface="BMWType V2 Light" pitchFamily="2" charset="0"/>
              </a:rPr>
              <a:t> EV* </a:t>
            </a:r>
            <a:r>
              <a:rPr lang="en-US" sz="2400" dirty="0">
                <a:solidFill>
                  <a:srgbClr val="000000"/>
                </a:solidFill>
                <a:latin typeface="BMWType V2 Light" pitchFamily="2" charset="0"/>
                <a:cs typeface="BMWType V2 Light" pitchFamily="2" charset="0"/>
              </a:rPr>
              <a:t>share in total market registrations (all brands together)</a:t>
            </a:r>
          </a:p>
        </p:txBody>
      </p:sp>
      <p:sp>
        <p:nvSpPr>
          <p:cNvPr id="167" name="Rechteck 166">
            <a:extLst>
              <a:ext uri="{FF2B5EF4-FFF2-40B4-BE49-F238E27FC236}">
                <a16:creationId xmlns:a16="http://schemas.microsoft.com/office/drawing/2014/main" id="{2B1D15A1-D6F9-424E-A298-CFC47B4ED0B9}"/>
              </a:ext>
            </a:extLst>
          </p:cNvPr>
          <p:cNvSpPr/>
          <p:nvPr/>
        </p:nvSpPr>
        <p:spPr>
          <a:xfrm>
            <a:off x="11643018" y="12351419"/>
            <a:ext cx="1180173" cy="266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Rechteck 167">
            <a:extLst>
              <a:ext uri="{FF2B5EF4-FFF2-40B4-BE49-F238E27FC236}">
                <a16:creationId xmlns:a16="http://schemas.microsoft.com/office/drawing/2014/main" id="{8482C4BF-B933-4F02-A21C-380AA2305FFA}"/>
              </a:ext>
            </a:extLst>
          </p:cNvPr>
          <p:cNvSpPr/>
          <p:nvPr/>
        </p:nvSpPr>
        <p:spPr>
          <a:xfrm>
            <a:off x="3198932" y="12297364"/>
            <a:ext cx="8105562" cy="369332"/>
          </a:xfrm>
          <a:prstGeom prst="rect">
            <a:avLst/>
          </a:prstGeom>
        </p:spPr>
        <p:txBody>
          <a:bodyPr wrap="square" lIns="0" tIns="0" rIns="0" bIns="0" anchor="t">
            <a:spAutoFit/>
          </a:bodyPr>
          <a:lstStyle/>
          <a:p>
            <a:r>
              <a:rPr lang="de-DE" sz="2400">
                <a:solidFill>
                  <a:srgbClr val="000000"/>
                </a:solidFill>
                <a:latin typeface="BMWType V2 Light" pitchFamily="2" charset="0"/>
                <a:cs typeface="BMWType V2 Light" pitchFamily="2" charset="0"/>
              </a:rPr>
              <a:t> EV* </a:t>
            </a:r>
            <a:r>
              <a:rPr lang="de-DE" sz="2400" dirty="0" err="1">
                <a:solidFill>
                  <a:srgbClr val="000000"/>
                </a:solidFill>
                <a:latin typeface="BMWType V2 Light" pitchFamily="2" charset="0"/>
                <a:cs typeface="BMWType V2 Light" pitchFamily="2" charset="0"/>
              </a:rPr>
              <a:t>share</a:t>
            </a:r>
            <a:r>
              <a:rPr lang="de-DE" sz="2400" dirty="0">
                <a:solidFill>
                  <a:srgbClr val="000000"/>
                </a:solidFill>
                <a:latin typeface="BMWType V2 Light" pitchFamily="2" charset="0"/>
                <a:cs typeface="BMWType V2 Light" pitchFamily="2" charset="0"/>
              </a:rPr>
              <a:t> in total BMW Group </a:t>
            </a:r>
            <a:r>
              <a:rPr lang="de-DE" sz="2400" dirty="0" err="1">
                <a:solidFill>
                  <a:srgbClr val="000000"/>
                </a:solidFill>
                <a:latin typeface="BMWType V2 Light" pitchFamily="2" charset="0"/>
                <a:cs typeface="BMWType V2 Light" pitchFamily="2" charset="0"/>
              </a:rPr>
              <a:t>registrations</a:t>
            </a:r>
            <a:r>
              <a:rPr lang="de-DE" sz="2400" dirty="0">
                <a:solidFill>
                  <a:srgbClr val="000000"/>
                </a:solidFill>
                <a:latin typeface="BMWType V2 Light" pitchFamily="2" charset="0"/>
                <a:cs typeface="BMWType V2 Light" pitchFamily="2" charset="0"/>
              </a:rPr>
              <a:t> (BMW + MINI) </a:t>
            </a:r>
            <a:endParaRPr lang="en-US" sz="2400" dirty="0">
              <a:solidFill>
                <a:srgbClr val="000000"/>
              </a:solidFill>
              <a:latin typeface="BMWType V2 Light" pitchFamily="2" charset="0"/>
              <a:cs typeface="BMWType V2 Light" pitchFamily="2" charset="0"/>
            </a:endParaRPr>
          </a:p>
        </p:txBody>
      </p:sp>
      <p:sp>
        <p:nvSpPr>
          <p:cNvPr id="169" name="Rechteck 168">
            <a:extLst>
              <a:ext uri="{FF2B5EF4-FFF2-40B4-BE49-F238E27FC236}">
                <a16:creationId xmlns:a16="http://schemas.microsoft.com/office/drawing/2014/main" id="{9DC51F67-41D5-490C-9671-9AF82E53AD21}"/>
              </a:ext>
            </a:extLst>
          </p:cNvPr>
          <p:cNvSpPr/>
          <p:nvPr/>
        </p:nvSpPr>
        <p:spPr>
          <a:xfrm>
            <a:off x="2016418" y="12351419"/>
            <a:ext cx="1180173" cy="266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Rechteck 170">
            <a:extLst>
              <a:ext uri="{FF2B5EF4-FFF2-40B4-BE49-F238E27FC236}">
                <a16:creationId xmlns:a16="http://schemas.microsoft.com/office/drawing/2014/main" id="{ECABF8B6-43F2-475F-A4DA-2A0E5A478E5F}"/>
              </a:ext>
            </a:extLst>
          </p:cNvPr>
          <p:cNvSpPr/>
          <p:nvPr/>
        </p:nvSpPr>
        <p:spPr>
          <a:xfrm>
            <a:off x="1972661" y="12854194"/>
            <a:ext cx="18484350" cy="369332"/>
          </a:xfrm>
          <a:prstGeom prst="rect">
            <a:avLst/>
          </a:prstGeom>
        </p:spPr>
        <p:txBody>
          <a:bodyPr wrap="square" lIns="0" tIns="0" rIns="0" bIns="0" anchor="t">
            <a:spAutoFit/>
          </a:bodyPr>
          <a:lstStyle/>
          <a:p>
            <a:r>
              <a:rPr lang="en-US" sz="2400">
                <a:latin typeface="BMWType V2 Light" pitchFamily="2" charset="0"/>
                <a:cs typeface="BMWType V2 Light" pitchFamily="2" charset="0"/>
              </a:rPr>
              <a:t>Data source: IHS Markit New Registrations </a:t>
            </a:r>
            <a:r>
              <a:rPr lang="en-US" sz="2400">
                <a:latin typeface="BMWType V2 Light" pitchFamily="2" charset="0"/>
                <a:ea typeface="Arial" panose="020B0604020202020204" pitchFamily="34" charset="0"/>
                <a:cs typeface="BMWType V2 Light" pitchFamily="2" charset="0"/>
              </a:rPr>
              <a:t>Jan - Dec 2019; Jan 2020 Report </a:t>
            </a:r>
            <a:r>
              <a:rPr lang="en-US" sz="2400" spc="-10">
                <a:latin typeface="BMWType V2 Light" pitchFamily="2" charset="0"/>
                <a:ea typeface="Arial" panose="020B0604020202020204" pitchFamily="34" charset="0"/>
                <a:cs typeface="BMWType V2 Light" pitchFamily="2" charset="0"/>
              </a:rPr>
              <a:t>(For * see note in appendix).</a:t>
            </a:r>
            <a:endParaRPr lang="en-US" sz="2400" dirty="0">
              <a:solidFill>
                <a:srgbClr val="000000"/>
              </a:solidFill>
              <a:latin typeface="BMWType V2 Light" pitchFamily="2" charset="0"/>
              <a:cs typeface="BMWType V2 Light" pitchFamily="2" charset="0"/>
            </a:endParaRPr>
          </a:p>
        </p:txBody>
      </p:sp>
    </p:spTree>
    <p:extLst>
      <p:ext uri="{BB962C8B-B14F-4D97-AF65-F5344CB8AC3E}">
        <p14:creationId xmlns:p14="http://schemas.microsoft.com/office/powerpoint/2010/main" val="13635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86">
            <a:extLst>
              <a:ext uri="{FF2B5EF4-FFF2-40B4-BE49-F238E27FC236}">
                <a16:creationId xmlns:a16="http://schemas.microsoft.com/office/drawing/2014/main" id="{00567D6B-631A-4820-8274-7641EE177C5F}"/>
              </a:ext>
            </a:extLst>
          </p:cNvPr>
          <p:cNvSpPr/>
          <p:nvPr/>
        </p:nvSpPr>
        <p:spPr>
          <a:xfrm>
            <a:off x="0" y="2067338"/>
            <a:ext cx="24382413" cy="116486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9" name="Rechteck 138">
            <a:extLst>
              <a:ext uri="{FF2B5EF4-FFF2-40B4-BE49-F238E27FC236}">
                <a16:creationId xmlns:a16="http://schemas.microsoft.com/office/drawing/2014/main" id="{973D59F1-3729-4EBA-A490-24377F671A7C}"/>
              </a:ext>
            </a:extLst>
          </p:cNvPr>
          <p:cNvSpPr/>
          <p:nvPr/>
        </p:nvSpPr>
        <p:spPr>
          <a:xfrm>
            <a:off x="2038350" y="4767802"/>
            <a:ext cx="21818600" cy="67739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Freihandform 98"/>
          <p:cNvSpPr/>
          <p:nvPr/>
        </p:nvSpPr>
        <p:spPr>
          <a:xfrm>
            <a:off x="1927275" y="6121058"/>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Freihandform 99"/>
          <p:cNvSpPr/>
          <p:nvPr/>
        </p:nvSpPr>
        <p:spPr>
          <a:xfrm>
            <a:off x="1927275" y="7474314"/>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Freihandform 100"/>
          <p:cNvSpPr/>
          <p:nvPr/>
        </p:nvSpPr>
        <p:spPr>
          <a:xfrm>
            <a:off x="1927275" y="8827570"/>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Freihandform 101"/>
          <p:cNvSpPr/>
          <p:nvPr/>
        </p:nvSpPr>
        <p:spPr>
          <a:xfrm>
            <a:off x="1927275" y="10180826"/>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Rechteck 150">
            <a:extLst>
              <a:ext uri="{FF2B5EF4-FFF2-40B4-BE49-F238E27FC236}">
                <a16:creationId xmlns:a16="http://schemas.microsoft.com/office/drawing/2014/main" id="{75B3F05F-CFA5-491C-9DFB-DD419E370473}"/>
              </a:ext>
            </a:extLst>
          </p:cNvPr>
          <p:cNvSpPr/>
          <p:nvPr/>
        </p:nvSpPr>
        <p:spPr>
          <a:xfrm>
            <a:off x="11306217" y="9928402"/>
            <a:ext cx="1296000" cy="160954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Rechteck 151">
            <a:extLst>
              <a:ext uri="{FF2B5EF4-FFF2-40B4-BE49-F238E27FC236}">
                <a16:creationId xmlns:a16="http://schemas.microsoft.com/office/drawing/2014/main" id="{AA2F0F79-6C19-4228-A981-562C8E992608}"/>
              </a:ext>
            </a:extLst>
          </p:cNvPr>
          <p:cNvSpPr/>
          <p:nvPr/>
        </p:nvSpPr>
        <p:spPr>
          <a:xfrm>
            <a:off x="9686070" y="7145793"/>
            <a:ext cx="1296000" cy="4392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7" name="Rechteck 146">
            <a:extLst>
              <a:ext uri="{FF2B5EF4-FFF2-40B4-BE49-F238E27FC236}">
                <a16:creationId xmlns:a16="http://schemas.microsoft.com/office/drawing/2014/main" id="{8C8B2AE6-BB0B-4716-869D-4C02917E8381}"/>
              </a:ext>
            </a:extLst>
          </p:cNvPr>
          <p:cNvSpPr/>
          <p:nvPr/>
        </p:nvSpPr>
        <p:spPr>
          <a:xfrm>
            <a:off x="7652467" y="10774097"/>
            <a:ext cx="1296000" cy="7638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Rechteck 148">
            <a:extLst>
              <a:ext uri="{FF2B5EF4-FFF2-40B4-BE49-F238E27FC236}">
                <a16:creationId xmlns:a16="http://schemas.microsoft.com/office/drawing/2014/main" id="{19B77544-9AA2-4EB2-8B13-480F22EDBA72}"/>
              </a:ext>
            </a:extLst>
          </p:cNvPr>
          <p:cNvSpPr/>
          <p:nvPr/>
        </p:nvSpPr>
        <p:spPr>
          <a:xfrm>
            <a:off x="6029660" y="10173926"/>
            <a:ext cx="1296000" cy="13640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Rechteck 153">
            <a:extLst>
              <a:ext uri="{FF2B5EF4-FFF2-40B4-BE49-F238E27FC236}">
                <a16:creationId xmlns:a16="http://schemas.microsoft.com/office/drawing/2014/main" id="{20455826-F9AD-40BF-92DE-B7A6F94A5694}"/>
              </a:ext>
            </a:extLst>
          </p:cNvPr>
          <p:cNvSpPr/>
          <p:nvPr/>
        </p:nvSpPr>
        <p:spPr>
          <a:xfrm>
            <a:off x="14935483" y="9328231"/>
            <a:ext cx="1296000" cy="2209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Rechteck 155">
            <a:extLst>
              <a:ext uri="{FF2B5EF4-FFF2-40B4-BE49-F238E27FC236}">
                <a16:creationId xmlns:a16="http://schemas.microsoft.com/office/drawing/2014/main" id="{620A0710-A69E-41A8-965C-11C84D83C8EF}"/>
              </a:ext>
            </a:extLst>
          </p:cNvPr>
          <p:cNvSpPr/>
          <p:nvPr/>
        </p:nvSpPr>
        <p:spPr>
          <a:xfrm>
            <a:off x="13312677" y="5181599"/>
            <a:ext cx="1296000" cy="635635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Rechteck 161">
            <a:extLst>
              <a:ext uri="{FF2B5EF4-FFF2-40B4-BE49-F238E27FC236}">
                <a16:creationId xmlns:a16="http://schemas.microsoft.com/office/drawing/2014/main" id="{18E4E1C2-623D-4A6B-95AB-403C0F100370}"/>
              </a:ext>
            </a:extLst>
          </p:cNvPr>
          <p:cNvSpPr/>
          <p:nvPr/>
        </p:nvSpPr>
        <p:spPr>
          <a:xfrm>
            <a:off x="18575136" y="9191829"/>
            <a:ext cx="1296000" cy="23461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Rechteck 168">
            <a:extLst>
              <a:ext uri="{FF2B5EF4-FFF2-40B4-BE49-F238E27FC236}">
                <a16:creationId xmlns:a16="http://schemas.microsoft.com/office/drawing/2014/main" id="{AD4CD937-1A72-4460-9CF1-91C0F8AD3CFC}"/>
              </a:ext>
            </a:extLst>
          </p:cNvPr>
          <p:cNvSpPr/>
          <p:nvPr/>
        </p:nvSpPr>
        <p:spPr>
          <a:xfrm>
            <a:off x="16954929" y="5290721"/>
            <a:ext cx="1296000" cy="62472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2" name="Rechteck 191">
            <a:extLst>
              <a:ext uri="{FF2B5EF4-FFF2-40B4-BE49-F238E27FC236}">
                <a16:creationId xmlns:a16="http://schemas.microsoft.com/office/drawing/2014/main" id="{552E301B-E87E-4C52-9B3C-4CEBBFA8918D}"/>
              </a:ext>
            </a:extLst>
          </p:cNvPr>
          <p:cNvSpPr/>
          <p:nvPr/>
        </p:nvSpPr>
        <p:spPr>
          <a:xfrm>
            <a:off x="22208251" y="10501292"/>
            <a:ext cx="1296000" cy="10366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3" name="Rechteck 192">
            <a:extLst>
              <a:ext uri="{FF2B5EF4-FFF2-40B4-BE49-F238E27FC236}">
                <a16:creationId xmlns:a16="http://schemas.microsoft.com/office/drawing/2014/main" id="{70F2755D-C38D-4996-86E9-35B3EF2F5CE7}"/>
              </a:ext>
            </a:extLst>
          </p:cNvPr>
          <p:cNvSpPr/>
          <p:nvPr/>
        </p:nvSpPr>
        <p:spPr>
          <a:xfrm>
            <a:off x="20556922" y="8482537"/>
            <a:ext cx="1296000" cy="30554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Rechteck 210">
            <a:extLst>
              <a:ext uri="{FF2B5EF4-FFF2-40B4-BE49-F238E27FC236}">
                <a16:creationId xmlns:a16="http://schemas.microsoft.com/office/drawing/2014/main" id="{3DC85F0F-213A-466D-AA9A-80ACE809CF33}"/>
              </a:ext>
            </a:extLst>
          </p:cNvPr>
          <p:cNvSpPr/>
          <p:nvPr/>
        </p:nvSpPr>
        <p:spPr>
          <a:xfrm>
            <a:off x="2387627" y="9437353"/>
            <a:ext cx="1296000" cy="21005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0" name="Rechteck 179">
            <a:extLst>
              <a:ext uri="{FF2B5EF4-FFF2-40B4-BE49-F238E27FC236}">
                <a16:creationId xmlns:a16="http://schemas.microsoft.com/office/drawing/2014/main" id="{D80BDD4F-25A2-4736-BCDE-DB9D0F2E6C48}"/>
              </a:ext>
            </a:extLst>
          </p:cNvPr>
          <p:cNvSpPr/>
          <p:nvPr/>
        </p:nvSpPr>
        <p:spPr>
          <a:xfrm>
            <a:off x="4010635" y="10583133"/>
            <a:ext cx="1296000" cy="95481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Textfeld 103"/>
          <p:cNvSpPr txBox="1"/>
          <p:nvPr/>
        </p:nvSpPr>
        <p:spPr>
          <a:xfrm>
            <a:off x="1118050" y="4535644"/>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25</a:t>
            </a:r>
            <a:endParaRPr lang="en-US" sz="3000" dirty="0">
              <a:latin typeface="BMWType V2 Light" pitchFamily="2" charset="0"/>
              <a:cs typeface="BMWType V2 Light" pitchFamily="2" charset="0"/>
            </a:endParaRPr>
          </a:p>
        </p:txBody>
      </p:sp>
      <p:sp>
        <p:nvSpPr>
          <p:cNvPr id="107" name="Textfeld 106"/>
          <p:cNvSpPr txBox="1"/>
          <p:nvPr/>
        </p:nvSpPr>
        <p:spPr>
          <a:xfrm>
            <a:off x="1118050" y="5890379"/>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20</a:t>
            </a:r>
            <a:endParaRPr lang="en-US" sz="3000" dirty="0">
              <a:latin typeface="BMWType V2 Light" pitchFamily="2" charset="0"/>
              <a:cs typeface="BMWType V2 Light" pitchFamily="2" charset="0"/>
            </a:endParaRPr>
          </a:p>
        </p:txBody>
      </p:sp>
      <p:sp>
        <p:nvSpPr>
          <p:cNvPr id="108" name="Textfeld 107"/>
          <p:cNvSpPr txBox="1"/>
          <p:nvPr/>
        </p:nvSpPr>
        <p:spPr>
          <a:xfrm>
            <a:off x="1118050" y="7245114"/>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15</a:t>
            </a:r>
            <a:endParaRPr lang="en-US" sz="3000" dirty="0">
              <a:latin typeface="BMWType V2 Light" pitchFamily="2" charset="0"/>
              <a:cs typeface="BMWType V2 Light" pitchFamily="2" charset="0"/>
            </a:endParaRPr>
          </a:p>
        </p:txBody>
      </p:sp>
      <p:sp>
        <p:nvSpPr>
          <p:cNvPr id="109" name="Textfeld 108"/>
          <p:cNvSpPr txBox="1"/>
          <p:nvPr/>
        </p:nvSpPr>
        <p:spPr>
          <a:xfrm>
            <a:off x="1118050" y="8599849"/>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10</a:t>
            </a:r>
            <a:endParaRPr lang="en-US" sz="3000" dirty="0">
              <a:latin typeface="BMWType V2 Light" pitchFamily="2" charset="0"/>
              <a:cs typeface="BMWType V2 Light" pitchFamily="2" charset="0"/>
            </a:endParaRPr>
          </a:p>
        </p:txBody>
      </p:sp>
      <p:grpSp>
        <p:nvGrpSpPr>
          <p:cNvPr id="10" name="Gruppieren 9"/>
          <p:cNvGrpSpPr/>
          <p:nvPr/>
        </p:nvGrpSpPr>
        <p:grpSpPr>
          <a:xfrm>
            <a:off x="2038349" y="4759325"/>
            <a:ext cx="21818600" cy="6971657"/>
            <a:chOff x="2038349" y="5454150"/>
            <a:chExt cx="21818600" cy="5730921"/>
          </a:xfrm>
        </p:grpSpPr>
        <p:sp>
          <p:nvSpPr>
            <p:cNvPr id="112" name="Freihandform 111"/>
            <p:cNvSpPr/>
            <p:nvPr/>
          </p:nvSpPr>
          <p:spPr>
            <a:xfrm rot="5400000">
              <a:off x="20991489" y="8319610"/>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Freihandform 112"/>
            <p:cNvSpPr/>
            <p:nvPr/>
          </p:nvSpPr>
          <p:spPr>
            <a:xfrm rot="5400000">
              <a:off x="-82711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5EEC2939-4EAD-4900-8AA9-CE3A41E8E7C4}"/>
              </a:ext>
            </a:extLst>
          </p:cNvPr>
          <p:cNvGrpSpPr/>
          <p:nvPr/>
        </p:nvGrpSpPr>
        <p:grpSpPr>
          <a:xfrm>
            <a:off x="5674782" y="4759325"/>
            <a:ext cx="14545732" cy="6971657"/>
            <a:chOff x="5674782" y="5454151"/>
            <a:chExt cx="14545732" cy="5730920"/>
          </a:xfrm>
        </p:grpSpPr>
        <p:sp>
          <p:nvSpPr>
            <p:cNvPr id="85" name="Freihandform 84"/>
            <p:cNvSpPr/>
            <p:nvPr/>
          </p:nvSpPr>
          <p:spPr>
            <a:xfrm rot="5400000">
              <a:off x="6445755"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Freihandform 113"/>
            <p:cNvSpPr/>
            <p:nvPr/>
          </p:nvSpPr>
          <p:spPr>
            <a:xfrm rot="5400000">
              <a:off x="10082188"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Freihandform 114"/>
            <p:cNvSpPr/>
            <p:nvPr/>
          </p:nvSpPr>
          <p:spPr>
            <a:xfrm rot="5400000">
              <a:off x="13718621"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Freihandform 115"/>
            <p:cNvSpPr/>
            <p:nvPr/>
          </p:nvSpPr>
          <p:spPr>
            <a:xfrm rot="5400000">
              <a:off x="17355054"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Freihandform 116"/>
            <p:cNvSpPr/>
            <p:nvPr/>
          </p:nvSpPr>
          <p:spPr>
            <a:xfrm rot="5400000">
              <a:off x="2809322" y="8319611"/>
              <a:ext cx="5730920"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1" name="Freihandform 10"/>
          <p:cNvSpPr/>
          <p:nvPr/>
        </p:nvSpPr>
        <p:spPr>
          <a:xfrm>
            <a:off x="16967200" y="5947072"/>
            <a:ext cx="1076174" cy="351583"/>
          </a:xfrm>
          <a:custGeom>
            <a:avLst/>
            <a:gdLst>
              <a:gd name="connsiteX0" fmla="*/ 0 w 914400"/>
              <a:gd name="connsiteY0" fmla="*/ 247798 h 349398"/>
              <a:gd name="connsiteX1" fmla="*/ 223520 w 914400"/>
              <a:gd name="connsiteY1" fmla="*/ 24278 h 349398"/>
              <a:gd name="connsiteX2" fmla="*/ 548640 w 914400"/>
              <a:gd name="connsiteY2" fmla="*/ 24278 h 349398"/>
              <a:gd name="connsiteX3" fmla="*/ 690880 w 914400"/>
              <a:gd name="connsiteY3" fmla="*/ 186838 h 349398"/>
              <a:gd name="connsiteX4" fmla="*/ 914400 w 914400"/>
              <a:gd name="connsiteY4" fmla="*/ 349398 h 34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49398">
                <a:moveTo>
                  <a:pt x="0" y="247798"/>
                </a:moveTo>
                <a:cubicBezTo>
                  <a:pt x="66040" y="154664"/>
                  <a:pt x="132080" y="61531"/>
                  <a:pt x="223520" y="24278"/>
                </a:cubicBezTo>
                <a:cubicBezTo>
                  <a:pt x="314960" y="-12975"/>
                  <a:pt x="470747" y="-2815"/>
                  <a:pt x="548640" y="24278"/>
                </a:cubicBezTo>
                <a:cubicBezTo>
                  <a:pt x="626533" y="51371"/>
                  <a:pt x="629920" y="132651"/>
                  <a:pt x="690880" y="186838"/>
                </a:cubicBezTo>
                <a:cubicBezTo>
                  <a:pt x="751840" y="241025"/>
                  <a:pt x="785707" y="312145"/>
                  <a:pt x="914400" y="349398"/>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echteck 91">
            <a:extLst>
              <a:ext uri="{FF2B5EF4-FFF2-40B4-BE49-F238E27FC236}">
                <a16:creationId xmlns:a16="http://schemas.microsoft.com/office/drawing/2014/main" id="{5F0678B9-3A7C-488B-AAF8-E46D1FBE903A}"/>
              </a:ext>
            </a:extLst>
          </p:cNvPr>
          <p:cNvSpPr/>
          <p:nvPr/>
        </p:nvSpPr>
        <p:spPr>
          <a:xfrm>
            <a:off x="0" y="0"/>
            <a:ext cx="24382413" cy="26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Textfeld 73"/>
          <p:cNvSpPr txBox="1"/>
          <p:nvPr/>
        </p:nvSpPr>
        <p:spPr>
          <a:xfrm>
            <a:off x="1118050" y="11309319"/>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0</a:t>
            </a:r>
            <a:endParaRPr lang="en-US" sz="3000" dirty="0">
              <a:latin typeface="BMWType V2 Light" pitchFamily="2" charset="0"/>
              <a:cs typeface="BMWType V2 Light" pitchFamily="2" charset="0"/>
            </a:endParaRPr>
          </a:p>
        </p:txBody>
      </p:sp>
      <p:sp>
        <p:nvSpPr>
          <p:cNvPr id="110" name="Textfeld 109"/>
          <p:cNvSpPr txBox="1"/>
          <p:nvPr/>
        </p:nvSpPr>
        <p:spPr>
          <a:xfrm>
            <a:off x="1118050" y="9954584"/>
            <a:ext cx="724818" cy="438582"/>
          </a:xfrm>
          <a:prstGeom prst="rect">
            <a:avLst/>
          </a:prstGeom>
          <a:noFill/>
        </p:spPr>
        <p:txBody>
          <a:bodyPr wrap="square" lIns="0" tIns="0" rIns="0" bIns="0" rtlCol="0" anchor="ctr" anchorCtr="0">
            <a:spAutoFit/>
          </a:bodyPr>
          <a:lstStyle/>
          <a:p>
            <a:pPr algn="r">
              <a:lnSpc>
                <a:spcPct val="95000"/>
              </a:lnSpc>
            </a:pPr>
            <a:r>
              <a:rPr lang="en-US" sz="3000">
                <a:latin typeface="BMWType V2 Light" pitchFamily="2" charset="0"/>
                <a:cs typeface="BMWType V2 Light" pitchFamily="2" charset="0"/>
              </a:rPr>
              <a:t>5</a:t>
            </a:r>
            <a:endParaRPr lang="en-US" sz="3000" dirty="0">
              <a:latin typeface="BMWType V2 Light" pitchFamily="2" charset="0"/>
              <a:cs typeface="BMWType V2 Light" pitchFamily="2" charset="0"/>
            </a:endParaRPr>
          </a:p>
        </p:txBody>
      </p:sp>
      <p:grpSp>
        <p:nvGrpSpPr>
          <p:cNvPr id="86" name="Gruppieren 85">
            <a:extLst>
              <a:ext uri="{FF2B5EF4-FFF2-40B4-BE49-F238E27FC236}">
                <a16:creationId xmlns:a16="http://schemas.microsoft.com/office/drawing/2014/main" id="{A44AD624-618E-497D-823B-8A94985A14AF}"/>
              </a:ext>
            </a:extLst>
          </p:cNvPr>
          <p:cNvGrpSpPr/>
          <p:nvPr/>
        </p:nvGrpSpPr>
        <p:grpSpPr>
          <a:xfrm>
            <a:off x="3430941" y="3601890"/>
            <a:ext cx="19271090" cy="862221"/>
            <a:chOff x="3430941" y="3601890"/>
            <a:chExt cx="19271090" cy="862221"/>
          </a:xfrm>
        </p:grpSpPr>
        <p:pic>
          <p:nvPicPr>
            <p:cNvPr id="89" name="Grafik 88">
              <a:extLst>
                <a:ext uri="{FF2B5EF4-FFF2-40B4-BE49-F238E27FC236}">
                  <a16:creationId xmlns:a16="http://schemas.microsoft.com/office/drawing/2014/main" id="{CCB1B3A3-F3B2-4AE3-9796-98259F9EC4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0941" y="3601890"/>
              <a:ext cx="885446" cy="862221"/>
            </a:xfrm>
            <a:prstGeom prst="rect">
              <a:avLst/>
            </a:prstGeom>
          </p:spPr>
        </p:pic>
        <p:pic>
          <p:nvPicPr>
            <p:cNvPr id="90" name="Grafik 89">
              <a:extLst>
                <a:ext uri="{FF2B5EF4-FFF2-40B4-BE49-F238E27FC236}">
                  <a16:creationId xmlns:a16="http://schemas.microsoft.com/office/drawing/2014/main" id="{E7F84C36-1C3A-4530-9F80-26751EADC2BD}"/>
                </a:ext>
              </a:extLst>
            </p:cNvPr>
            <p:cNvPicPr>
              <a:picLocks noChangeAspect="1"/>
            </p:cNvPicPr>
            <p:nvPr/>
          </p:nvPicPr>
          <p:blipFill rotWithShape="1">
            <a:blip r:embed="rId4"/>
            <a:srcRect r="20148"/>
            <a:stretch/>
          </p:blipFill>
          <p:spPr>
            <a:xfrm>
              <a:off x="21389670" y="3641725"/>
              <a:ext cx="1312361" cy="700005"/>
            </a:xfrm>
            <a:prstGeom prst="rect">
              <a:avLst/>
            </a:prstGeom>
          </p:spPr>
        </p:pic>
        <p:sp>
          <p:nvSpPr>
            <p:cNvPr id="94" name="Rechteck 93">
              <a:extLst>
                <a:ext uri="{FF2B5EF4-FFF2-40B4-BE49-F238E27FC236}">
                  <a16:creationId xmlns:a16="http://schemas.microsoft.com/office/drawing/2014/main" id="{E94ECE91-2174-4C9A-9452-B7C3E3ED3258}"/>
                </a:ext>
              </a:extLst>
            </p:cNvPr>
            <p:cNvSpPr/>
            <p:nvPr/>
          </p:nvSpPr>
          <p:spPr>
            <a:xfrm rot="16200000">
              <a:off x="21695707"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 name="Grafik 94">
              <a:extLst>
                <a:ext uri="{FF2B5EF4-FFF2-40B4-BE49-F238E27FC236}">
                  <a16:creationId xmlns:a16="http://schemas.microsoft.com/office/drawing/2014/main" id="{EA90A14F-D7EC-458D-8F7D-DBDA6717A96A}"/>
                </a:ext>
              </a:extLst>
            </p:cNvPr>
            <p:cNvPicPr>
              <a:picLocks noChangeAspect="1"/>
            </p:cNvPicPr>
            <p:nvPr/>
          </p:nvPicPr>
          <p:blipFill rotWithShape="1">
            <a:blip r:embed="rId5"/>
            <a:srcRect l="2650" r="3129"/>
            <a:stretch/>
          </p:blipFill>
          <p:spPr>
            <a:xfrm>
              <a:off x="17737958" y="3641725"/>
              <a:ext cx="1310289" cy="695325"/>
            </a:xfrm>
            <a:prstGeom prst="rect">
              <a:avLst/>
            </a:prstGeom>
          </p:spPr>
        </p:pic>
        <p:sp>
          <p:nvSpPr>
            <p:cNvPr id="103" name="Rechteck 102">
              <a:extLst>
                <a:ext uri="{FF2B5EF4-FFF2-40B4-BE49-F238E27FC236}">
                  <a16:creationId xmlns:a16="http://schemas.microsoft.com/office/drawing/2014/main" id="{4BC7727F-2AAC-4A03-B67F-FE6F261E0CF7}"/>
                </a:ext>
              </a:extLst>
            </p:cNvPr>
            <p:cNvSpPr/>
            <p:nvPr/>
          </p:nvSpPr>
          <p:spPr>
            <a:xfrm rot="16200000">
              <a:off x="18046591"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 name="Grafik 105">
              <a:extLst>
                <a:ext uri="{FF2B5EF4-FFF2-40B4-BE49-F238E27FC236}">
                  <a16:creationId xmlns:a16="http://schemas.microsoft.com/office/drawing/2014/main" id="{AC8939AE-A36C-4507-AD54-2B46AB2DBB9F}"/>
                </a:ext>
              </a:extLst>
            </p:cNvPr>
            <p:cNvPicPr>
              <a:picLocks noChangeAspect="1"/>
            </p:cNvPicPr>
            <p:nvPr/>
          </p:nvPicPr>
          <p:blipFill>
            <a:blip r:embed="rId6"/>
            <a:stretch>
              <a:fillRect/>
            </a:stretch>
          </p:blipFill>
          <p:spPr>
            <a:xfrm>
              <a:off x="14112687" y="3641725"/>
              <a:ext cx="1304365" cy="701286"/>
            </a:xfrm>
            <a:prstGeom prst="rect">
              <a:avLst/>
            </a:prstGeom>
          </p:spPr>
        </p:pic>
        <p:sp>
          <p:nvSpPr>
            <p:cNvPr id="118" name="Rechteck 117">
              <a:extLst>
                <a:ext uri="{FF2B5EF4-FFF2-40B4-BE49-F238E27FC236}">
                  <a16:creationId xmlns:a16="http://schemas.microsoft.com/office/drawing/2014/main" id="{83503A6F-3607-417E-85DF-42AEA8684EE7}"/>
                </a:ext>
              </a:extLst>
            </p:cNvPr>
            <p:cNvSpPr/>
            <p:nvPr/>
          </p:nvSpPr>
          <p:spPr>
            <a:xfrm rot="16200000">
              <a:off x="14418001"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9" name="Grafik 118">
              <a:extLst>
                <a:ext uri="{FF2B5EF4-FFF2-40B4-BE49-F238E27FC236}">
                  <a16:creationId xmlns:a16="http://schemas.microsoft.com/office/drawing/2014/main" id="{7831C7FD-372A-462F-85A4-4E51EBD23009}"/>
                </a:ext>
              </a:extLst>
            </p:cNvPr>
            <p:cNvPicPr>
              <a:picLocks noChangeAspect="1"/>
            </p:cNvPicPr>
            <p:nvPr/>
          </p:nvPicPr>
          <p:blipFill rotWithShape="1">
            <a:blip r:embed="rId7"/>
            <a:srcRect l="-13025" r="-12658"/>
            <a:stretch/>
          </p:blipFill>
          <p:spPr>
            <a:xfrm>
              <a:off x="10464304" y="3641725"/>
              <a:ext cx="1308147" cy="695325"/>
            </a:xfrm>
            <a:prstGeom prst="rect">
              <a:avLst/>
            </a:prstGeom>
            <a:solidFill>
              <a:srgbClr val="004DA2"/>
            </a:solidFill>
          </p:spPr>
        </p:pic>
        <p:sp>
          <p:nvSpPr>
            <p:cNvPr id="120" name="Rechteck 119">
              <a:extLst>
                <a:ext uri="{FF2B5EF4-FFF2-40B4-BE49-F238E27FC236}">
                  <a16:creationId xmlns:a16="http://schemas.microsoft.com/office/drawing/2014/main" id="{E3A05A2B-C8BE-4772-80A7-97218BFFE635}"/>
                </a:ext>
              </a:extLst>
            </p:cNvPr>
            <p:cNvSpPr/>
            <p:nvPr/>
          </p:nvSpPr>
          <p:spPr>
            <a:xfrm rot="16200000">
              <a:off x="10773257" y="3333861"/>
              <a:ext cx="691556" cy="1311008"/>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 name="Grafik 120">
              <a:extLst>
                <a:ext uri="{FF2B5EF4-FFF2-40B4-BE49-F238E27FC236}">
                  <a16:creationId xmlns:a16="http://schemas.microsoft.com/office/drawing/2014/main" id="{5E978AA3-4832-4FE9-8DA4-97FB1F02BFA4}"/>
                </a:ext>
              </a:extLst>
            </p:cNvPr>
            <p:cNvPicPr>
              <a:picLocks noChangeAspect="1"/>
            </p:cNvPicPr>
            <p:nvPr/>
          </p:nvPicPr>
          <p:blipFill>
            <a:blip r:embed="rId8"/>
            <a:stretch>
              <a:fillRect/>
            </a:stretch>
          </p:blipFill>
          <p:spPr>
            <a:xfrm>
              <a:off x="6824564" y="3650191"/>
              <a:ext cx="1306816" cy="686859"/>
            </a:xfrm>
            <a:prstGeom prst="rect">
              <a:avLst/>
            </a:prstGeom>
          </p:spPr>
        </p:pic>
        <p:sp>
          <p:nvSpPr>
            <p:cNvPr id="122" name="Rechteck 121">
              <a:extLst>
                <a:ext uri="{FF2B5EF4-FFF2-40B4-BE49-F238E27FC236}">
                  <a16:creationId xmlns:a16="http://schemas.microsoft.com/office/drawing/2014/main" id="{31CA0A84-1F22-4B14-941D-FF14DAA3308E}"/>
                </a:ext>
              </a:extLst>
            </p:cNvPr>
            <p:cNvSpPr/>
            <p:nvPr/>
          </p:nvSpPr>
          <p:spPr>
            <a:xfrm rot="16200000">
              <a:off x="7131226" y="3333861"/>
              <a:ext cx="691556" cy="1311007"/>
            </a:xfrm>
            <a:prstGeom prst="rect">
              <a:avLst/>
            </a:prstGeom>
            <a:noFill/>
            <a:ln w="285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3" name="Freihandform 82">
            <a:extLst>
              <a:ext uri="{FF2B5EF4-FFF2-40B4-BE49-F238E27FC236}">
                <a16:creationId xmlns:a16="http://schemas.microsoft.com/office/drawing/2014/main" id="{6837A123-9710-4CB9-875C-DC6F742C9AE5}"/>
              </a:ext>
            </a:extLst>
          </p:cNvPr>
          <p:cNvSpPr/>
          <p:nvPr/>
        </p:nvSpPr>
        <p:spPr>
          <a:xfrm>
            <a:off x="1927275" y="4767802"/>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Textfeld 214">
            <a:extLst>
              <a:ext uri="{FF2B5EF4-FFF2-40B4-BE49-F238E27FC236}">
                <a16:creationId xmlns:a16="http://schemas.microsoft.com/office/drawing/2014/main" id="{D48ABDD4-A733-45D0-9382-D283B6C0AAA6}"/>
              </a:ext>
            </a:extLst>
          </p:cNvPr>
          <p:cNvSpPr txBox="1"/>
          <p:nvPr/>
        </p:nvSpPr>
        <p:spPr>
          <a:xfrm>
            <a:off x="7652467" y="10858177"/>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2.8</a:t>
            </a:r>
            <a:endParaRPr lang="en-US" sz="3000" dirty="0">
              <a:solidFill>
                <a:schemeClr val="bg1"/>
              </a:solidFill>
              <a:latin typeface="BMWType V2 Light" pitchFamily="2" charset="0"/>
              <a:cs typeface="BMWType V2 Light" pitchFamily="2" charset="0"/>
            </a:endParaRPr>
          </a:p>
        </p:txBody>
      </p:sp>
      <p:sp>
        <p:nvSpPr>
          <p:cNvPr id="216" name="Textfeld 215">
            <a:extLst>
              <a:ext uri="{FF2B5EF4-FFF2-40B4-BE49-F238E27FC236}">
                <a16:creationId xmlns:a16="http://schemas.microsoft.com/office/drawing/2014/main" id="{D19A8263-17D2-4EF9-8628-60761863D6FB}"/>
              </a:ext>
            </a:extLst>
          </p:cNvPr>
          <p:cNvSpPr txBox="1"/>
          <p:nvPr/>
        </p:nvSpPr>
        <p:spPr>
          <a:xfrm>
            <a:off x="9686070" y="7229873"/>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16.1</a:t>
            </a:r>
            <a:endParaRPr lang="en-US" sz="3000" dirty="0">
              <a:solidFill>
                <a:schemeClr val="bg1"/>
              </a:solidFill>
              <a:latin typeface="BMWType V2 Light" pitchFamily="2" charset="0"/>
              <a:cs typeface="BMWType V2 Light" pitchFamily="2" charset="0"/>
            </a:endParaRPr>
          </a:p>
        </p:txBody>
      </p:sp>
      <p:sp>
        <p:nvSpPr>
          <p:cNvPr id="217" name="Textfeld 216">
            <a:extLst>
              <a:ext uri="{FF2B5EF4-FFF2-40B4-BE49-F238E27FC236}">
                <a16:creationId xmlns:a16="http://schemas.microsoft.com/office/drawing/2014/main" id="{10E6C395-629B-4792-8CC2-773BAB22EF58}"/>
              </a:ext>
            </a:extLst>
          </p:cNvPr>
          <p:cNvSpPr txBox="1"/>
          <p:nvPr/>
        </p:nvSpPr>
        <p:spPr>
          <a:xfrm>
            <a:off x="11306217" y="10012482"/>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5.9</a:t>
            </a:r>
            <a:endParaRPr lang="en-US" sz="3000" dirty="0">
              <a:solidFill>
                <a:schemeClr val="bg1"/>
              </a:solidFill>
              <a:latin typeface="BMWType V2 Light" pitchFamily="2" charset="0"/>
              <a:cs typeface="BMWType V2 Light" pitchFamily="2" charset="0"/>
            </a:endParaRPr>
          </a:p>
        </p:txBody>
      </p:sp>
      <p:sp>
        <p:nvSpPr>
          <p:cNvPr id="218" name="Textfeld 217">
            <a:extLst>
              <a:ext uri="{FF2B5EF4-FFF2-40B4-BE49-F238E27FC236}">
                <a16:creationId xmlns:a16="http://schemas.microsoft.com/office/drawing/2014/main" id="{4F68E7E3-722E-4E44-839D-D8BCB3948CDD}"/>
              </a:ext>
            </a:extLst>
          </p:cNvPr>
          <p:cNvSpPr txBox="1"/>
          <p:nvPr/>
        </p:nvSpPr>
        <p:spPr>
          <a:xfrm>
            <a:off x="13312677" y="5265679"/>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23.3</a:t>
            </a:r>
            <a:endParaRPr lang="en-US" sz="3000" dirty="0">
              <a:solidFill>
                <a:schemeClr val="bg1"/>
              </a:solidFill>
              <a:latin typeface="BMWType V2 Light" pitchFamily="2" charset="0"/>
              <a:cs typeface="BMWType V2 Light" pitchFamily="2" charset="0"/>
            </a:endParaRPr>
          </a:p>
        </p:txBody>
      </p:sp>
      <p:sp>
        <p:nvSpPr>
          <p:cNvPr id="220" name="Textfeld 219">
            <a:extLst>
              <a:ext uri="{FF2B5EF4-FFF2-40B4-BE49-F238E27FC236}">
                <a16:creationId xmlns:a16="http://schemas.microsoft.com/office/drawing/2014/main" id="{A6A2A148-D614-4B3C-ABCE-CD7CB4068434}"/>
              </a:ext>
            </a:extLst>
          </p:cNvPr>
          <p:cNvSpPr txBox="1"/>
          <p:nvPr/>
        </p:nvSpPr>
        <p:spPr>
          <a:xfrm>
            <a:off x="16954929" y="5374801"/>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22.9</a:t>
            </a:r>
          </a:p>
        </p:txBody>
      </p:sp>
      <p:sp>
        <p:nvSpPr>
          <p:cNvPr id="222" name="Textfeld 221">
            <a:extLst>
              <a:ext uri="{FF2B5EF4-FFF2-40B4-BE49-F238E27FC236}">
                <a16:creationId xmlns:a16="http://schemas.microsoft.com/office/drawing/2014/main" id="{7221027E-09A6-4D18-9E52-61834FBD594C}"/>
              </a:ext>
            </a:extLst>
          </p:cNvPr>
          <p:cNvSpPr txBox="1"/>
          <p:nvPr/>
        </p:nvSpPr>
        <p:spPr>
          <a:xfrm>
            <a:off x="20556922" y="8566617"/>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11.2</a:t>
            </a:r>
            <a:endParaRPr lang="en-US" sz="3000" dirty="0">
              <a:solidFill>
                <a:schemeClr val="bg1"/>
              </a:solidFill>
              <a:latin typeface="BMWType V2 Light" pitchFamily="2" charset="0"/>
              <a:cs typeface="BMWType V2 Light" pitchFamily="2" charset="0"/>
            </a:endParaRPr>
          </a:p>
        </p:txBody>
      </p:sp>
      <p:sp>
        <p:nvSpPr>
          <p:cNvPr id="212" name="Textfeld 211">
            <a:extLst>
              <a:ext uri="{FF2B5EF4-FFF2-40B4-BE49-F238E27FC236}">
                <a16:creationId xmlns:a16="http://schemas.microsoft.com/office/drawing/2014/main" id="{C8A53152-1660-4950-A0B2-505BD2BCB57E}"/>
              </a:ext>
            </a:extLst>
          </p:cNvPr>
          <p:cNvSpPr txBox="1"/>
          <p:nvPr/>
        </p:nvSpPr>
        <p:spPr>
          <a:xfrm>
            <a:off x="2387627" y="9521433"/>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7.7</a:t>
            </a:r>
            <a:endParaRPr lang="en-US" sz="3000" dirty="0">
              <a:solidFill>
                <a:schemeClr val="bg1"/>
              </a:solidFill>
              <a:latin typeface="BMWType V2 Light" pitchFamily="2" charset="0"/>
              <a:cs typeface="BMWType V2 Light" pitchFamily="2" charset="0"/>
            </a:endParaRPr>
          </a:p>
        </p:txBody>
      </p:sp>
      <p:sp>
        <p:nvSpPr>
          <p:cNvPr id="214" name="Textfeld 213">
            <a:extLst>
              <a:ext uri="{FF2B5EF4-FFF2-40B4-BE49-F238E27FC236}">
                <a16:creationId xmlns:a16="http://schemas.microsoft.com/office/drawing/2014/main" id="{9EA0D897-9F12-4352-B6FA-8D517C966EBF}"/>
              </a:ext>
            </a:extLst>
          </p:cNvPr>
          <p:cNvSpPr txBox="1"/>
          <p:nvPr/>
        </p:nvSpPr>
        <p:spPr>
          <a:xfrm>
            <a:off x="6029660" y="10258006"/>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5.0</a:t>
            </a:r>
          </a:p>
        </p:txBody>
      </p:sp>
      <p:sp>
        <p:nvSpPr>
          <p:cNvPr id="219" name="Textfeld 218">
            <a:extLst>
              <a:ext uri="{FF2B5EF4-FFF2-40B4-BE49-F238E27FC236}">
                <a16:creationId xmlns:a16="http://schemas.microsoft.com/office/drawing/2014/main" id="{33A8D421-0E43-463B-88A5-21001B3E0197}"/>
              </a:ext>
            </a:extLst>
          </p:cNvPr>
          <p:cNvSpPr txBox="1"/>
          <p:nvPr/>
        </p:nvSpPr>
        <p:spPr>
          <a:xfrm>
            <a:off x="14935483" y="9412311"/>
            <a:ext cx="1296000" cy="877163"/>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8.1</a:t>
            </a:r>
          </a:p>
          <a:p>
            <a:pPr algn="ctr">
              <a:lnSpc>
                <a:spcPct val="95000"/>
              </a:lnSpc>
            </a:pPr>
            <a:endParaRPr lang="en-US" sz="3000" dirty="0">
              <a:solidFill>
                <a:schemeClr val="bg1"/>
              </a:solidFill>
              <a:latin typeface="BMWType V2 Light" pitchFamily="2" charset="0"/>
              <a:cs typeface="BMWType V2 Light" pitchFamily="2" charset="0"/>
            </a:endParaRPr>
          </a:p>
        </p:txBody>
      </p:sp>
      <p:sp>
        <p:nvSpPr>
          <p:cNvPr id="221" name="Textfeld 220">
            <a:extLst>
              <a:ext uri="{FF2B5EF4-FFF2-40B4-BE49-F238E27FC236}">
                <a16:creationId xmlns:a16="http://schemas.microsoft.com/office/drawing/2014/main" id="{8EDAD5DD-34CD-45F5-A33C-7E280147C820}"/>
              </a:ext>
            </a:extLst>
          </p:cNvPr>
          <p:cNvSpPr txBox="1"/>
          <p:nvPr/>
        </p:nvSpPr>
        <p:spPr>
          <a:xfrm>
            <a:off x="18575136" y="9275909"/>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8.6</a:t>
            </a:r>
            <a:endParaRPr lang="en-US" sz="3000" dirty="0">
              <a:solidFill>
                <a:schemeClr val="bg1"/>
              </a:solidFill>
              <a:latin typeface="BMWType V2 Light" pitchFamily="2" charset="0"/>
              <a:cs typeface="BMWType V2 Light" pitchFamily="2" charset="0"/>
            </a:endParaRPr>
          </a:p>
        </p:txBody>
      </p:sp>
      <p:sp>
        <p:nvSpPr>
          <p:cNvPr id="223" name="Textfeld 222">
            <a:extLst>
              <a:ext uri="{FF2B5EF4-FFF2-40B4-BE49-F238E27FC236}">
                <a16:creationId xmlns:a16="http://schemas.microsoft.com/office/drawing/2014/main" id="{5D4A4CCC-3671-43DF-816A-5315B7DB82F6}"/>
              </a:ext>
            </a:extLst>
          </p:cNvPr>
          <p:cNvSpPr txBox="1"/>
          <p:nvPr/>
        </p:nvSpPr>
        <p:spPr>
          <a:xfrm>
            <a:off x="22208251" y="10585372"/>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3.8</a:t>
            </a:r>
            <a:endParaRPr lang="en-US" sz="3000" dirty="0">
              <a:solidFill>
                <a:schemeClr val="bg1"/>
              </a:solidFill>
              <a:latin typeface="BMWType V2 Light" pitchFamily="2" charset="0"/>
              <a:cs typeface="BMWType V2 Light" pitchFamily="2" charset="0"/>
            </a:endParaRPr>
          </a:p>
        </p:txBody>
      </p:sp>
      <p:sp>
        <p:nvSpPr>
          <p:cNvPr id="213" name="Textfeld 212">
            <a:extLst>
              <a:ext uri="{FF2B5EF4-FFF2-40B4-BE49-F238E27FC236}">
                <a16:creationId xmlns:a16="http://schemas.microsoft.com/office/drawing/2014/main" id="{299E3DCD-218F-4290-99CF-8830FC5937CD}"/>
              </a:ext>
            </a:extLst>
          </p:cNvPr>
          <p:cNvSpPr txBox="1"/>
          <p:nvPr/>
        </p:nvSpPr>
        <p:spPr>
          <a:xfrm>
            <a:off x="4010635" y="10667213"/>
            <a:ext cx="1296000" cy="438582"/>
          </a:xfrm>
          <a:prstGeom prst="rect">
            <a:avLst/>
          </a:prstGeom>
          <a:noFill/>
        </p:spPr>
        <p:txBody>
          <a:bodyPr wrap="square" lIns="0" tIns="0" rIns="0" bIns="0" rtlCol="0" anchor="ctr" anchorCtr="0">
            <a:spAutoFit/>
          </a:bodyPr>
          <a:lstStyle/>
          <a:p>
            <a:pPr algn="ctr">
              <a:lnSpc>
                <a:spcPct val="95000"/>
              </a:lnSpc>
            </a:pPr>
            <a:r>
              <a:rPr lang="en-US" sz="3000">
                <a:solidFill>
                  <a:schemeClr val="bg1"/>
                </a:solidFill>
                <a:latin typeface="BMWType V2 Light" pitchFamily="2" charset="0"/>
                <a:cs typeface="BMWType V2 Light" pitchFamily="2" charset="0"/>
              </a:rPr>
              <a:t>3.5</a:t>
            </a:r>
            <a:endParaRPr lang="en-US" sz="3000" dirty="0">
              <a:solidFill>
                <a:schemeClr val="bg1"/>
              </a:solidFill>
              <a:latin typeface="BMWType V2 Light" pitchFamily="2" charset="0"/>
              <a:cs typeface="BMWType V2 Light" pitchFamily="2" charset="0"/>
            </a:endParaRPr>
          </a:p>
        </p:txBody>
      </p:sp>
      <p:sp>
        <p:nvSpPr>
          <p:cNvPr id="58" name="Freihandform 57"/>
          <p:cNvSpPr/>
          <p:nvPr/>
        </p:nvSpPr>
        <p:spPr>
          <a:xfrm>
            <a:off x="1927275" y="11534083"/>
            <a:ext cx="21929676" cy="0"/>
          </a:xfrm>
          <a:custGeom>
            <a:avLst/>
            <a:gdLst>
              <a:gd name="connsiteX0" fmla="*/ 0 w 24248533"/>
              <a:gd name="connsiteY0" fmla="*/ 0 h 0"/>
              <a:gd name="connsiteX1" fmla="*/ 24248533 w 24248533"/>
              <a:gd name="connsiteY1" fmla="*/ 0 h 0"/>
            </a:gdLst>
            <a:ahLst/>
            <a:cxnLst>
              <a:cxn ang="0">
                <a:pos x="connsiteX0" y="connsiteY0"/>
              </a:cxn>
              <a:cxn ang="0">
                <a:pos x="connsiteX1" y="connsiteY1"/>
              </a:cxn>
            </a:cxnLst>
            <a:rect l="l" t="t" r="r" b="b"/>
            <a:pathLst>
              <a:path w="24248533">
                <a:moveTo>
                  <a:pt x="0" y="0"/>
                </a:moveTo>
                <a:lnTo>
                  <a:pt x="24248533" y="0"/>
                </a:lnTo>
              </a:path>
            </a:pathLst>
          </a:cu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9" name="Gruppieren 78">
            <a:extLst>
              <a:ext uri="{FF2B5EF4-FFF2-40B4-BE49-F238E27FC236}">
                <a16:creationId xmlns:a16="http://schemas.microsoft.com/office/drawing/2014/main" id="{30E50E3E-2FF4-4EC0-A007-4C53A4CAE4A9}"/>
              </a:ext>
            </a:extLst>
          </p:cNvPr>
          <p:cNvGrpSpPr/>
          <p:nvPr/>
        </p:nvGrpSpPr>
        <p:grpSpPr>
          <a:xfrm>
            <a:off x="1" y="2358887"/>
            <a:ext cx="7207290" cy="1080998"/>
            <a:chOff x="1" y="2358887"/>
            <a:chExt cx="7207290" cy="1080998"/>
          </a:xfrm>
        </p:grpSpPr>
        <p:sp>
          <p:nvSpPr>
            <p:cNvPr id="80" name="Freihandform: Form 79">
              <a:extLst>
                <a:ext uri="{FF2B5EF4-FFF2-40B4-BE49-F238E27FC236}">
                  <a16:creationId xmlns:a16="http://schemas.microsoft.com/office/drawing/2014/main" id="{4289D4FE-CD27-4B50-A5B9-0011D51B0FCA}"/>
                </a:ext>
              </a:extLst>
            </p:cNvPr>
            <p:cNvSpPr/>
            <p:nvPr/>
          </p:nvSpPr>
          <p:spPr>
            <a:xfrm>
              <a:off x="371062" y="2409371"/>
              <a:ext cx="6836229" cy="1030514"/>
            </a:xfrm>
            <a:custGeom>
              <a:avLst/>
              <a:gdLst>
                <a:gd name="connsiteX0" fmla="*/ 0 w 6836229"/>
                <a:gd name="connsiteY0" fmla="*/ 0 h 1030514"/>
                <a:gd name="connsiteX1" fmla="*/ 6836229 w 6836229"/>
                <a:gd name="connsiteY1" fmla="*/ 0 h 1030514"/>
                <a:gd name="connsiteX2" fmla="*/ 5909673 w 6836229"/>
                <a:gd name="connsiteY2" fmla="*/ 1030514 h 1030514"/>
                <a:gd name="connsiteX3" fmla="*/ 0 w 6836229"/>
                <a:gd name="connsiteY3" fmla="*/ 1030514 h 1030514"/>
              </a:gdLst>
              <a:ahLst/>
              <a:cxnLst>
                <a:cxn ang="0">
                  <a:pos x="connsiteX0" y="connsiteY0"/>
                </a:cxn>
                <a:cxn ang="0">
                  <a:pos x="connsiteX1" y="connsiteY1"/>
                </a:cxn>
                <a:cxn ang="0">
                  <a:pos x="connsiteX2" y="connsiteY2"/>
                </a:cxn>
                <a:cxn ang="0">
                  <a:pos x="connsiteX3" y="connsiteY3"/>
                </a:cxn>
              </a:cxnLst>
              <a:rect l="l" t="t" r="r" b="b"/>
              <a:pathLst>
                <a:path w="6836229" h="1030514">
                  <a:moveTo>
                    <a:pt x="0" y="0"/>
                  </a:moveTo>
                  <a:lnTo>
                    <a:pt x="6836229" y="0"/>
                  </a:lnTo>
                  <a:lnTo>
                    <a:pt x="5909673" y="1030514"/>
                  </a:lnTo>
                  <a:lnTo>
                    <a:pt x="0" y="10305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1" name="Rechteck 80">
              <a:extLst>
                <a:ext uri="{FF2B5EF4-FFF2-40B4-BE49-F238E27FC236}">
                  <a16:creationId xmlns:a16="http://schemas.microsoft.com/office/drawing/2014/main" id="{F78D22E9-1F40-451C-8DA2-78B1F6D324BE}"/>
                </a:ext>
              </a:extLst>
            </p:cNvPr>
            <p:cNvSpPr/>
            <p:nvPr/>
          </p:nvSpPr>
          <p:spPr>
            <a:xfrm>
              <a:off x="1" y="2358887"/>
              <a:ext cx="1086678" cy="1080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2" name="Textfeld 81">
            <a:extLst>
              <a:ext uri="{FF2B5EF4-FFF2-40B4-BE49-F238E27FC236}">
                <a16:creationId xmlns:a16="http://schemas.microsoft.com/office/drawing/2014/main" id="{A3C6723E-61DC-4A22-AE57-5BC6A0822542}"/>
              </a:ext>
            </a:extLst>
          </p:cNvPr>
          <p:cNvSpPr txBox="1"/>
          <p:nvPr/>
        </p:nvSpPr>
        <p:spPr>
          <a:xfrm>
            <a:off x="1620000" y="2595548"/>
            <a:ext cx="4606629" cy="701731"/>
          </a:xfrm>
          <a:prstGeom prst="rect">
            <a:avLst/>
          </a:prstGeom>
          <a:noFill/>
        </p:spPr>
        <p:txBody>
          <a:bodyPr wrap="square" lIns="0" tIns="0" rIns="0" bIns="0" rtlCol="0">
            <a:spAutoFit/>
          </a:bodyPr>
          <a:lstStyle/>
          <a:p>
            <a:pPr>
              <a:lnSpc>
                <a:spcPct val="95000"/>
              </a:lnSpc>
            </a:pPr>
            <a:r>
              <a:rPr lang="en-US" sz="4800">
                <a:latin typeface="BMWType V2 Light" pitchFamily="2" charset="0"/>
                <a:cs typeface="BMWType V2 Light" pitchFamily="2" charset="0"/>
              </a:rPr>
              <a:t>BMW Infographic</a:t>
            </a:r>
            <a:endParaRPr lang="en-US" sz="4800" dirty="0">
              <a:latin typeface="BMWType V2 Light" pitchFamily="2" charset="0"/>
              <a:cs typeface="BMWType V2 Light" pitchFamily="2" charset="0"/>
            </a:endParaRPr>
          </a:p>
        </p:txBody>
      </p:sp>
      <p:sp>
        <p:nvSpPr>
          <p:cNvPr id="83" name="Rechteck 82">
            <a:extLst>
              <a:ext uri="{FF2B5EF4-FFF2-40B4-BE49-F238E27FC236}">
                <a16:creationId xmlns:a16="http://schemas.microsoft.com/office/drawing/2014/main" id="{304F2A02-6BC0-4DA4-AAB0-289660E3A66A}"/>
              </a:ext>
            </a:extLst>
          </p:cNvPr>
          <p:cNvSpPr/>
          <p:nvPr/>
        </p:nvSpPr>
        <p:spPr>
          <a:xfrm>
            <a:off x="1972661" y="12854194"/>
            <a:ext cx="18484350" cy="369332"/>
          </a:xfrm>
          <a:prstGeom prst="rect">
            <a:avLst/>
          </a:prstGeom>
        </p:spPr>
        <p:txBody>
          <a:bodyPr wrap="square" lIns="0" tIns="0" rIns="0" bIns="0" anchor="t">
            <a:spAutoFit/>
          </a:bodyPr>
          <a:lstStyle/>
          <a:p>
            <a:r>
              <a:rPr lang="en-US" sz="2400">
                <a:latin typeface="BMWType V2 Light" pitchFamily="2" charset="0"/>
                <a:cs typeface="BMWType V2 Light" pitchFamily="2" charset="0"/>
              </a:rPr>
              <a:t>Data source: IHS Markit New Registrations </a:t>
            </a:r>
            <a:r>
              <a:rPr lang="en-US" sz="2400">
                <a:latin typeface="BMWType V2 Light" pitchFamily="2" charset="0"/>
                <a:ea typeface="Arial" panose="020B0604020202020204" pitchFamily="34" charset="0"/>
                <a:cs typeface="BMWType V2 Light" pitchFamily="2" charset="0"/>
              </a:rPr>
              <a:t>Jan - Dec 2019; Jan 2020 Report </a:t>
            </a:r>
            <a:r>
              <a:rPr lang="en-US" sz="2400" spc="-10">
                <a:latin typeface="BMWType V2 Light" pitchFamily="2" charset="0"/>
                <a:ea typeface="Arial" panose="020B0604020202020204" pitchFamily="34" charset="0"/>
                <a:cs typeface="BMWType V2 Light" pitchFamily="2" charset="0"/>
              </a:rPr>
              <a:t>(For *, ** see note in appendix).</a:t>
            </a:r>
            <a:endParaRPr lang="en-US" sz="2400" dirty="0">
              <a:solidFill>
                <a:srgbClr val="000000"/>
              </a:solidFill>
              <a:latin typeface="BMWType V2 Light" pitchFamily="2" charset="0"/>
              <a:cs typeface="BMWType V2 Light" pitchFamily="2" charset="0"/>
            </a:endParaRPr>
          </a:p>
        </p:txBody>
      </p:sp>
      <p:sp>
        <p:nvSpPr>
          <p:cNvPr id="84" name="Textfeld 83">
            <a:extLst>
              <a:ext uri="{FF2B5EF4-FFF2-40B4-BE49-F238E27FC236}">
                <a16:creationId xmlns:a16="http://schemas.microsoft.com/office/drawing/2014/main" id="{0CC2F4AA-9B9D-4A23-8D33-C6EFBD1B87DB}"/>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de-DE" sz="5400" cap="all">
                <a:latin typeface="BMWType V2 Light" pitchFamily="2" charset="0"/>
                <a:cs typeface="BMWType V2 Light" pitchFamily="2" charset="0"/>
              </a:rPr>
              <a:t>Electromobility by country.</a:t>
            </a:r>
          </a:p>
          <a:p>
            <a:pPr>
              <a:lnSpc>
                <a:spcPct val="95000"/>
              </a:lnSpc>
            </a:pPr>
            <a:r>
              <a:rPr lang="en-US" sz="5400" cap="all">
                <a:latin typeface="BMWType V2 Light" pitchFamily="2" charset="0"/>
                <a:cs typeface="BMWType V2 Light" pitchFamily="2" charset="0"/>
              </a:rPr>
              <a:t>Share in new registrations. BMW EV* versus BMW ICE**.</a:t>
            </a:r>
            <a:endParaRPr lang="de-DE" sz="5400" cap="all">
              <a:latin typeface="BMWType V2 Light" pitchFamily="2" charset="0"/>
              <a:cs typeface="BMWType V2 Light" pitchFamily="2" charset="0"/>
            </a:endParaRPr>
          </a:p>
        </p:txBody>
      </p:sp>
      <p:sp>
        <p:nvSpPr>
          <p:cNvPr id="96" name="Rechteck 95">
            <a:extLst>
              <a:ext uri="{FF2B5EF4-FFF2-40B4-BE49-F238E27FC236}">
                <a16:creationId xmlns:a16="http://schemas.microsoft.com/office/drawing/2014/main" id="{A245ACB5-76AF-4A2F-B3B5-8FF5069E77DB}"/>
              </a:ext>
            </a:extLst>
          </p:cNvPr>
          <p:cNvSpPr/>
          <p:nvPr/>
        </p:nvSpPr>
        <p:spPr>
          <a:xfrm>
            <a:off x="12825532" y="12297365"/>
            <a:ext cx="9427200" cy="369332"/>
          </a:xfrm>
          <a:prstGeom prst="rect">
            <a:avLst/>
          </a:prstGeom>
        </p:spPr>
        <p:txBody>
          <a:bodyPr wrap="square" lIns="0" tIns="0" rIns="0" bIns="0" anchor="t">
            <a:spAutoFit/>
          </a:bodyPr>
          <a:lstStyle/>
          <a:p>
            <a:r>
              <a:rPr lang="en-US" sz="2400">
                <a:solidFill>
                  <a:srgbClr val="000000"/>
                </a:solidFill>
                <a:latin typeface="BMWType V2 Light" pitchFamily="2" charset="0"/>
                <a:cs typeface="BMWType V2 Light" pitchFamily="2" charset="0"/>
              </a:rPr>
              <a:t> BMW Group share in traditional** car market registrations</a:t>
            </a:r>
          </a:p>
        </p:txBody>
      </p:sp>
      <p:sp>
        <p:nvSpPr>
          <p:cNvPr id="97" name="Rechteck 96">
            <a:extLst>
              <a:ext uri="{FF2B5EF4-FFF2-40B4-BE49-F238E27FC236}">
                <a16:creationId xmlns:a16="http://schemas.microsoft.com/office/drawing/2014/main" id="{1E6872EA-F3D4-4385-94CA-50A0D3DB3B42}"/>
              </a:ext>
            </a:extLst>
          </p:cNvPr>
          <p:cNvSpPr/>
          <p:nvPr/>
        </p:nvSpPr>
        <p:spPr>
          <a:xfrm>
            <a:off x="11643018" y="12351419"/>
            <a:ext cx="1180173" cy="26670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Rechteck 97">
            <a:extLst>
              <a:ext uri="{FF2B5EF4-FFF2-40B4-BE49-F238E27FC236}">
                <a16:creationId xmlns:a16="http://schemas.microsoft.com/office/drawing/2014/main" id="{3D910BCB-EB79-4F99-8124-E0F0120F5660}"/>
              </a:ext>
            </a:extLst>
          </p:cNvPr>
          <p:cNvSpPr/>
          <p:nvPr/>
        </p:nvSpPr>
        <p:spPr>
          <a:xfrm>
            <a:off x="3198932" y="12297364"/>
            <a:ext cx="8105562" cy="369332"/>
          </a:xfrm>
          <a:prstGeom prst="rect">
            <a:avLst/>
          </a:prstGeom>
        </p:spPr>
        <p:txBody>
          <a:bodyPr wrap="square" lIns="0" tIns="0" rIns="0" bIns="0" anchor="t">
            <a:spAutoFit/>
          </a:bodyPr>
          <a:lstStyle/>
          <a:p>
            <a:r>
              <a:rPr lang="en-US" sz="2400">
                <a:solidFill>
                  <a:srgbClr val="000000"/>
                </a:solidFill>
                <a:latin typeface="BMWType V2 Light" pitchFamily="2" charset="0"/>
                <a:cs typeface="BMWType V2 Light" pitchFamily="2" charset="0"/>
              </a:rPr>
              <a:t> BMW Group share in EV* registrations (BMW + MINI)</a:t>
            </a:r>
          </a:p>
        </p:txBody>
      </p:sp>
      <p:sp>
        <p:nvSpPr>
          <p:cNvPr id="105" name="Rechteck 104">
            <a:extLst>
              <a:ext uri="{FF2B5EF4-FFF2-40B4-BE49-F238E27FC236}">
                <a16:creationId xmlns:a16="http://schemas.microsoft.com/office/drawing/2014/main" id="{AA5B7574-C3C2-418A-ADB3-8F9A89953BE4}"/>
              </a:ext>
            </a:extLst>
          </p:cNvPr>
          <p:cNvSpPr/>
          <p:nvPr/>
        </p:nvSpPr>
        <p:spPr>
          <a:xfrm>
            <a:off x="2016418" y="12351419"/>
            <a:ext cx="1180173" cy="2667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9" name="Textfeld 128">
            <a:extLst>
              <a:ext uri="{FF2B5EF4-FFF2-40B4-BE49-F238E27FC236}">
                <a16:creationId xmlns:a16="http://schemas.microsoft.com/office/drawing/2014/main" id="{2DCB4087-304F-4F1B-8DB1-AB8A7A59A354}"/>
              </a:ext>
            </a:extLst>
          </p:cNvPr>
          <p:cNvSpPr txBox="1"/>
          <p:nvPr/>
        </p:nvSpPr>
        <p:spPr>
          <a:xfrm>
            <a:off x="20231099" y="11698325"/>
            <a:ext cx="3608611"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Norway</a:t>
            </a:r>
          </a:p>
        </p:txBody>
      </p:sp>
      <p:sp>
        <p:nvSpPr>
          <p:cNvPr id="130" name="Textfeld 129">
            <a:extLst>
              <a:ext uri="{FF2B5EF4-FFF2-40B4-BE49-F238E27FC236}">
                <a16:creationId xmlns:a16="http://schemas.microsoft.com/office/drawing/2014/main" id="{A656A8B8-4854-41F9-8D13-2624804EA94A}"/>
              </a:ext>
            </a:extLst>
          </p:cNvPr>
          <p:cNvSpPr txBox="1"/>
          <p:nvPr/>
        </p:nvSpPr>
        <p:spPr>
          <a:xfrm>
            <a:off x="2038350" y="11698325"/>
            <a:ext cx="3627663"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Worldwide</a:t>
            </a:r>
            <a:endParaRPr lang="en-US" sz="3000" dirty="0">
              <a:latin typeface="BMWType V2 Light" pitchFamily="2" charset="0"/>
              <a:cs typeface="BMWType V2 Light" pitchFamily="2" charset="0"/>
            </a:endParaRPr>
          </a:p>
        </p:txBody>
      </p:sp>
      <p:sp>
        <p:nvSpPr>
          <p:cNvPr id="131" name="Textfeld 130">
            <a:extLst>
              <a:ext uri="{FF2B5EF4-FFF2-40B4-BE49-F238E27FC236}">
                <a16:creationId xmlns:a16="http://schemas.microsoft.com/office/drawing/2014/main" id="{39467FE1-0155-4964-AF7E-091AEA8166C6}"/>
              </a:ext>
            </a:extLst>
          </p:cNvPr>
          <p:cNvSpPr txBox="1"/>
          <p:nvPr/>
        </p:nvSpPr>
        <p:spPr>
          <a:xfrm>
            <a:off x="5657089" y="11698325"/>
            <a:ext cx="3657600"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USA</a:t>
            </a:r>
            <a:endParaRPr lang="en-US" sz="3000" dirty="0">
              <a:latin typeface="BMWType V2 Light" pitchFamily="2" charset="0"/>
              <a:cs typeface="BMWType V2 Light" pitchFamily="2" charset="0"/>
            </a:endParaRPr>
          </a:p>
        </p:txBody>
      </p:sp>
      <p:sp>
        <p:nvSpPr>
          <p:cNvPr id="132" name="Textfeld 131">
            <a:extLst>
              <a:ext uri="{FF2B5EF4-FFF2-40B4-BE49-F238E27FC236}">
                <a16:creationId xmlns:a16="http://schemas.microsoft.com/office/drawing/2014/main" id="{6901E9B2-7BD7-4BB5-8ADC-89A40F7674DF}"/>
              </a:ext>
            </a:extLst>
          </p:cNvPr>
          <p:cNvSpPr txBox="1"/>
          <p:nvPr/>
        </p:nvSpPr>
        <p:spPr>
          <a:xfrm>
            <a:off x="9323613" y="11698325"/>
            <a:ext cx="3608611" cy="438582"/>
          </a:xfrm>
          <a:prstGeom prst="rect">
            <a:avLst/>
          </a:prstGeom>
          <a:noFill/>
        </p:spPr>
        <p:txBody>
          <a:bodyPr wrap="square" lIns="0" tIns="0" rIns="0" bIns="0" rtlCol="0" anchor="ctr" anchorCtr="0">
            <a:spAutoFit/>
          </a:bodyPr>
          <a:lstStyle/>
          <a:p>
            <a:pPr algn="ctr">
              <a:lnSpc>
                <a:spcPct val="95000"/>
              </a:lnSpc>
            </a:pPr>
            <a:r>
              <a:rPr lang="en-US" sz="3000" spc="-80">
                <a:latin typeface="BMWType V2 Light" pitchFamily="2" charset="0"/>
                <a:cs typeface="BMWType V2 Light" pitchFamily="2" charset="0"/>
              </a:rPr>
              <a:t>Europe incl. Germany</a:t>
            </a:r>
            <a:endParaRPr lang="en-US" sz="3000" spc="-80" dirty="0">
              <a:latin typeface="BMWType V2 Light" pitchFamily="2" charset="0"/>
              <a:cs typeface="BMWType V2 Light" pitchFamily="2" charset="0"/>
            </a:endParaRPr>
          </a:p>
        </p:txBody>
      </p:sp>
      <p:sp>
        <p:nvSpPr>
          <p:cNvPr id="133" name="Textfeld 132">
            <a:extLst>
              <a:ext uri="{FF2B5EF4-FFF2-40B4-BE49-F238E27FC236}">
                <a16:creationId xmlns:a16="http://schemas.microsoft.com/office/drawing/2014/main" id="{8EEC783A-03F2-42C3-B6C4-DA73E8A72AF9}"/>
              </a:ext>
            </a:extLst>
          </p:cNvPr>
          <p:cNvSpPr txBox="1"/>
          <p:nvPr/>
        </p:nvSpPr>
        <p:spPr>
          <a:xfrm>
            <a:off x="12964885" y="11698325"/>
            <a:ext cx="3616235"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Germany</a:t>
            </a:r>
            <a:endParaRPr lang="en-US" sz="3000" dirty="0">
              <a:latin typeface="BMWType V2 Light" pitchFamily="2" charset="0"/>
              <a:cs typeface="BMWType V2 Light" pitchFamily="2" charset="0"/>
            </a:endParaRPr>
          </a:p>
        </p:txBody>
      </p:sp>
      <p:sp>
        <p:nvSpPr>
          <p:cNvPr id="134" name="Textfeld 133">
            <a:extLst>
              <a:ext uri="{FF2B5EF4-FFF2-40B4-BE49-F238E27FC236}">
                <a16:creationId xmlns:a16="http://schemas.microsoft.com/office/drawing/2014/main" id="{EA291673-31A6-4D98-8A66-A091CFA9D710}"/>
              </a:ext>
            </a:extLst>
          </p:cNvPr>
          <p:cNvSpPr txBox="1"/>
          <p:nvPr/>
        </p:nvSpPr>
        <p:spPr>
          <a:xfrm>
            <a:off x="16606156" y="11698325"/>
            <a:ext cx="3608611"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UK &amp; Ireland</a:t>
            </a:r>
          </a:p>
        </p:txBody>
      </p:sp>
      <p:sp>
        <p:nvSpPr>
          <p:cNvPr id="135" name="Textfeld 134">
            <a:extLst>
              <a:ext uri="{FF2B5EF4-FFF2-40B4-BE49-F238E27FC236}">
                <a16:creationId xmlns:a16="http://schemas.microsoft.com/office/drawing/2014/main" id="{7087D33E-9557-487B-BA88-695647D0919F}"/>
              </a:ext>
            </a:extLst>
          </p:cNvPr>
          <p:cNvSpPr txBox="1"/>
          <p:nvPr/>
        </p:nvSpPr>
        <p:spPr>
          <a:xfrm rot="16200000">
            <a:off x="-2819469" y="7923790"/>
            <a:ext cx="6789737" cy="438582"/>
          </a:xfrm>
          <a:prstGeom prst="rect">
            <a:avLst/>
          </a:prstGeom>
          <a:noFill/>
        </p:spPr>
        <p:txBody>
          <a:bodyPr wrap="square" lIns="0" tIns="0" rIns="0" bIns="0" rtlCol="0" anchor="ctr" anchorCtr="0">
            <a:spAutoFit/>
          </a:bodyPr>
          <a:lstStyle/>
          <a:p>
            <a:pPr algn="ctr">
              <a:lnSpc>
                <a:spcPct val="95000"/>
              </a:lnSpc>
            </a:pPr>
            <a:r>
              <a:rPr lang="en-US" sz="3000">
                <a:latin typeface="BMWType V2 Light" pitchFamily="2" charset="0"/>
                <a:cs typeface="BMWType V2 Light" pitchFamily="2" charset="0"/>
              </a:rPr>
              <a:t>Market shares (%)</a:t>
            </a:r>
            <a:endParaRPr lang="en-US" sz="3000" dirty="0">
              <a:latin typeface="BMWType V2 Light" pitchFamily="2" charset="0"/>
              <a:cs typeface="BMWType V2 Light" pitchFamily="2" charset="0"/>
            </a:endParaRPr>
          </a:p>
        </p:txBody>
      </p:sp>
    </p:spTree>
    <p:extLst>
      <p:ext uri="{BB962C8B-B14F-4D97-AF65-F5344CB8AC3E}">
        <p14:creationId xmlns:p14="http://schemas.microsoft.com/office/powerpoint/2010/main" val="43504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809DB5E-BF00-438C-ABCD-9547564E967E}"/>
              </a:ext>
            </a:extLst>
          </p:cNvPr>
          <p:cNvSpPr txBox="1"/>
          <p:nvPr/>
        </p:nvSpPr>
        <p:spPr>
          <a:xfrm>
            <a:off x="1620000" y="612000"/>
            <a:ext cx="22762413" cy="1578894"/>
          </a:xfrm>
          <a:prstGeom prst="rect">
            <a:avLst/>
          </a:prstGeom>
          <a:noFill/>
        </p:spPr>
        <p:txBody>
          <a:bodyPr wrap="square" lIns="0" tIns="0" rIns="0" bIns="0" rtlCol="0">
            <a:spAutoFit/>
          </a:bodyPr>
          <a:lstStyle/>
          <a:p>
            <a:pPr>
              <a:lnSpc>
                <a:spcPct val="95000"/>
              </a:lnSpc>
            </a:pPr>
            <a:r>
              <a:rPr lang="de-DE" sz="5400" cap="all">
                <a:latin typeface="BMWType V2 Light" pitchFamily="2" charset="0"/>
                <a:cs typeface="BMWType V2 Light" pitchFamily="2" charset="0"/>
              </a:rPr>
              <a:t>Infographics on Electromobility. </a:t>
            </a:r>
          </a:p>
          <a:p>
            <a:pPr>
              <a:lnSpc>
                <a:spcPct val="95000"/>
              </a:lnSpc>
            </a:pPr>
            <a:r>
              <a:rPr lang="de-DE" sz="5400" cap="all">
                <a:latin typeface="BMWType V2 Light" pitchFamily="2" charset="0"/>
                <a:cs typeface="BMWType V2 Light" pitchFamily="2" charset="0"/>
              </a:rPr>
              <a:t>JanuarY 2020.</a:t>
            </a:r>
          </a:p>
        </p:txBody>
      </p:sp>
      <p:sp>
        <p:nvSpPr>
          <p:cNvPr id="8" name="Rechteck 7">
            <a:extLst>
              <a:ext uri="{FF2B5EF4-FFF2-40B4-BE49-F238E27FC236}">
                <a16:creationId xmlns:a16="http://schemas.microsoft.com/office/drawing/2014/main" id="{026B180C-16B0-42B9-8454-A8CD2CC9A32C}"/>
              </a:ext>
            </a:extLst>
          </p:cNvPr>
          <p:cNvSpPr/>
          <p:nvPr/>
        </p:nvSpPr>
        <p:spPr>
          <a:xfrm>
            <a:off x="1620000" y="4105774"/>
            <a:ext cx="15260114" cy="7134261"/>
          </a:xfrm>
          <a:prstGeom prst="rect">
            <a:avLst/>
          </a:prstGeom>
        </p:spPr>
        <p:txBody>
          <a:bodyPr wrap="square" lIns="0" tIns="0" rIns="0" bIns="0" anchor="t" anchorCtr="0">
            <a:spAutoFit/>
          </a:bodyPr>
          <a:lstStyle/>
          <a:p>
            <a:pPr>
              <a:lnSpc>
                <a:spcPct val="95000"/>
              </a:lnSpc>
            </a:pPr>
            <a:r>
              <a:rPr lang="de-DE" sz="2400">
                <a:latin typeface="BMWType V2 Light" pitchFamily="2" charset="0"/>
                <a:cs typeface="BMWType V2 Light" pitchFamily="2" charset="0"/>
              </a:rPr>
              <a:t>Notes</a:t>
            </a:r>
          </a:p>
          <a:p>
            <a:pPr>
              <a:lnSpc>
                <a:spcPct val="95000"/>
              </a:lnSpc>
            </a:pPr>
            <a:endParaRPr lang="de-DE" sz="1600">
              <a:latin typeface="BMWType V2 Light" pitchFamily="2" charset="0"/>
              <a:cs typeface="BMWType V2 Light" pitchFamily="2" charset="0"/>
            </a:endParaRPr>
          </a:p>
          <a:p>
            <a:pPr>
              <a:lnSpc>
                <a:spcPct val="95000"/>
              </a:lnSpc>
            </a:pPr>
            <a:r>
              <a:rPr lang="de-DE" sz="2400">
                <a:latin typeface="BMWType V2 Light" pitchFamily="2" charset="0"/>
                <a:cs typeface="BMWType V2 Light" pitchFamily="2" charset="0"/>
              </a:rPr>
              <a:t>* “EV” means: Battery electric vehicles or Plug-In-Hybrid vehicles.</a:t>
            </a:r>
          </a:p>
          <a:p>
            <a:pPr>
              <a:lnSpc>
                <a:spcPct val="95000"/>
              </a:lnSpc>
            </a:pPr>
            <a:r>
              <a:rPr lang="de-DE" sz="2400">
                <a:latin typeface="BMWType V2 Light" pitchFamily="2" charset="0"/>
                <a:cs typeface="BMWType V2 Light" pitchFamily="2" charset="0"/>
              </a:rPr>
              <a:t>** “ICE” and “traditional” mean: Internal combustion engine.</a:t>
            </a:r>
          </a:p>
          <a:p>
            <a:pPr>
              <a:lnSpc>
                <a:spcPct val="95000"/>
              </a:lnSpc>
            </a:pPr>
            <a:endParaRPr lang="de-DE" sz="1600">
              <a:latin typeface="BMWType V2 Light" pitchFamily="2" charset="0"/>
              <a:cs typeface="BMWType V2 Light" pitchFamily="2" charset="0"/>
            </a:endParaRPr>
          </a:p>
          <a:p>
            <a:pPr>
              <a:lnSpc>
                <a:spcPct val="95000"/>
              </a:lnSpc>
            </a:pPr>
            <a:r>
              <a:rPr lang="de-DE" sz="2400">
                <a:latin typeface="BMWType V2 Light" pitchFamily="2" charset="0"/>
                <a:cs typeface="BMWType V2 Light" pitchFamily="2" charset="0"/>
              </a:rPr>
              <a:t>Data source: </a:t>
            </a:r>
          </a:p>
          <a:p>
            <a:pPr>
              <a:lnSpc>
                <a:spcPct val="95000"/>
              </a:lnSpc>
            </a:pPr>
            <a:r>
              <a:rPr lang="en-US" sz="2400">
                <a:latin typeface="BMWType V2 Light" pitchFamily="2" charset="0"/>
                <a:cs typeface="BMWType V2 Light" pitchFamily="2" charset="0"/>
              </a:rPr>
              <a:t>IHS Markit New Registrations </a:t>
            </a:r>
            <a:r>
              <a:rPr lang="en-US" sz="2400">
                <a:latin typeface="BMWType V2 Light" pitchFamily="2" charset="0"/>
                <a:ea typeface="Arial" panose="020B0604020202020204" pitchFamily="34" charset="0"/>
                <a:cs typeface="BMWType V2 Light" pitchFamily="2" charset="0"/>
              </a:rPr>
              <a:t>Jan - Dec 2019; Jan 2020 Report.</a:t>
            </a:r>
            <a:endParaRPr lang="en-US" sz="2400">
              <a:latin typeface="BMWType V2 Light" pitchFamily="2" charset="0"/>
              <a:cs typeface="BMWType V2 Light" pitchFamily="2" charset="0"/>
            </a:endParaRPr>
          </a:p>
          <a:p>
            <a:pPr>
              <a:lnSpc>
                <a:spcPct val="95000"/>
              </a:lnSpc>
            </a:pPr>
            <a:r>
              <a:rPr lang="de-DE" sz="2400">
                <a:latin typeface="BMWType V2 Light" pitchFamily="2" charset="0"/>
                <a:cs typeface="BMWType V2 Light" pitchFamily="2" charset="0"/>
              </a:rPr>
              <a:t>Latest available month varies per country.</a:t>
            </a:r>
          </a:p>
          <a:p>
            <a:pPr>
              <a:lnSpc>
                <a:spcPct val="95000"/>
              </a:lnSpc>
            </a:pPr>
            <a:endParaRPr lang="de-DE" sz="1600">
              <a:latin typeface="BMWType V2 Light" pitchFamily="2" charset="0"/>
              <a:cs typeface="BMWType V2 Light" pitchFamily="2" charset="0"/>
            </a:endParaRPr>
          </a:p>
          <a:p>
            <a:pPr>
              <a:lnSpc>
                <a:spcPct val="95000"/>
              </a:lnSpc>
            </a:pPr>
            <a:r>
              <a:rPr lang="de-DE" sz="2400">
                <a:latin typeface="BMWType V2 Light" pitchFamily="2" charset="0"/>
                <a:cs typeface="BMWType V2 Light" pitchFamily="2" charset="0"/>
              </a:rPr>
              <a:t>Vehicle Type: </a:t>
            </a:r>
            <a:br>
              <a:rPr lang="de-DE" sz="2400">
                <a:latin typeface="BMWType V2 Light" pitchFamily="2" charset="0"/>
                <a:cs typeface="BMWType V2 Light" pitchFamily="2" charset="0"/>
              </a:rPr>
            </a:br>
            <a:r>
              <a:rPr lang="de-DE" sz="2400">
                <a:latin typeface="BMWType V2 Light" pitchFamily="2" charset="0"/>
                <a:cs typeface="BMWType V2 Light" pitchFamily="2" charset="0"/>
              </a:rPr>
              <a:t>Passenger Cars.</a:t>
            </a:r>
          </a:p>
          <a:p>
            <a:pPr>
              <a:lnSpc>
                <a:spcPct val="95000"/>
              </a:lnSpc>
            </a:pPr>
            <a:endParaRPr lang="de-DE" sz="1600">
              <a:latin typeface="BMWType V2 Light" pitchFamily="2" charset="0"/>
              <a:cs typeface="BMWType V2 Light" pitchFamily="2" charset="0"/>
            </a:endParaRPr>
          </a:p>
          <a:p>
            <a:pPr>
              <a:lnSpc>
                <a:spcPct val="95000"/>
              </a:lnSpc>
            </a:pPr>
            <a:r>
              <a:rPr lang="de-DE" sz="2400">
                <a:latin typeface="BMWType V2 Light" pitchFamily="2" charset="0"/>
                <a:cs typeface="BMWType V2 Light" pitchFamily="2" charset="0"/>
              </a:rPr>
              <a:t>Propulsion: </a:t>
            </a:r>
            <a:br>
              <a:rPr lang="de-DE" sz="2400">
                <a:latin typeface="BMWType V2 Light" pitchFamily="2" charset="0"/>
                <a:cs typeface="BMWType V2 Light" pitchFamily="2" charset="0"/>
              </a:rPr>
            </a:br>
            <a:r>
              <a:rPr lang="de-DE" sz="2400">
                <a:latin typeface="BMWType V2 Light" pitchFamily="2" charset="0"/>
                <a:cs typeface="BMWType V2 Light" pitchFamily="2" charset="0"/>
              </a:rPr>
              <a:t>Electric, Electric w. REX, Electric w/o REX, </a:t>
            </a:r>
            <a:br>
              <a:rPr lang="de-DE" sz="2400">
                <a:latin typeface="BMWType V2 Light" pitchFamily="2" charset="0"/>
                <a:cs typeface="BMWType V2 Light" pitchFamily="2" charset="0"/>
              </a:rPr>
            </a:br>
            <a:r>
              <a:rPr lang="de-DE" sz="2400">
                <a:latin typeface="BMWType V2 Light" pitchFamily="2" charset="0"/>
                <a:cs typeface="BMWType V2 Light" pitchFamily="2" charset="0"/>
              </a:rPr>
              <a:t>PHEV Diesel and PHEV Petrol.</a:t>
            </a:r>
          </a:p>
          <a:p>
            <a:pPr>
              <a:lnSpc>
                <a:spcPct val="95000"/>
              </a:lnSpc>
            </a:pPr>
            <a:endParaRPr lang="de-DE" sz="1600">
              <a:latin typeface="BMWType V2 Light" pitchFamily="2" charset="0"/>
              <a:cs typeface="BMWType V2 Light" pitchFamily="2" charset="0"/>
            </a:endParaRPr>
          </a:p>
          <a:p>
            <a:pPr>
              <a:lnSpc>
                <a:spcPct val="95000"/>
              </a:lnSpc>
            </a:pPr>
            <a:r>
              <a:rPr lang="de-DE" sz="2400">
                <a:latin typeface="BMWType V2 Light" pitchFamily="2" charset="0"/>
                <a:cs typeface="BMWType V2 Light" pitchFamily="2" charset="0"/>
              </a:rPr>
              <a:t>Geography/Country coverage: </a:t>
            </a:r>
          </a:p>
          <a:p>
            <a:pPr>
              <a:lnSpc>
                <a:spcPct val="95000"/>
              </a:lnSpc>
            </a:pPr>
            <a:r>
              <a:rPr lang="de-DE" sz="2400">
                <a:latin typeface="BMWType V2 Light" pitchFamily="2" charset="0"/>
                <a:cs typeface="BMWType V2 Light" pitchFamily="2" charset="0"/>
              </a:rPr>
              <a:t>Argentina, Australia, Austria, Belgium, Brazil, Bulgaria, Canada, Chile, China, Croatia, Czech Republic, Denmark, Estonia, Finland, France, Germany, Greece, Hong Kong, Hungary, Iceland, India, Indonesia, Ireland, Israel, Italy, Japan, Latvia, Lithuania, Luxembourg, Malaysia, Malta, Mexico, Netherlands, New Zealand, Norway, Philippines, Poland, Portugal, Romania, Russia, Singapore, Slovakia, Slovenia, South Africa, South Korea, Spain, Sweden, Switzerland, Taiwan, Thailand, Turkey, United Kingdom, USA, Venezuela.</a:t>
            </a:r>
          </a:p>
        </p:txBody>
      </p:sp>
    </p:spTree>
    <p:extLst>
      <p:ext uri="{BB962C8B-B14F-4D97-AF65-F5344CB8AC3E}">
        <p14:creationId xmlns:p14="http://schemas.microsoft.com/office/powerpoint/2010/main" val="397277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1257</Words>
  <Application>Microsoft Office PowerPoint</Application>
  <PresentationFormat>Benutzerdefiniert</PresentationFormat>
  <Paragraphs>263</Paragraphs>
  <Slides>8</Slides>
  <Notes>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BMWType V2 Light</vt:lpstr>
      <vt:lpstr>Calibri</vt:lpstr>
      <vt:lpstr>Arial</vt:lpstr>
      <vt:lpstr>Calibri Light</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Becker</dc:creator>
  <cp:lastModifiedBy>Achim Becker</cp:lastModifiedBy>
  <cp:revision>2945</cp:revision>
  <cp:lastPrinted>2018-06-22T13:11:39Z</cp:lastPrinted>
  <dcterms:created xsi:type="dcterms:W3CDTF">2015-07-06T08:41:15Z</dcterms:created>
  <dcterms:modified xsi:type="dcterms:W3CDTF">2020-01-17T16:29:59Z</dcterms:modified>
</cp:coreProperties>
</file>